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490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653E3B-573F-4EEE-AA73-0BF5D1D83F23}" v="1" dt="2023-10-11T15:15:39.8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08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5D59AC-6426-42A9-8F84-D46F1BE4B6E5}" type="datetimeFigureOut">
              <a:rPr lang="sv-SE" smtClean="0"/>
              <a:t>2026-01-15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9362F-057D-4BEE-9A2B-6D3CFE00FC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3051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5490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181BE3-A167-872B-EEFE-887CFD8877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F82E0FC-99B7-6A8A-4633-86C888FBB6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CE0DC7-DDD3-D0E9-E8E1-90994883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695D-6E7B-4524-B564-4A2E688B54F6}" type="datetimeFigureOut">
              <a:rPr lang="sv-SE" smtClean="0"/>
              <a:t>2026-01-15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1D6B3A9-EDC7-1423-A65C-7DE370E90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B6BD39-7C1A-3A16-967D-C3CBBE1F7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0DD5-192B-433B-8CF7-FC5ED47E061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2848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EE4F4B-C81F-73DA-1E15-5DE361D8E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63F3E96-211A-E69E-DE06-4675EF0A0C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4B41449-317E-6763-F713-AD77482B2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695D-6E7B-4524-B564-4A2E688B54F6}" type="datetimeFigureOut">
              <a:rPr lang="sv-SE" smtClean="0"/>
              <a:t>2026-01-15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E1D4769-7638-3090-8ACE-F5C0DE3F4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146C74F-8227-A801-1F05-8F1F5F548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0DD5-192B-433B-8CF7-FC5ED47E061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4502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0E1E974-15A8-4DD0-5295-65E8BFA5C3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2526066-DF00-0899-6C84-BF644EA7A7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9CC65B8-0CB5-26F8-9FCC-0EBA8FC90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695D-6E7B-4524-B564-4A2E688B54F6}" type="datetimeFigureOut">
              <a:rPr lang="sv-SE" smtClean="0"/>
              <a:t>2026-01-15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C956B68-D2D7-37CF-EC9A-5A96ECABD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7B406BA-A4BC-B90E-693E-FB9BA31F1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0DD5-192B-433B-8CF7-FC5ED47E061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1109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06 Brödtext eller punktlista med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431371" y="6492968"/>
            <a:ext cx="4114800" cy="365125"/>
          </a:xfrm>
        </p:spPr>
        <p:txBody>
          <a:bodyPr/>
          <a:lstStyle/>
          <a:p>
            <a:pPr algn="l"/>
            <a:r>
              <a:rPr lang="sv-SE" dirty="0"/>
              <a:t>NATURVÅRDSVERKET | SWEDISH ENVIRONMENTAL PROTECTION AGENCY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926E6B28-EF83-F241-9A49-D010F20359D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1371" y="2084851"/>
            <a:ext cx="6240693" cy="4032448"/>
          </a:xfrm>
        </p:spPr>
        <p:txBody>
          <a:bodyPr>
            <a:noAutofit/>
          </a:bodyPr>
          <a:lstStyle>
            <a:lvl1pPr>
              <a:spcBef>
                <a:spcPts val="300"/>
              </a:spcBef>
              <a:spcAft>
                <a:spcPts val="600"/>
              </a:spcAft>
              <a:defRPr sz="1800"/>
            </a:lvl1pPr>
            <a:lvl2pPr>
              <a:spcBef>
                <a:spcPts val="300"/>
              </a:spcBef>
              <a:spcAft>
                <a:spcPts val="600"/>
              </a:spcAft>
              <a:defRPr sz="1800"/>
            </a:lvl2pPr>
            <a:lvl3pPr>
              <a:spcBef>
                <a:spcPts val="300"/>
              </a:spcBef>
              <a:spcAft>
                <a:spcPts val="600"/>
              </a:spcAft>
              <a:defRPr sz="1800"/>
            </a:lvl3pPr>
            <a:lvl4pPr>
              <a:spcBef>
                <a:spcPts val="300"/>
              </a:spcBef>
              <a:spcAft>
                <a:spcPts val="600"/>
              </a:spcAft>
              <a:defRPr sz="1800"/>
            </a:lvl4pPr>
            <a:lvl5pPr>
              <a:spcBef>
                <a:spcPts val="300"/>
              </a:spcBef>
              <a:spcAft>
                <a:spcPts val="600"/>
              </a:spcAft>
              <a:defRPr sz="1800"/>
            </a:lvl5pPr>
          </a:lstStyle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  <a:endParaRPr lang="en-GB" noProof="0" dirty="0"/>
          </a:p>
        </p:txBody>
      </p:sp>
      <p:cxnSp>
        <p:nvCxnSpPr>
          <p:cNvPr id="12" name="Rak 11">
            <a:extLst>
              <a:ext uri="{FF2B5EF4-FFF2-40B4-BE49-F238E27FC236}">
                <a16:creationId xmlns:a16="http://schemas.microsoft.com/office/drawing/2014/main" id="{001DDE13-6366-8E4C-AA5E-D0F663E1BB70}"/>
              </a:ext>
            </a:extLst>
          </p:cNvPr>
          <p:cNvCxnSpPr>
            <a:cxnSpLocks/>
          </p:cNvCxnSpPr>
          <p:nvPr userDrawn="1"/>
        </p:nvCxnSpPr>
        <p:spPr>
          <a:xfrm>
            <a:off x="0" y="6492875"/>
            <a:ext cx="12192000" cy="0"/>
          </a:xfrm>
          <a:prstGeom prst="line">
            <a:avLst/>
          </a:prstGeom>
          <a:ln w="508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ubrik 1">
            <a:extLst>
              <a:ext uri="{FF2B5EF4-FFF2-40B4-BE49-F238E27FC236}">
                <a16:creationId xmlns:a16="http://schemas.microsoft.com/office/drawing/2014/main" id="{DDEBF18F-91AC-3C4F-B4A6-2C881757F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371" y="356660"/>
            <a:ext cx="6240693" cy="1536171"/>
          </a:xfrm>
        </p:spPr>
        <p:txBody>
          <a:bodyPr anchor="t">
            <a:noAutofit/>
          </a:bodyPr>
          <a:lstStyle>
            <a:lvl1pPr>
              <a:lnSpc>
                <a:spcPts val="396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sv-SE" dirty="0"/>
              <a:t>Brödtext eller punktlista med bild till höger</a:t>
            </a:r>
          </a:p>
        </p:txBody>
      </p:sp>
      <p:sp>
        <p:nvSpPr>
          <p:cNvPr id="8" name="Platshållare för bild 8">
            <a:extLst>
              <a:ext uri="{FF2B5EF4-FFF2-40B4-BE49-F238E27FC236}">
                <a16:creationId xmlns:a16="http://schemas.microsoft.com/office/drawing/2014/main" id="{BFEB0758-1612-914C-BC2D-F423C6B74EC4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7133318" y="2"/>
            <a:ext cx="5058684" cy="6492783"/>
          </a:xfrm>
          <a:solidFill>
            <a:schemeClr val="bg2">
              <a:lumMod val="95000"/>
              <a:alpha val="85000"/>
            </a:schemeClr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53694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7D2D8F-62D2-F158-79E1-4378E4F7C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CA13B4B-3536-7B26-45B0-BAF99C52E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2A85D01-A7DD-593E-46FD-036DF184B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695D-6E7B-4524-B564-4A2E688B54F6}" type="datetimeFigureOut">
              <a:rPr lang="sv-SE" smtClean="0"/>
              <a:t>2026-01-15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52DE5C4-B20E-4B2A-8634-14764E213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6C59570-589A-AB27-D978-282A09913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0DD5-192B-433B-8CF7-FC5ED47E061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7313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3541C1-6E54-AEEA-CE20-3EA68EDD4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89A4FF7-063A-EB85-6C67-ED838DF28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FBF8D4-F8F0-ACFC-151F-712557543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695D-6E7B-4524-B564-4A2E688B54F6}" type="datetimeFigureOut">
              <a:rPr lang="sv-SE" smtClean="0"/>
              <a:t>2026-01-15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A3014FF-B743-F245-AFEA-33A66D8BD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E06A5D1-B451-5C3C-C80C-0F12F2DAF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0DD5-192B-433B-8CF7-FC5ED47E061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318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5CC6FA-4B58-BF8F-DD02-AB2958E58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3CE56C-793C-B6C5-E2DB-15541BF4FA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87F7E22-7A5B-EE1D-C13D-CAD7A65D6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2C65E02-F112-EC79-4460-781F4C5C4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695D-6E7B-4524-B564-4A2E688B54F6}" type="datetimeFigureOut">
              <a:rPr lang="sv-SE" smtClean="0"/>
              <a:t>2026-01-15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81AC984-B2D7-19AE-31E5-E0F4C464B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3B776E0-5C03-2517-3400-D1B693DEE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0DD5-192B-433B-8CF7-FC5ED47E061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3491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70408E-4D2A-8378-BCBB-15624DECF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BE0ECA6-2D77-5A21-4E9A-62B6A8196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532C6E3-52A6-65B1-AB6D-81A021386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A27B9EE-5C54-A1AE-F14E-B6841A469D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C4178DF-D9F9-94D4-E5CF-BC547BF1BB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0FB43B0-1D96-8B2E-DFA5-FB8C50D17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695D-6E7B-4524-B564-4A2E688B54F6}" type="datetimeFigureOut">
              <a:rPr lang="sv-SE" smtClean="0"/>
              <a:t>2026-01-15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21CAC62-5526-43A0-328F-B11DB4BD9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7A9D185-98D2-A5AB-D50C-5C7A9418F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0DD5-192B-433B-8CF7-FC5ED47E061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8260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3DD32D-3A42-F6D1-0E08-3E6865767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C12FB4A-3B0B-EB42-6966-186CB2963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695D-6E7B-4524-B564-4A2E688B54F6}" type="datetimeFigureOut">
              <a:rPr lang="sv-SE" smtClean="0"/>
              <a:t>2026-01-15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55663E7-AC75-B342-3487-905587AC6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D63EF4D-1950-8AC9-0C19-86FAAAB86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0DD5-192B-433B-8CF7-FC5ED47E061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7081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09767F6-36DE-F947-1CB5-969E55088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695D-6E7B-4524-B564-4A2E688B54F6}" type="datetimeFigureOut">
              <a:rPr lang="sv-SE" smtClean="0"/>
              <a:t>2026-01-15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7E8D7DB-1950-3869-FBDC-D1880CE5E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797103-C45E-520D-6E90-275D5116C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0DD5-192B-433B-8CF7-FC5ED47E061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134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DFA3C5-7DED-2AA3-0226-DDB1BCDD7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2327E5A-08FD-2B0F-6435-B04F107F3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256C501-9697-EEE5-CCF8-AB866F8730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CBCEC58-C387-F8C8-8986-3D873F42F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695D-6E7B-4524-B564-4A2E688B54F6}" type="datetimeFigureOut">
              <a:rPr lang="sv-SE" smtClean="0"/>
              <a:t>2026-01-15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D013008-C7D5-1D9E-2CE4-0C83B7606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34DDD13-0A36-BD7B-6FA2-26A580A3B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0DD5-192B-433B-8CF7-FC5ED47E061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7451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ABF989-3C8D-B6C2-EFE4-005F8EBDA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102DDA2-7288-37BA-94E9-23204DD9E1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4BB252D-6201-28B0-0D2C-B4C61F869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8DCB952-0248-46F1-C649-6D808BB70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C695D-6E7B-4524-B564-4A2E688B54F6}" type="datetimeFigureOut">
              <a:rPr lang="sv-SE" smtClean="0"/>
              <a:t>2026-01-15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D615290-AF3E-D266-2D7D-139A63DE9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891E3CD-A6C1-80B5-3BFD-1BE01E11B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80DD5-192B-433B-8CF7-FC5ED47E061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7299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E3F0C01-246B-A935-E159-2B918B591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1E99A45-F5D3-5FBC-83AB-D3DAA4BF5C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18CADD6-EFE9-0097-DE16-77DCE86FBC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C695D-6E7B-4524-B564-4A2E688B54F6}" type="datetimeFigureOut">
              <a:rPr lang="sv-SE" smtClean="0"/>
              <a:t>2026-01-15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1119585-274D-1C18-6E07-B9030D4A60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934E459-21CB-D22A-C16B-1488D5286B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80DD5-192B-433B-8CF7-FC5ED47E061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788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 11">
            <a:extLst>
              <a:ext uri="{FF2B5EF4-FFF2-40B4-BE49-F238E27FC236}">
                <a16:creationId xmlns:a16="http://schemas.microsoft.com/office/drawing/2014/main" id="{8CB990C8-DD70-78C5-F461-710FF15597CD}"/>
              </a:ext>
            </a:extLst>
          </p:cNvPr>
          <p:cNvGrpSpPr/>
          <p:nvPr/>
        </p:nvGrpSpPr>
        <p:grpSpPr>
          <a:xfrm>
            <a:off x="1991545" y="1700810"/>
            <a:ext cx="6111971" cy="4027729"/>
            <a:chOff x="467544" y="1700808"/>
            <a:chExt cx="6111971" cy="4027729"/>
          </a:xfrm>
        </p:grpSpPr>
        <p:sp>
          <p:nvSpPr>
            <p:cNvPr id="13" name="Ellips 12">
              <a:extLst>
                <a:ext uri="{FF2B5EF4-FFF2-40B4-BE49-F238E27FC236}">
                  <a16:creationId xmlns:a16="http://schemas.microsoft.com/office/drawing/2014/main" id="{E0916987-253C-F335-C077-68DAD9B8C2E8}"/>
                </a:ext>
              </a:extLst>
            </p:cNvPr>
            <p:cNvSpPr/>
            <p:nvPr/>
          </p:nvSpPr>
          <p:spPr>
            <a:xfrm>
              <a:off x="2763090" y="1916832"/>
              <a:ext cx="3816425" cy="381170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14" name="Grupp 13">
              <a:extLst>
                <a:ext uri="{FF2B5EF4-FFF2-40B4-BE49-F238E27FC236}">
                  <a16:creationId xmlns:a16="http://schemas.microsoft.com/office/drawing/2014/main" id="{77B535A2-62F7-E9E2-FFBF-80627228D06F}"/>
                </a:ext>
              </a:extLst>
            </p:cNvPr>
            <p:cNvGrpSpPr/>
            <p:nvPr/>
          </p:nvGrpSpPr>
          <p:grpSpPr>
            <a:xfrm>
              <a:off x="467544" y="1700808"/>
              <a:ext cx="2808312" cy="1785104"/>
              <a:chOff x="332237" y="1700808"/>
              <a:chExt cx="2808312" cy="1785104"/>
            </a:xfrm>
          </p:grpSpPr>
          <p:sp>
            <p:nvSpPr>
              <p:cNvPr id="15" name="textruta 14">
                <a:extLst>
                  <a:ext uri="{FF2B5EF4-FFF2-40B4-BE49-F238E27FC236}">
                    <a16:creationId xmlns:a16="http://schemas.microsoft.com/office/drawing/2014/main" id="{EFBC9531-557B-91BF-F4AB-65CAFEB1AC17}"/>
                  </a:ext>
                </a:extLst>
              </p:cNvPr>
              <p:cNvSpPr txBox="1"/>
              <p:nvPr/>
            </p:nvSpPr>
            <p:spPr>
              <a:xfrm>
                <a:off x="332237" y="1700808"/>
                <a:ext cx="2232248" cy="1785104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sv-SE" sz="1100" b="1" dirty="0"/>
                  <a:t>Aktiviteter förbjudna i lag</a:t>
                </a:r>
                <a:endParaRPr lang="sv-SE" sz="1100" dirty="0"/>
              </a:p>
              <a:p>
                <a:pPr marL="171446" indent="-171446">
                  <a:buFont typeface="Arial" panose="020B0604020202020204" pitchFamily="34" charset="0"/>
                  <a:buChar char="•"/>
                </a:pPr>
                <a:r>
                  <a:rPr lang="sv-SE" sz="1100" dirty="0"/>
                  <a:t>Brottsbalken.</a:t>
                </a:r>
              </a:p>
              <a:p>
                <a:pPr marL="171446" indent="-171446">
                  <a:buFont typeface="Arial" panose="020B0604020202020204" pitchFamily="34" charset="0"/>
                  <a:buChar char="•"/>
                </a:pPr>
                <a:r>
                  <a:rPr lang="sv-SE" sz="1100" dirty="0"/>
                  <a:t>Miljöbalken.</a:t>
                </a:r>
              </a:p>
              <a:p>
                <a:pPr marL="171446" indent="-171446">
                  <a:buFont typeface="Arial" panose="020B0604020202020204" pitchFamily="34" charset="0"/>
                  <a:buChar char="•"/>
                </a:pPr>
                <a:r>
                  <a:rPr lang="sv-SE" sz="1100" dirty="0"/>
                  <a:t>Föreskrifter för skyddad natur.</a:t>
                </a:r>
              </a:p>
              <a:p>
                <a:pPr marL="171446" indent="-171446">
                  <a:buFont typeface="Arial" panose="020B0604020202020204" pitchFamily="34" charset="0"/>
                  <a:buChar char="•"/>
                </a:pPr>
                <a:r>
                  <a:rPr lang="sv-SE" sz="1100" dirty="0"/>
                  <a:t>Lokala ordningsföreskrifter.</a:t>
                </a:r>
              </a:p>
              <a:p>
                <a:pPr marL="171446" indent="-171446">
                  <a:buFont typeface="Arial" panose="020B0604020202020204" pitchFamily="34" charset="0"/>
                  <a:buChar char="•"/>
                </a:pPr>
                <a:r>
                  <a:rPr lang="sv-SE" sz="1100" dirty="0"/>
                  <a:t>Rennäringslagen.</a:t>
                </a:r>
              </a:p>
              <a:p>
                <a:pPr marL="171446" indent="-171446">
                  <a:buFont typeface="Arial" panose="020B0604020202020204" pitchFamily="34" charset="0"/>
                  <a:buChar char="•"/>
                </a:pPr>
                <a:r>
                  <a:rPr lang="sv-SE" sz="1100" dirty="0"/>
                  <a:t>m.m.</a:t>
                </a:r>
                <a:br>
                  <a:rPr lang="sv-SE" sz="1100" dirty="0"/>
                </a:br>
                <a:endParaRPr lang="sv-SE" sz="1100" dirty="0"/>
              </a:p>
              <a:p>
                <a:pPr marL="171446" indent="-171446">
                  <a:buFont typeface="Arial" panose="020B0604020202020204" pitchFamily="34" charset="0"/>
                  <a:buChar char="•"/>
                </a:pPr>
                <a:r>
                  <a:rPr lang="sv-SE" sz="1100" dirty="0"/>
                  <a:t>Markerar allemansrättens yttre gräns.</a:t>
                </a:r>
              </a:p>
            </p:txBody>
          </p:sp>
          <p:cxnSp>
            <p:nvCxnSpPr>
              <p:cNvPr id="16" name="Rak pilkoppling 15">
                <a:extLst>
                  <a:ext uri="{FF2B5EF4-FFF2-40B4-BE49-F238E27FC236}">
                    <a16:creationId xmlns:a16="http://schemas.microsoft.com/office/drawing/2014/main" id="{D29DEC11-A63D-5E28-51EA-0AD4E88C8CF7}"/>
                  </a:ext>
                </a:extLst>
              </p:cNvPr>
              <p:cNvCxnSpPr>
                <a:cxnSpLocks/>
                <a:stCxn id="15" idx="3"/>
              </p:cNvCxnSpPr>
              <p:nvPr/>
            </p:nvCxnSpPr>
            <p:spPr>
              <a:xfrm>
                <a:off x="2564485" y="2593360"/>
                <a:ext cx="576064" cy="115560"/>
              </a:xfrm>
              <a:prstGeom prst="straightConnector1">
                <a:avLst/>
              </a:prstGeom>
              <a:ln w="38100" cap="rnd">
                <a:solidFill>
                  <a:schemeClr val="tx1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" name="Rubrik 3">
            <a:extLst>
              <a:ext uri="{FF2B5EF4-FFF2-40B4-BE49-F238E27FC236}">
                <a16:creationId xmlns:a16="http://schemas.microsoft.com/office/drawing/2014/main" id="{53165238-BE20-52D1-EC6A-230749AA6874}"/>
              </a:ext>
            </a:extLst>
          </p:cNvPr>
          <p:cNvSpPr txBox="1">
            <a:spLocks/>
          </p:cNvSpPr>
          <p:nvPr/>
        </p:nvSpPr>
        <p:spPr>
          <a:xfrm>
            <a:off x="1103445" y="358696"/>
            <a:ext cx="9792000" cy="842723"/>
          </a:xfrm>
          <a:prstGeom prst="rect">
            <a:avLst/>
          </a:prstGeom>
        </p:spPr>
        <p:txBody>
          <a:bodyPr vert="horz" lIns="121920" tIns="60960" rIns="121920" bIns="60960" rtlCol="0" anchor="t">
            <a:noAutofit/>
          </a:bodyPr>
          <a:lstStyle>
            <a:lvl1pPr algn="l" defTabSz="685800" rtl="0" eaLnBrk="1" latinLnBrk="0" hangingPunct="1">
              <a:lnSpc>
                <a:spcPts val="2970"/>
              </a:lnSpc>
              <a:spcBef>
                <a:spcPct val="0"/>
              </a:spcBef>
              <a:buNone/>
              <a:defRPr sz="27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4267" dirty="0">
                <a:solidFill>
                  <a:schemeClr val="tx1"/>
                </a:solidFill>
              </a:rPr>
              <a:t>Allemansrättens juridiska kontext</a:t>
            </a:r>
          </a:p>
        </p:txBody>
      </p:sp>
      <p:grpSp>
        <p:nvGrpSpPr>
          <p:cNvPr id="18" name="Grupp 17">
            <a:extLst>
              <a:ext uri="{FF2B5EF4-FFF2-40B4-BE49-F238E27FC236}">
                <a16:creationId xmlns:a16="http://schemas.microsoft.com/office/drawing/2014/main" id="{8C75B1C2-BEE5-1E00-2693-CD6EA1DFA608}"/>
              </a:ext>
            </a:extLst>
          </p:cNvPr>
          <p:cNvGrpSpPr/>
          <p:nvPr/>
        </p:nvGrpSpPr>
        <p:grpSpPr>
          <a:xfrm>
            <a:off x="4625975" y="1700808"/>
            <a:ext cx="5790507" cy="3672408"/>
            <a:chOff x="3101973" y="1700808"/>
            <a:chExt cx="5790507" cy="3672408"/>
          </a:xfrm>
        </p:grpSpPr>
        <p:sp>
          <p:nvSpPr>
            <p:cNvPr id="19" name="Ellips 18">
              <a:extLst>
                <a:ext uri="{FF2B5EF4-FFF2-40B4-BE49-F238E27FC236}">
                  <a16:creationId xmlns:a16="http://schemas.microsoft.com/office/drawing/2014/main" id="{932E747B-6B75-B8ED-2593-B725CED99BB0}"/>
                </a:ext>
              </a:extLst>
            </p:cNvPr>
            <p:cNvSpPr/>
            <p:nvPr/>
          </p:nvSpPr>
          <p:spPr>
            <a:xfrm>
              <a:off x="3101973" y="2246920"/>
              <a:ext cx="3117502" cy="3126296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20" name="Grupp 19">
              <a:extLst>
                <a:ext uri="{FF2B5EF4-FFF2-40B4-BE49-F238E27FC236}">
                  <a16:creationId xmlns:a16="http://schemas.microsoft.com/office/drawing/2014/main" id="{F1C3A84F-E119-398C-31A9-E1B7691EDBF2}"/>
                </a:ext>
              </a:extLst>
            </p:cNvPr>
            <p:cNvGrpSpPr/>
            <p:nvPr/>
          </p:nvGrpSpPr>
          <p:grpSpPr>
            <a:xfrm>
              <a:off x="5743228" y="1700808"/>
              <a:ext cx="3149252" cy="1954381"/>
              <a:chOff x="5596876" y="1700808"/>
              <a:chExt cx="3149252" cy="1954381"/>
            </a:xfrm>
          </p:grpSpPr>
          <p:sp>
            <p:nvSpPr>
              <p:cNvPr id="21" name="textruta 20">
                <a:extLst>
                  <a:ext uri="{FF2B5EF4-FFF2-40B4-BE49-F238E27FC236}">
                    <a16:creationId xmlns:a16="http://schemas.microsoft.com/office/drawing/2014/main" id="{85716AB2-136A-15FD-A8C3-61AEF5D8DD2C}"/>
                  </a:ext>
                </a:extLst>
              </p:cNvPr>
              <p:cNvSpPr txBox="1"/>
              <p:nvPr/>
            </p:nvSpPr>
            <p:spPr>
              <a:xfrm>
                <a:off x="6513880" y="1700808"/>
                <a:ext cx="2232248" cy="1954381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sv-SE" sz="1100" b="1" dirty="0"/>
                  <a:t>”Gränsfallen"</a:t>
                </a:r>
                <a:endParaRPr lang="sv-SE" sz="1100" dirty="0"/>
              </a:p>
              <a:p>
                <a:pPr marL="171446" indent="-171446">
                  <a:buFont typeface="Arial" panose="020B0604020202020204" pitchFamily="34" charset="0"/>
                  <a:buChar char="•"/>
                </a:pPr>
                <a:r>
                  <a:rPr lang="sv-SE" sz="1100" dirty="0"/>
                  <a:t>Aktiviteter som inte är förbjudna i lag/föreskrifter.</a:t>
                </a:r>
              </a:p>
              <a:p>
                <a:pPr marL="171446" indent="-171446">
                  <a:buFont typeface="Arial" panose="020B0604020202020204" pitchFamily="34" charset="0"/>
                  <a:buChar char="•"/>
                </a:pPr>
                <a:r>
                  <a:rPr lang="sv-SE" sz="1100" dirty="0"/>
                  <a:t>Aktiviteter med oklart stöd i allemansrätten.</a:t>
                </a:r>
              </a:p>
              <a:p>
                <a:pPr marL="171446" indent="-171446">
                  <a:buFont typeface="Arial" panose="020B0604020202020204" pitchFamily="34" charset="0"/>
                  <a:buChar char="•"/>
                </a:pPr>
                <a:r>
                  <a:rPr lang="sv-SE" sz="1100" i="1" dirty="0"/>
                  <a:t>”För många, för mycket, </a:t>
                </a:r>
                <a:br>
                  <a:rPr lang="sv-SE" sz="1100" i="1" dirty="0"/>
                </a:br>
                <a:r>
                  <a:rPr lang="sv-SE" sz="1100" i="1" dirty="0"/>
                  <a:t>för ofta.”</a:t>
                </a:r>
                <a:br>
                  <a:rPr lang="sv-SE" sz="1100" dirty="0"/>
                </a:br>
                <a:endParaRPr lang="sv-SE" sz="1100" dirty="0"/>
              </a:p>
              <a:p>
                <a:pPr marL="171446" indent="-171446">
                  <a:buFont typeface="Arial" panose="020B0604020202020204" pitchFamily="34" charset="0"/>
                  <a:buChar char="•"/>
                </a:pPr>
                <a:r>
                  <a:rPr lang="sv-SE" sz="1100" dirty="0"/>
                  <a:t>Domstolsprövning krävs för att fastställa vad som gäller i det enskilda fallet.</a:t>
                </a:r>
              </a:p>
            </p:txBody>
          </p:sp>
          <p:cxnSp>
            <p:nvCxnSpPr>
              <p:cNvPr id="22" name="Rak pilkoppling 21">
                <a:extLst>
                  <a:ext uri="{FF2B5EF4-FFF2-40B4-BE49-F238E27FC236}">
                    <a16:creationId xmlns:a16="http://schemas.microsoft.com/office/drawing/2014/main" id="{2BC1ADEE-F8FE-5121-105E-4B5E6092D01F}"/>
                  </a:ext>
                </a:extLst>
              </p:cNvPr>
              <p:cNvCxnSpPr>
                <a:cxnSpLocks/>
                <a:stCxn id="21" idx="1"/>
              </p:cNvCxnSpPr>
              <p:nvPr/>
            </p:nvCxnSpPr>
            <p:spPr>
              <a:xfrm flipH="1">
                <a:off x="5596876" y="2677999"/>
                <a:ext cx="917004" cy="187430"/>
              </a:xfrm>
              <a:prstGeom prst="straightConnector1">
                <a:avLst/>
              </a:prstGeom>
              <a:ln w="38100" cap="rnd">
                <a:solidFill>
                  <a:schemeClr val="tx1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" name="Grupp 22">
            <a:extLst>
              <a:ext uri="{FF2B5EF4-FFF2-40B4-BE49-F238E27FC236}">
                <a16:creationId xmlns:a16="http://schemas.microsoft.com/office/drawing/2014/main" id="{FED3AD3B-3662-70DB-DB78-98FCE3D3168B}"/>
              </a:ext>
            </a:extLst>
          </p:cNvPr>
          <p:cNvGrpSpPr/>
          <p:nvPr/>
        </p:nvGrpSpPr>
        <p:grpSpPr>
          <a:xfrm>
            <a:off x="4760538" y="2413512"/>
            <a:ext cx="2869532" cy="2818349"/>
            <a:chOff x="3236537" y="2413509"/>
            <a:chExt cx="2869532" cy="2818349"/>
          </a:xfrm>
        </p:grpSpPr>
        <p:sp>
          <p:nvSpPr>
            <p:cNvPr id="24" name="Ellips 23">
              <a:extLst>
                <a:ext uri="{FF2B5EF4-FFF2-40B4-BE49-F238E27FC236}">
                  <a16:creationId xmlns:a16="http://schemas.microsoft.com/office/drawing/2014/main" id="{9326F85C-23F5-A1C5-7C8A-0A58BC52D88C}"/>
                </a:ext>
              </a:extLst>
            </p:cNvPr>
            <p:cNvSpPr/>
            <p:nvPr/>
          </p:nvSpPr>
          <p:spPr>
            <a:xfrm>
              <a:off x="3236537" y="2413509"/>
              <a:ext cx="2869532" cy="2818349"/>
            </a:xfrm>
            <a:prstGeom prst="ellipse">
              <a:avLst/>
            </a:prstGeom>
            <a:solidFill>
              <a:srgbClr val="00B050"/>
            </a:solidFill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5" name="textruta 24">
              <a:extLst>
                <a:ext uri="{FF2B5EF4-FFF2-40B4-BE49-F238E27FC236}">
                  <a16:creationId xmlns:a16="http://schemas.microsoft.com/office/drawing/2014/main" id="{A0C111D1-3B6B-D690-E483-9748EF7FC155}"/>
                </a:ext>
              </a:extLst>
            </p:cNvPr>
            <p:cNvSpPr txBox="1"/>
            <p:nvPr/>
          </p:nvSpPr>
          <p:spPr>
            <a:xfrm>
              <a:off x="3655650" y="2852934"/>
              <a:ext cx="2232248" cy="16158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100" b="1" dirty="0"/>
                <a:t>Allemansrätten</a:t>
              </a:r>
              <a:endParaRPr lang="sv-SE" sz="1100" dirty="0"/>
            </a:p>
            <a:p>
              <a:pPr marL="171446" indent="-171446">
                <a:buFont typeface="Arial" panose="020B0604020202020204" pitchFamily="34" charset="0"/>
                <a:buChar char="•"/>
              </a:pPr>
              <a:r>
                <a:rPr lang="sv-SE" sz="1100" dirty="0"/>
                <a:t>En grundlagsskyddad rätt för den enskilde.</a:t>
              </a:r>
            </a:p>
            <a:p>
              <a:pPr marL="171446" indent="-171446">
                <a:buFont typeface="Arial" panose="020B0604020202020204" pitchFamily="34" charset="0"/>
                <a:buChar char="•"/>
              </a:pPr>
              <a:r>
                <a:rPr lang="sv-SE" sz="1100" dirty="0"/>
                <a:t>Kan också nyttjas i organiserad/kommersiell form.</a:t>
              </a:r>
            </a:p>
            <a:p>
              <a:pPr marL="171446" indent="-171446">
                <a:buFont typeface="Arial" panose="020B0604020202020204" pitchFamily="34" charset="0"/>
                <a:buChar char="•"/>
              </a:pPr>
              <a:r>
                <a:rPr lang="sv-SE" sz="1100" dirty="0"/>
                <a:t>Baserad på sedvänja och prejudicerande rättsfall.</a:t>
              </a:r>
              <a:br>
                <a:rPr lang="sv-SE" sz="1100" dirty="0"/>
              </a:br>
              <a:endParaRPr lang="sv-SE" sz="1100" dirty="0"/>
            </a:p>
            <a:p>
              <a:pPr marL="171446" indent="-171446">
                <a:buFont typeface="Arial" panose="020B0604020202020204" pitchFamily="34" charset="0"/>
                <a:buChar char="•"/>
              </a:pPr>
              <a:r>
                <a:rPr lang="sv-SE" sz="1100" i="1" dirty="0"/>
                <a:t>Inte störa – inte förstöra.</a:t>
              </a:r>
              <a:endParaRPr lang="sv-SE" sz="1100" dirty="0"/>
            </a:p>
          </p:txBody>
        </p:sp>
      </p:grpSp>
      <p:grpSp>
        <p:nvGrpSpPr>
          <p:cNvPr id="26" name="Grupp 25">
            <a:extLst>
              <a:ext uri="{FF2B5EF4-FFF2-40B4-BE49-F238E27FC236}">
                <a16:creationId xmlns:a16="http://schemas.microsoft.com/office/drawing/2014/main" id="{0AC9C47E-6507-0996-DFCB-8191B8C13FF2}"/>
              </a:ext>
            </a:extLst>
          </p:cNvPr>
          <p:cNvGrpSpPr/>
          <p:nvPr/>
        </p:nvGrpSpPr>
        <p:grpSpPr>
          <a:xfrm>
            <a:off x="7996133" y="1700809"/>
            <a:ext cx="2564364" cy="4401950"/>
            <a:chOff x="6472132" y="1700807"/>
            <a:chExt cx="2564364" cy="4401950"/>
          </a:xfrm>
        </p:grpSpPr>
        <p:sp>
          <p:nvSpPr>
            <p:cNvPr id="27" name="Rektangel 26">
              <a:extLst>
                <a:ext uri="{FF2B5EF4-FFF2-40B4-BE49-F238E27FC236}">
                  <a16:creationId xmlns:a16="http://schemas.microsoft.com/office/drawing/2014/main" id="{38503862-9FB3-017F-4FB6-5F2DE09D6BBC}"/>
                </a:ext>
              </a:extLst>
            </p:cNvPr>
            <p:cNvSpPr/>
            <p:nvPr/>
          </p:nvSpPr>
          <p:spPr>
            <a:xfrm>
              <a:off x="6660232" y="1700807"/>
              <a:ext cx="2232248" cy="1954381"/>
            </a:xfrm>
            <a:prstGeom prst="rect">
              <a:avLst/>
            </a:prstGeom>
            <a:noFill/>
            <a:ln w="34925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28" name="Grupp 27">
              <a:extLst>
                <a:ext uri="{FF2B5EF4-FFF2-40B4-BE49-F238E27FC236}">
                  <a16:creationId xmlns:a16="http://schemas.microsoft.com/office/drawing/2014/main" id="{FC2A4BCB-F94B-92BE-8A59-60AC32A339A8}"/>
                </a:ext>
              </a:extLst>
            </p:cNvPr>
            <p:cNvGrpSpPr/>
            <p:nvPr/>
          </p:nvGrpSpPr>
          <p:grpSpPr>
            <a:xfrm>
              <a:off x="6472132" y="3933056"/>
              <a:ext cx="2564364" cy="2169701"/>
              <a:chOff x="6472132" y="3933056"/>
              <a:chExt cx="2564364" cy="2169701"/>
            </a:xfrm>
          </p:grpSpPr>
          <p:sp>
            <p:nvSpPr>
              <p:cNvPr id="29" name="textruta 28">
                <a:extLst>
                  <a:ext uri="{FF2B5EF4-FFF2-40B4-BE49-F238E27FC236}">
                    <a16:creationId xmlns:a16="http://schemas.microsoft.com/office/drawing/2014/main" id="{AFFECFC8-4A23-EE1A-73A3-2F18FB61FAC3}"/>
                  </a:ext>
                </a:extLst>
              </p:cNvPr>
              <p:cNvSpPr txBox="1"/>
              <p:nvPr/>
            </p:nvSpPr>
            <p:spPr>
              <a:xfrm>
                <a:off x="6472132" y="4825484"/>
                <a:ext cx="2564364" cy="1277273"/>
              </a:xfrm>
              <a:prstGeom prst="rect">
                <a:avLst/>
              </a:prstGeom>
              <a:noFill/>
              <a:ln w="34925">
                <a:solidFill>
                  <a:srgbClr val="FF0000"/>
                </a:solidFill>
                <a:prstDash val="dash"/>
              </a:ln>
            </p:spPr>
            <p:txBody>
              <a:bodyPr wrap="square" rtlCol="0">
                <a:spAutoFit/>
              </a:bodyPr>
              <a:lstStyle/>
              <a:p>
                <a:r>
                  <a:rPr lang="sv-SE" sz="1100" dirty="0"/>
                  <a:t>Inom ramen för ”gränsfallen” ligger </a:t>
                </a:r>
                <a:br>
                  <a:rPr lang="sv-SE" sz="1100" dirty="0"/>
                </a:br>
                <a:r>
                  <a:rPr lang="sv-SE" sz="1100" dirty="0"/>
                  <a:t>många av utmaningarna!</a:t>
                </a:r>
                <a:br>
                  <a:rPr lang="sv-SE" sz="1100" dirty="0"/>
                </a:br>
                <a:br>
                  <a:rPr lang="sv-SE" sz="1100" dirty="0"/>
                </a:br>
                <a:r>
                  <a:rPr lang="sv-SE" sz="1100" dirty="0"/>
                  <a:t>Här krävs kunskapsuppbyggnad och utveckling av verktyg för hantering.</a:t>
                </a:r>
                <a:br>
                  <a:rPr lang="sv-SE" sz="1100" dirty="0"/>
                </a:br>
                <a:br>
                  <a:rPr lang="sv-SE" sz="1100" dirty="0"/>
                </a:br>
                <a:r>
                  <a:rPr lang="sv-SE" sz="1100" dirty="0"/>
                  <a:t>Information och samråd löser mycket!</a:t>
                </a:r>
              </a:p>
            </p:txBody>
          </p:sp>
          <p:sp>
            <p:nvSpPr>
              <p:cNvPr id="30" name="Pil: nedåt 29">
                <a:extLst>
                  <a:ext uri="{FF2B5EF4-FFF2-40B4-BE49-F238E27FC236}">
                    <a16:creationId xmlns:a16="http://schemas.microsoft.com/office/drawing/2014/main" id="{1B0671AA-0663-95F3-3223-777E68AE0B1E}"/>
                  </a:ext>
                </a:extLst>
              </p:cNvPr>
              <p:cNvSpPr/>
              <p:nvPr/>
            </p:nvSpPr>
            <p:spPr>
              <a:xfrm>
                <a:off x="7596336" y="3933056"/>
                <a:ext cx="360040" cy="787369"/>
              </a:xfrm>
              <a:prstGeom prst="down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16403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b8bed5-5447-4e53-83b6-7854b7799d0c" xsi:nil="true"/>
    <lcf76f155ced4ddcb4097134ff3c332f xmlns="0bd50954-b149-49dd-8124-206a7e66d41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BBCF57CC0335A4DA3D54E89551B9F9C" ma:contentTypeVersion="14" ma:contentTypeDescription="Skapa ett nytt dokument." ma:contentTypeScope="" ma:versionID="370c55fd705057962a515eb42d8cc316">
  <xsd:schema xmlns:xsd="http://www.w3.org/2001/XMLSchema" xmlns:xs="http://www.w3.org/2001/XMLSchema" xmlns:p="http://schemas.microsoft.com/office/2006/metadata/properties" xmlns:ns2="0bd50954-b149-49dd-8124-206a7e66d412" xmlns:ns3="d7b8bed5-5447-4e53-83b6-7854b7799d0c" targetNamespace="http://schemas.microsoft.com/office/2006/metadata/properties" ma:root="true" ma:fieldsID="ffed692f77267a5364e5dacd12ef89b5" ns2:_="" ns3:_="">
    <xsd:import namespace="0bd50954-b149-49dd-8124-206a7e66d412"/>
    <xsd:import namespace="d7b8bed5-5447-4e53-83b6-7854b7799d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d50954-b149-49dd-8124-206a7e66d4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ildmarkeringar" ma:readOnly="false" ma:fieldId="{5cf76f15-5ced-4ddc-b409-7134ff3c332f}" ma:taxonomyMulti="true" ma:sspId="f715b3c1-6faf-452c-928b-c1f971cfea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b8bed5-5447-4e53-83b6-7854b7799d0c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046a6ae-6170-4217-a550-dd2058df2056}" ma:internalName="TaxCatchAll" ma:showField="CatchAllData" ma:web="d7b8bed5-5447-4e53-83b6-7854b7799d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74A2DAF-591D-4934-B5B5-DD862507D3C2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0bd50954-b149-49dd-8124-206a7e66d412"/>
    <ds:schemaRef ds:uri="http://schemas.openxmlformats.org/package/2006/metadata/core-properties"/>
    <ds:schemaRef ds:uri="d7b8bed5-5447-4e53-83b6-7854b7799d0c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AD59CE5-9122-4472-909C-4722F18BA8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8B4842-844E-433F-827B-2F7B60293B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d50954-b149-49dd-8124-206a7e66d412"/>
    <ds:schemaRef ds:uri="d7b8bed5-5447-4e53-83b6-7854b7799d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Office PowerPoint</Application>
  <PresentationFormat>Bredbild</PresentationFormat>
  <Paragraphs>21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Kuruzovic, Sanja</dc:creator>
  <cp:lastModifiedBy>Hanell, Jenny</cp:lastModifiedBy>
  <cp:revision>2</cp:revision>
  <dcterms:created xsi:type="dcterms:W3CDTF">2023-10-11T15:15:27Z</dcterms:created>
  <dcterms:modified xsi:type="dcterms:W3CDTF">2026-01-15T12:25:56Z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0x010100FBBCF57CC0335A4DA3D54E89551B9F9C</vt:lpwstr>
  </property>
  <property fmtid="{D5CDD505-2E9C-101B-9397-08002B2CF9AE}" pid="3" name="xd_ProgID">
    <vt:lpwstr/>
  </property>
  <property fmtid="{D5CDD505-2E9C-101B-9397-08002B2CF9AE}" pid="4" name="ComplianceAssetId">
    <vt:lpwstr/>
  </property>
  <property fmtid="{D5CDD505-2E9C-101B-9397-08002B2CF9AE}" pid="5" name="TemplateUrl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xd_Signature">
    <vt:bool>false</vt:bool>
  </property>
</Properties>
</file>