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66" r:id="rId5"/>
  </p:sldMasterIdLst>
  <p:notesMasterIdLst>
    <p:notesMasterId r:id="rId79"/>
  </p:notesMasterIdLst>
  <p:sldIdLst>
    <p:sldId id="299" r:id="rId6"/>
    <p:sldId id="286" r:id="rId7"/>
    <p:sldId id="799" r:id="rId8"/>
    <p:sldId id="812" r:id="rId9"/>
    <p:sldId id="813" r:id="rId10"/>
    <p:sldId id="760" r:id="rId11"/>
    <p:sldId id="807" r:id="rId12"/>
    <p:sldId id="301" r:id="rId13"/>
    <p:sldId id="780" r:id="rId14"/>
    <p:sldId id="802" r:id="rId15"/>
    <p:sldId id="761" r:id="rId16"/>
    <p:sldId id="811" r:id="rId17"/>
    <p:sldId id="810" r:id="rId18"/>
    <p:sldId id="763" r:id="rId19"/>
    <p:sldId id="762" r:id="rId20"/>
    <p:sldId id="814" r:id="rId21"/>
    <p:sldId id="815" r:id="rId22"/>
    <p:sldId id="796" r:id="rId23"/>
    <p:sldId id="797" r:id="rId24"/>
    <p:sldId id="795" r:id="rId25"/>
    <p:sldId id="804" r:id="rId26"/>
    <p:sldId id="302" r:id="rId27"/>
    <p:sldId id="779" r:id="rId28"/>
    <p:sldId id="311" r:id="rId29"/>
    <p:sldId id="751" r:id="rId30"/>
    <p:sldId id="781" r:id="rId31"/>
    <p:sldId id="752" r:id="rId32"/>
    <p:sldId id="330" r:id="rId33"/>
    <p:sldId id="784" r:id="rId34"/>
    <p:sldId id="798" r:id="rId35"/>
    <p:sldId id="785" r:id="rId36"/>
    <p:sldId id="786" r:id="rId37"/>
    <p:sldId id="787" r:id="rId38"/>
    <p:sldId id="304" r:id="rId39"/>
    <p:sldId id="314" r:id="rId40"/>
    <p:sldId id="782" r:id="rId41"/>
    <p:sldId id="776" r:id="rId42"/>
    <p:sldId id="778" r:id="rId43"/>
    <p:sldId id="750" r:id="rId44"/>
    <p:sldId id="777" r:id="rId45"/>
    <p:sldId id="305" r:id="rId46"/>
    <p:sldId id="788" r:id="rId47"/>
    <p:sldId id="801" r:id="rId48"/>
    <p:sldId id="789" r:id="rId49"/>
    <p:sldId id="794" r:id="rId50"/>
    <p:sldId id="320" r:id="rId51"/>
    <p:sldId id="793" r:id="rId52"/>
    <p:sldId id="790" r:id="rId53"/>
    <p:sldId id="791" r:id="rId54"/>
    <p:sldId id="792" r:id="rId55"/>
    <p:sldId id="306" r:id="rId56"/>
    <p:sldId id="328" r:id="rId57"/>
    <p:sldId id="771" r:id="rId58"/>
    <p:sldId id="772" r:id="rId59"/>
    <p:sldId id="773" r:id="rId60"/>
    <p:sldId id="803" r:id="rId61"/>
    <p:sldId id="307" r:id="rId62"/>
    <p:sldId id="740" r:id="rId63"/>
    <p:sldId id="741" r:id="rId64"/>
    <p:sldId id="308" r:id="rId65"/>
    <p:sldId id="766" r:id="rId66"/>
    <p:sldId id="768" r:id="rId67"/>
    <p:sldId id="309" r:id="rId68"/>
    <p:sldId id="332" r:id="rId69"/>
    <p:sldId id="754" r:id="rId70"/>
    <p:sldId id="326" r:id="rId71"/>
    <p:sldId id="324" r:id="rId72"/>
    <p:sldId id="742" r:id="rId73"/>
    <p:sldId id="327" r:id="rId74"/>
    <p:sldId id="759" r:id="rId75"/>
    <p:sldId id="783" r:id="rId76"/>
    <p:sldId id="316" r:id="rId77"/>
    <p:sldId id="298" r:id="rId7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812102-EA9C-D911-EF94-EEB7FF355A0E}" name="Frimodig, Christina" initials="CF" userId="S::Christina.Frimodig@naturvardsverket.se::77e44319-15c4-4d60-8aff-7f9853b6e589" providerId="AD"/>
  <p188:author id="{BE833D16-D8C2-BC8D-570F-CDD67902E638}" name="von Rein, Kristina" initials="vK" userId="S::kristina.von-rein@naturvardsverket.se::3f0a5c6e-1ff6-4846-bed7-f3769b056939" providerId="AD"/>
  <p188:author id="{FCC2E738-B7C4-1785-C761-F378AF577885}" name="Bina, Pavel" initials="" userId="S::Pavel.Bina@naturvardsverket.se::cd942521-d14a-41da-ac03-27c6e32623db" providerId="AD"/>
  <p188:author id="{629FBD75-397C-C7AF-7858-9CF4D556CC77}" name="Sandra Lindström" initials="SL" userId="S::sandra.lindstrom_jordbruksverket.se#ext#@naturvardsverket.onmicrosoft.com::5a616896-3ff4-44f5-9233-e3f1f8d35ccf" providerId="AD"/>
  <p188:author id="{C8CDDC75-57A6-239B-6C96-A157EB40D575}" name="Magnusson Magnus    Skogsenheten" initials="MS" userId="S::magnus.magnusson_skogsstyrelsen.se#ext#@naturvardsverket.onmicrosoft.com::3db21ebe-12fc-4163-8005-15ed4d2fcd22" providerId="AD"/>
  <p188:author id="{DC1CFB77-8D85-1D30-1581-135DDEAB24CB}" name="Jacobson, Conny" initials="" userId="S::Conny.Jacobson@naturvardsverket.se::a72b6e94-01d4-47d4-96a9-c1500f1aeaa2" providerId="AD"/>
  <p188:author id="{E0995283-8203-FDBF-0584-469FE7FDB6FD}" name="von Rein, Kristina" initials="Kv" userId="S::Kristina.von-Rein@naturvardsverket.se::3f0a5c6e-1ff6-4846-bed7-f3769b056939" providerId="AD"/>
  <p188:author id="{FD2CA390-A69F-DBA6-0996-4726022C39EC}" name="Isberg Bondemark, Ulrika" initials="UI" userId="S::Ulrika.Isberg@naturvardsverket.se::e55e661f-6c21-4ebf-923f-74dddf80a1be" providerId="AD"/>
  <p188:author id="{E5790596-1D18-8AD0-E422-528027112F27}" name="Jacobson, Conny" initials="JC" userId="S::conny.jacobson@naturvardsverket.se::a72b6e94-01d4-47d4-96a9-c1500f1aeaa2" providerId="AD"/>
  <p188:author id="{AE6166B2-4C80-EF9D-97E5-435EBDF5AA9B}" name="Johansson Horner, Ingrid" initials="JI" userId="S::ingrid.johansson-horner@naturvardsverket.se::28adbafe-0a23-487d-84d9-182a2b15656b" providerId="AD"/>
  <p188:author id="{6B2F5AC2-9474-8508-845A-0A4C99FFAD88}" name="Wulff, Johan" initials="JW" userId="S::Johan.Wulff@naturvardsverket.se::57a39928-1196-4dd1-8ca0-a3d4454cd863" providerId="AD"/>
  <p188:author id="{B41398CA-C426-4155-58C8-28F7555D8C5F}" name="Erik Årnfelt" initials="EÅ" userId="S::erik.arnfelt_havochvatten.se#ext#@naturvardsverket.onmicrosoft.com::a5b4c8d1-f892-448f-8a36-29ed6d944c52" providerId="AD"/>
  <p188:author id="{DA1E81DE-46D1-65B9-0366-E862EEA9DB13}" name="Frimodig, Christina" initials="FC" userId="S::christina.frimodig@naturvardsverket.se::77e44319-15c4-4d60-8aff-7f9853b6e589" providerId="AD"/>
  <p188:author id="{32CD34FD-5170-30F6-73BA-03755C430F09}" name="Ehlin Johanna    Enheten för områdesskydd och ekonomiska stöd" initials="Es" userId="S::johanna.ehlin_skogsstyrelsen.se#ext#@naturvardsverket.onmicrosoft.com::9ea3c82a-bdce-4283-a256-e19f9a6f659d" providerId="AD"/>
  <p188:author id="{7E2964FF-27AA-B764-28F1-4DC3B800063C}" name="Ottosson, Sara" initials="SO" userId="S::Sara.Ottosson@naturvardsverket.se::48154528-8ad7-455a-b43a-8d0b5c5a48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39F"/>
    <a:srgbClr val="FE823B"/>
    <a:srgbClr val="98BC86"/>
    <a:srgbClr val="B8E0CF"/>
    <a:srgbClr val="5AFECB"/>
    <a:srgbClr val="5D66FF"/>
    <a:srgbClr val="BE9F68"/>
    <a:srgbClr val="597A9B"/>
    <a:srgbClr val="C9E0E8"/>
    <a:srgbClr val="7E9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B51E7-8D2C-44E9-8D2F-2FA0081B6933}" v="9" dt="2025-04-10T14:53:51.08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99" autoAdjust="0"/>
  </p:normalViewPr>
  <p:slideViewPr>
    <p:cSldViewPr snapToGrid="0">
      <p:cViewPr varScale="1">
        <p:scale>
          <a:sx n="107" d="100"/>
          <a:sy n="107" d="100"/>
        </p:scale>
        <p:origin x="1674" y="96"/>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4B93D0-0970-4EE6-AECB-F57DE6B0426F}" type="doc">
      <dgm:prSet loTypeId="urn:microsoft.com/office/officeart/2005/8/layout/chevron1" loCatId="process" qsTypeId="urn:microsoft.com/office/officeart/2005/8/quickstyle/simple1" qsCatId="simple" csTypeId="urn:microsoft.com/office/officeart/2005/8/colors/accent1_2" csCatId="accent1" phldr="1"/>
      <dgm:spPr/>
    </dgm:pt>
    <dgm:pt modelId="{BE1C1940-C13B-44CE-B900-1BE37D8EC06D}">
      <dgm:prSet phldrT="[Text]"/>
      <dgm:spPr/>
      <dgm:t>
        <a:bodyPr/>
        <a:lstStyle/>
        <a:p>
          <a:r>
            <a:rPr lang="sv-SE"/>
            <a:t>Feb </a:t>
          </a:r>
        </a:p>
      </dgm:t>
    </dgm:pt>
    <dgm:pt modelId="{B6DA6F7A-EC8B-4F3D-A14C-E79C48744E8B}" type="parTrans" cxnId="{CCBF23B1-B119-4E34-93D0-54A7C531C78B}">
      <dgm:prSet/>
      <dgm:spPr/>
      <dgm:t>
        <a:bodyPr/>
        <a:lstStyle/>
        <a:p>
          <a:endParaRPr lang="sv-SE"/>
        </a:p>
      </dgm:t>
    </dgm:pt>
    <dgm:pt modelId="{BEB38D81-E188-4512-BEB8-7E0049557C99}" type="sibTrans" cxnId="{CCBF23B1-B119-4E34-93D0-54A7C531C78B}">
      <dgm:prSet/>
      <dgm:spPr/>
      <dgm:t>
        <a:bodyPr/>
        <a:lstStyle/>
        <a:p>
          <a:endParaRPr lang="sv-SE"/>
        </a:p>
      </dgm:t>
    </dgm:pt>
    <dgm:pt modelId="{82779E2D-DE45-4A1B-B46D-038A40C218DB}">
      <dgm:prSet phldrT="[Text]"/>
      <dgm:spPr/>
      <dgm:t>
        <a:bodyPr/>
        <a:lstStyle/>
        <a:p>
          <a:r>
            <a:rPr lang="sv-SE"/>
            <a:t>Mars</a:t>
          </a:r>
        </a:p>
      </dgm:t>
    </dgm:pt>
    <dgm:pt modelId="{834F65BF-73AC-4479-A397-3D8973BDAD25}" type="parTrans" cxnId="{BE2B77D8-5294-4211-A0ED-CA23189D3CFB}">
      <dgm:prSet/>
      <dgm:spPr/>
      <dgm:t>
        <a:bodyPr/>
        <a:lstStyle/>
        <a:p>
          <a:endParaRPr lang="sv-SE"/>
        </a:p>
      </dgm:t>
    </dgm:pt>
    <dgm:pt modelId="{7F9FF81D-AD30-48BD-A6A9-792929FB0AB3}" type="sibTrans" cxnId="{BE2B77D8-5294-4211-A0ED-CA23189D3CFB}">
      <dgm:prSet/>
      <dgm:spPr/>
      <dgm:t>
        <a:bodyPr/>
        <a:lstStyle/>
        <a:p>
          <a:endParaRPr lang="sv-SE"/>
        </a:p>
      </dgm:t>
    </dgm:pt>
    <dgm:pt modelId="{DFF8A59F-DB28-4051-813C-188279626887}">
      <dgm:prSet phldrT="[Text]"/>
      <dgm:spPr/>
      <dgm:t>
        <a:bodyPr/>
        <a:lstStyle/>
        <a:p>
          <a:r>
            <a:rPr lang="sv-SE"/>
            <a:t>April</a:t>
          </a:r>
        </a:p>
      </dgm:t>
    </dgm:pt>
    <dgm:pt modelId="{7E2F8EF1-0AE3-48E0-B686-9AFB15B199E7}" type="parTrans" cxnId="{85572A8C-D0BB-4D59-A2F3-56DDF1254B89}">
      <dgm:prSet/>
      <dgm:spPr/>
      <dgm:t>
        <a:bodyPr/>
        <a:lstStyle/>
        <a:p>
          <a:endParaRPr lang="sv-SE"/>
        </a:p>
      </dgm:t>
    </dgm:pt>
    <dgm:pt modelId="{50394C9D-7790-4A2D-8400-7AFCD7AB730D}" type="sibTrans" cxnId="{85572A8C-D0BB-4D59-A2F3-56DDF1254B89}">
      <dgm:prSet/>
      <dgm:spPr/>
      <dgm:t>
        <a:bodyPr/>
        <a:lstStyle/>
        <a:p>
          <a:endParaRPr lang="sv-SE"/>
        </a:p>
      </dgm:t>
    </dgm:pt>
    <dgm:pt modelId="{B7B6180B-A467-41FC-90F9-43D6762FA6AF}">
      <dgm:prSet phldrT="[Text]"/>
      <dgm:spPr/>
      <dgm:t>
        <a:bodyPr/>
        <a:lstStyle/>
        <a:p>
          <a:r>
            <a:rPr lang="sv-SE"/>
            <a:t>Maj</a:t>
          </a:r>
        </a:p>
      </dgm:t>
    </dgm:pt>
    <dgm:pt modelId="{108ABE02-88CA-4B6C-B6D0-230D3B632A2E}" type="parTrans" cxnId="{B44F51B9-93E6-4E09-AE2E-133F6EB88A00}">
      <dgm:prSet/>
      <dgm:spPr/>
      <dgm:t>
        <a:bodyPr/>
        <a:lstStyle/>
        <a:p>
          <a:endParaRPr lang="sv-SE"/>
        </a:p>
      </dgm:t>
    </dgm:pt>
    <dgm:pt modelId="{597F0487-6928-4110-ACC4-38194AF49D13}" type="sibTrans" cxnId="{B44F51B9-93E6-4E09-AE2E-133F6EB88A00}">
      <dgm:prSet/>
      <dgm:spPr/>
      <dgm:t>
        <a:bodyPr/>
        <a:lstStyle/>
        <a:p>
          <a:endParaRPr lang="sv-SE"/>
        </a:p>
      </dgm:t>
    </dgm:pt>
    <dgm:pt modelId="{9E7DCADA-ED00-4828-B5C7-2016B788CF61}">
      <dgm:prSet phldrT="[Text]"/>
      <dgm:spPr/>
      <dgm:t>
        <a:bodyPr/>
        <a:lstStyle/>
        <a:p>
          <a:r>
            <a:rPr lang="sv-SE"/>
            <a:t>Juni</a:t>
          </a:r>
        </a:p>
      </dgm:t>
    </dgm:pt>
    <dgm:pt modelId="{65B057A4-9832-417C-98E0-B890D7C5EB47}" type="parTrans" cxnId="{D0A98ABA-29F2-436E-9B14-E44798BAC0D5}">
      <dgm:prSet/>
      <dgm:spPr/>
      <dgm:t>
        <a:bodyPr/>
        <a:lstStyle/>
        <a:p>
          <a:endParaRPr lang="sv-SE"/>
        </a:p>
      </dgm:t>
    </dgm:pt>
    <dgm:pt modelId="{99478A87-F7BE-4779-BF69-346E080EA876}" type="sibTrans" cxnId="{D0A98ABA-29F2-436E-9B14-E44798BAC0D5}">
      <dgm:prSet/>
      <dgm:spPr/>
      <dgm:t>
        <a:bodyPr/>
        <a:lstStyle/>
        <a:p>
          <a:endParaRPr lang="sv-SE"/>
        </a:p>
      </dgm:t>
    </dgm:pt>
    <dgm:pt modelId="{80946034-9C76-43DA-A360-058A9DEA088A}">
      <dgm:prSet phldrT="[Text]"/>
      <dgm:spPr/>
      <dgm:t>
        <a:bodyPr/>
        <a:lstStyle/>
        <a:p>
          <a:r>
            <a:rPr lang="sv-SE"/>
            <a:t>Juli</a:t>
          </a:r>
        </a:p>
      </dgm:t>
    </dgm:pt>
    <dgm:pt modelId="{9A564C77-DC76-4FF6-B900-F5E7EE69529B}" type="parTrans" cxnId="{8D28CA87-85E5-41CC-91D5-4E3670E07B33}">
      <dgm:prSet/>
      <dgm:spPr/>
      <dgm:t>
        <a:bodyPr/>
        <a:lstStyle/>
        <a:p>
          <a:endParaRPr lang="sv-SE"/>
        </a:p>
      </dgm:t>
    </dgm:pt>
    <dgm:pt modelId="{4AB1D400-A632-4137-BF36-98EEEA1DD89A}" type="sibTrans" cxnId="{8D28CA87-85E5-41CC-91D5-4E3670E07B33}">
      <dgm:prSet/>
      <dgm:spPr/>
      <dgm:t>
        <a:bodyPr/>
        <a:lstStyle/>
        <a:p>
          <a:endParaRPr lang="sv-SE"/>
        </a:p>
      </dgm:t>
    </dgm:pt>
    <dgm:pt modelId="{7D8E6E12-ADA4-4ECC-BCC5-01D949DE9B99}">
      <dgm:prSet phldrT="[Text]"/>
      <dgm:spPr/>
      <dgm:t>
        <a:bodyPr/>
        <a:lstStyle/>
        <a:p>
          <a:r>
            <a:rPr lang="sv-SE"/>
            <a:t>Aug</a:t>
          </a:r>
        </a:p>
      </dgm:t>
    </dgm:pt>
    <dgm:pt modelId="{7CA1E103-1BA9-47A7-B6CD-C8A59C61EB0C}" type="parTrans" cxnId="{596E56CA-E931-4268-9AB2-0A46C55727B5}">
      <dgm:prSet/>
      <dgm:spPr/>
      <dgm:t>
        <a:bodyPr/>
        <a:lstStyle/>
        <a:p>
          <a:endParaRPr lang="sv-SE"/>
        </a:p>
      </dgm:t>
    </dgm:pt>
    <dgm:pt modelId="{12DFA248-F16B-4AD1-85C4-22C94F264FAF}" type="sibTrans" cxnId="{596E56CA-E931-4268-9AB2-0A46C55727B5}">
      <dgm:prSet/>
      <dgm:spPr/>
      <dgm:t>
        <a:bodyPr/>
        <a:lstStyle/>
        <a:p>
          <a:endParaRPr lang="sv-SE"/>
        </a:p>
      </dgm:t>
    </dgm:pt>
    <dgm:pt modelId="{842200C9-0B97-445B-87EE-17A4B5C31A64}">
      <dgm:prSet phldrT="[Text]"/>
      <dgm:spPr/>
      <dgm:t>
        <a:bodyPr/>
        <a:lstStyle/>
        <a:p>
          <a:r>
            <a:rPr lang="sv-SE" err="1"/>
            <a:t>Sept</a:t>
          </a:r>
          <a:endParaRPr lang="sv-SE"/>
        </a:p>
      </dgm:t>
    </dgm:pt>
    <dgm:pt modelId="{70A5FBAB-51B4-4686-A3F0-12875D670C4E}" type="parTrans" cxnId="{11AC3592-7644-465E-9717-A040B1ECD7C4}">
      <dgm:prSet/>
      <dgm:spPr/>
      <dgm:t>
        <a:bodyPr/>
        <a:lstStyle/>
        <a:p>
          <a:endParaRPr lang="sv-SE"/>
        </a:p>
      </dgm:t>
    </dgm:pt>
    <dgm:pt modelId="{A682D6C4-8878-4898-9F46-C7C8AB899824}" type="sibTrans" cxnId="{11AC3592-7644-465E-9717-A040B1ECD7C4}">
      <dgm:prSet/>
      <dgm:spPr/>
      <dgm:t>
        <a:bodyPr/>
        <a:lstStyle/>
        <a:p>
          <a:endParaRPr lang="sv-SE"/>
        </a:p>
      </dgm:t>
    </dgm:pt>
    <dgm:pt modelId="{7B07CA82-69B2-4426-8CEA-AF3D9E1A4FDB}">
      <dgm:prSet phldrT="[Text]"/>
      <dgm:spPr/>
      <dgm:t>
        <a:bodyPr/>
        <a:lstStyle/>
        <a:p>
          <a:r>
            <a:rPr lang="sv-SE" dirty="0"/>
            <a:t>Okt</a:t>
          </a:r>
        </a:p>
      </dgm:t>
    </dgm:pt>
    <dgm:pt modelId="{9E97AA3E-3181-4E6B-965A-A9B02FFD2F76}" type="parTrans" cxnId="{6C0B64CB-7CCA-41F1-BC77-C6AB0F5E6F44}">
      <dgm:prSet/>
      <dgm:spPr/>
      <dgm:t>
        <a:bodyPr/>
        <a:lstStyle/>
        <a:p>
          <a:endParaRPr lang="sv-SE"/>
        </a:p>
      </dgm:t>
    </dgm:pt>
    <dgm:pt modelId="{7557EFB7-04A3-4E5F-8CCB-5478D7D621EB}" type="sibTrans" cxnId="{6C0B64CB-7CCA-41F1-BC77-C6AB0F5E6F44}">
      <dgm:prSet/>
      <dgm:spPr/>
      <dgm:t>
        <a:bodyPr/>
        <a:lstStyle/>
        <a:p>
          <a:endParaRPr lang="sv-SE"/>
        </a:p>
      </dgm:t>
    </dgm:pt>
    <dgm:pt modelId="{261E9E42-6188-4A3C-9512-321691241971}">
      <dgm:prSet phldrT="[Text]"/>
      <dgm:spPr/>
      <dgm:t>
        <a:bodyPr/>
        <a:lstStyle/>
        <a:p>
          <a:r>
            <a:rPr lang="sv-SE" dirty="0"/>
            <a:t>Nov </a:t>
          </a:r>
        </a:p>
      </dgm:t>
    </dgm:pt>
    <dgm:pt modelId="{C9969EC5-F589-45B8-911C-C48E29EAC77C}" type="parTrans" cxnId="{A8C14DBC-9549-4D6E-9F47-DACA5E13B2CD}">
      <dgm:prSet/>
      <dgm:spPr/>
      <dgm:t>
        <a:bodyPr/>
        <a:lstStyle/>
        <a:p>
          <a:endParaRPr lang="sv-SE"/>
        </a:p>
      </dgm:t>
    </dgm:pt>
    <dgm:pt modelId="{83DA991A-7185-4E0E-BD28-A3855CBE7870}" type="sibTrans" cxnId="{A8C14DBC-9549-4D6E-9F47-DACA5E13B2CD}">
      <dgm:prSet/>
      <dgm:spPr/>
      <dgm:t>
        <a:bodyPr/>
        <a:lstStyle/>
        <a:p>
          <a:endParaRPr lang="sv-SE"/>
        </a:p>
      </dgm:t>
    </dgm:pt>
    <dgm:pt modelId="{2586A3FF-5941-4659-AF64-1661458763A2}">
      <dgm:prSet phldrT="[Text]"/>
      <dgm:spPr/>
      <dgm:t>
        <a:bodyPr/>
        <a:lstStyle/>
        <a:p>
          <a:r>
            <a:rPr lang="sv-SE" dirty="0"/>
            <a:t>Dec</a:t>
          </a:r>
        </a:p>
      </dgm:t>
    </dgm:pt>
    <dgm:pt modelId="{BBB1D9CA-6E25-464E-83E9-429BFD15D505}" type="parTrans" cxnId="{058B3B9C-D514-4EBA-BDA1-BEEB0676AA91}">
      <dgm:prSet/>
      <dgm:spPr/>
      <dgm:t>
        <a:bodyPr/>
        <a:lstStyle/>
        <a:p>
          <a:endParaRPr lang="sv-SE"/>
        </a:p>
      </dgm:t>
    </dgm:pt>
    <dgm:pt modelId="{6D59B972-CA75-43F2-BCF5-DFBB3C930868}" type="sibTrans" cxnId="{058B3B9C-D514-4EBA-BDA1-BEEB0676AA91}">
      <dgm:prSet/>
      <dgm:spPr/>
      <dgm:t>
        <a:bodyPr/>
        <a:lstStyle/>
        <a:p>
          <a:endParaRPr lang="sv-SE"/>
        </a:p>
      </dgm:t>
    </dgm:pt>
    <dgm:pt modelId="{879DE6F8-26BD-4461-AF52-4C29CE62E12B}">
      <dgm:prSet phldrT="[Text]"/>
      <dgm:spPr/>
      <dgm:t>
        <a:bodyPr/>
        <a:lstStyle/>
        <a:p>
          <a:r>
            <a:rPr lang="sv-SE"/>
            <a:t>Jan 26</a:t>
          </a:r>
        </a:p>
      </dgm:t>
    </dgm:pt>
    <dgm:pt modelId="{00F270C1-0B8F-4B44-B8C3-9622BCF3BA29}" type="parTrans" cxnId="{0E358218-E43A-4411-B1B2-54DB2F37F28D}">
      <dgm:prSet/>
      <dgm:spPr/>
      <dgm:t>
        <a:bodyPr/>
        <a:lstStyle/>
        <a:p>
          <a:endParaRPr lang="sv-SE"/>
        </a:p>
      </dgm:t>
    </dgm:pt>
    <dgm:pt modelId="{7D961B02-780F-4E2F-BAF2-855731CFD900}" type="sibTrans" cxnId="{0E358218-E43A-4411-B1B2-54DB2F37F28D}">
      <dgm:prSet/>
      <dgm:spPr/>
      <dgm:t>
        <a:bodyPr/>
        <a:lstStyle/>
        <a:p>
          <a:endParaRPr lang="sv-SE"/>
        </a:p>
      </dgm:t>
    </dgm:pt>
    <dgm:pt modelId="{04BFB9F1-C657-46C0-B78C-F0980BCB5806}">
      <dgm:prSet phldrT="[Text]"/>
      <dgm:spPr/>
      <dgm:t>
        <a:bodyPr/>
        <a:lstStyle/>
        <a:p>
          <a:r>
            <a:rPr lang="sv-SE"/>
            <a:t>Feb 26</a:t>
          </a:r>
        </a:p>
      </dgm:t>
    </dgm:pt>
    <dgm:pt modelId="{F7FD98A5-DCDE-4E20-B242-D41C2FDEE8E1}" type="parTrans" cxnId="{F8D6BAA8-CD46-4649-98EF-66D76F196EC6}">
      <dgm:prSet/>
      <dgm:spPr/>
      <dgm:t>
        <a:bodyPr/>
        <a:lstStyle/>
        <a:p>
          <a:endParaRPr lang="sv-SE"/>
        </a:p>
      </dgm:t>
    </dgm:pt>
    <dgm:pt modelId="{BC8644C6-7803-4467-B5FA-054679CC81B9}" type="sibTrans" cxnId="{F8D6BAA8-CD46-4649-98EF-66D76F196EC6}">
      <dgm:prSet/>
      <dgm:spPr/>
      <dgm:t>
        <a:bodyPr/>
        <a:lstStyle/>
        <a:p>
          <a:endParaRPr lang="sv-SE"/>
        </a:p>
      </dgm:t>
    </dgm:pt>
    <dgm:pt modelId="{E2058D3C-761C-4532-AFB3-6A1A4C385080}" type="pres">
      <dgm:prSet presAssocID="{734B93D0-0970-4EE6-AECB-F57DE6B0426F}" presName="Name0" presStyleCnt="0">
        <dgm:presLayoutVars>
          <dgm:dir/>
          <dgm:animLvl val="lvl"/>
          <dgm:resizeHandles val="exact"/>
        </dgm:presLayoutVars>
      </dgm:prSet>
      <dgm:spPr/>
    </dgm:pt>
    <dgm:pt modelId="{3D96DA68-4FB5-4822-9B08-6A50752BBB62}" type="pres">
      <dgm:prSet presAssocID="{BE1C1940-C13B-44CE-B900-1BE37D8EC06D}" presName="parTxOnly" presStyleLbl="node1" presStyleIdx="0" presStyleCnt="13">
        <dgm:presLayoutVars>
          <dgm:chMax val="0"/>
          <dgm:chPref val="0"/>
          <dgm:bulletEnabled val="1"/>
        </dgm:presLayoutVars>
      </dgm:prSet>
      <dgm:spPr/>
    </dgm:pt>
    <dgm:pt modelId="{5F64E8B6-8CB7-46E0-9B98-F3160C364764}" type="pres">
      <dgm:prSet presAssocID="{BEB38D81-E188-4512-BEB8-7E0049557C99}" presName="parTxOnlySpace" presStyleCnt="0"/>
      <dgm:spPr/>
    </dgm:pt>
    <dgm:pt modelId="{6FA21587-8704-4B61-9660-FB1E800358B7}" type="pres">
      <dgm:prSet presAssocID="{82779E2D-DE45-4A1B-B46D-038A40C218DB}" presName="parTxOnly" presStyleLbl="node1" presStyleIdx="1" presStyleCnt="13">
        <dgm:presLayoutVars>
          <dgm:chMax val="0"/>
          <dgm:chPref val="0"/>
          <dgm:bulletEnabled val="1"/>
        </dgm:presLayoutVars>
      </dgm:prSet>
      <dgm:spPr/>
    </dgm:pt>
    <dgm:pt modelId="{43A27761-C087-4F4A-92B5-B5AD4A1506A6}" type="pres">
      <dgm:prSet presAssocID="{7F9FF81D-AD30-48BD-A6A9-792929FB0AB3}" presName="parTxOnlySpace" presStyleCnt="0"/>
      <dgm:spPr/>
    </dgm:pt>
    <dgm:pt modelId="{7CEF0F15-6882-43B7-8A34-EBC05A984508}" type="pres">
      <dgm:prSet presAssocID="{DFF8A59F-DB28-4051-813C-188279626887}" presName="parTxOnly" presStyleLbl="node1" presStyleIdx="2" presStyleCnt="13">
        <dgm:presLayoutVars>
          <dgm:chMax val="0"/>
          <dgm:chPref val="0"/>
          <dgm:bulletEnabled val="1"/>
        </dgm:presLayoutVars>
      </dgm:prSet>
      <dgm:spPr/>
    </dgm:pt>
    <dgm:pt modelId="{A7CC2284-11F2-4AAE-B0A6-E368CB08B881}" type="pres">
      <dgm:prSet presAssocID="{50394C9D-7790-4A2D-8400-7AFCD7AB730D}" presName="parTxOnlySpace" presStyleCnt="0"/>
      <dgm:spPr/>
    </dgm:pt>
    <dgm:pt modelId="{4F0FB7AE-2261-4F73-A7F8-2A3E5179F2D1}" type="pres">
      <dgm:prSet presAssocID="{B7B6180B-A467-41FC-90F9-43D6762FA6AF}" presName="parTxOnly" presStyleLbl="node1" presStyleIdx="3" presStyleCnt="13">
        <dgm:presLayoutVars>
          <dgm:chMax val="0"/>
          <dgm:chPref val="0"/>
          <dgm:bulletEnabled val="1"/>
        </dgm:presLayoutVars>
      </dgm:prSet>
      <dgm:spPr/>
    </dgm:pt>
    <dgm:pt modelId="{E84E7F7B-03AE-4731-B463-450C4206C0C5}" type="pres">
      <dgm:prSet presAssocID="{597F0487-6928-4110-ACC4-38194AF49D13}" presName="parTxOnlySpace" presStyleCnt="0"/>
      <dgm:spPr/>
    </dgm:pt>
    <dgm:pt modelId="{C912150D-DBA8-4D73-8D87-A17F5B59BC04}" type="pres">
      <dgm:prSet presAssocID="{9E7DCADA-ED00-4828-B5C7-2016B788CF61}" presName="parTxOnly" presStyleLbl="node1" presStyleIdx="4" presStyleCnt="13">
        <dgm:presLayoutVars>
          <dgm:chMax val="0"/>
          <dgm:chPref val="0"/>
          <dgm:bulletEnabled val="1"/>
        </dgm:presLayoutVars>
      </dgm:prSet>
      <dgm:spPr>
        <a:solidFill>
          <a:schemeClr val="accent1">
            <a:lumMod val="60000"/>
            <a:lumOff val="40000"/>
          </a:schemeClr>
        </a:solidFill>
      </dgm:spPr>
    </dgm:pt>
    <dgm:pt modelId="{730BDE92-7493-487D-984F-C99767548632}" type="pres">
      <dgm:prSet presAssocID="{99478A87-F7BE-4779-BF69-346E080EA876}" presName="parTxOnlySpace" presStyleCnt="0"/>
      <dgm:spPr/>
    </dgm:pt>
    <dgm:pt modelId="{5B2D2A91-BBC5-4704-A269-209BDE48EB36}" type="pres">
      <dgm:prSet presAssocID="{80946034-9C76-43DA-A360-058A9DEA088A}" presName="parTxOnly" presStyleLbl="node1" presStyleIdx="5" presStyleCnt="13">
        <dgm:presLayoutVars>
          <dgm:chMax val="0"/>
          <dgm:chPref val="0"/>
          <dgm:bulletEnabled val="1"/>
        </dgm:presLayoutVars>
      </dgm:prSet>
      <dgm:spPr>
        <a:solidFill>
          <a:schemeClr val="accent1">
            <a:lumMod val="60000"/>
            <a:lumOff val="40000"/>
          </a:schemeClr>
        </a:solidFill>
      </dgm:spPr>
    </dgm:pt>
    <dgm:pt modelId="{B08C12C4-2165-4387-A2B7-BA3A0B78A889}" type="pres">
      <dgm:prSet presAssocID="{4AB1D400-A632-4137-BF36-98EEEA1DD89A}" presName="parTxOnlySpace" presStyleCnt="0"/>
      <dgm:spPr/>
    </dgm:pt>
    <dgm:pt modelId="{AD02A360-F20D-4F53-935C-B4F94C719811}" type="pres">
      <dgm:prSet presAssocID="{7D8E6E12-ADA4-4ECC-BCC5-01D949DE9B99}" presName="parTxOnly" presStyleLbl="node1" presStyleIdx="6" presStyleCnt="13">
        <dgm:presLayoutVars>
          <dgm:chMax val="0"/>
          <dgm:chPref val="0"/>
          <dgm:bulletEnabled val="1"/>
        </dgm:presLayoutVars>
      </dgm:prSet>
      <dgm:spPr>
        <a:solidFill>
          <a:schemeClr val="accent1">
            <a:lumMod val="60000"/>
            <a:lumOff val="40000"/>
          </a:schemeClr>
        </a:solidFill>
      </dgm:spPr>
    </dgm:pt>
    <dgm:pt modelId="{BBAD89CF-A6EF-4B10-B9F0-05055F56F201}" type="pres">
      <dgm:prSet presAssocID="{12DFA248-F16B-4AD1-85C4-22C94F264FAF}" presName="parTxOnlySpace" presStyleCnt="0"/>
      <dgm:spPr/>
    </dgm:pt>
    <dgm:pt modelId="{59034A6F-F511-4D66-A82E-C93B3A6BB59F}" type="pres">
      <dgm:prSet presAssocID="{842200C9-0B97-445B-87EE-17A4B5C31A64}" presName="parTxOnly" presStyleLbl="node1" presStyleIdx="7" presStyleCnt="13">
        <dgm:presLayoutVars>
          <dgm:chMax val="0"/>
          <dgm:chPref val="0"/>
          <dgm:bulletEnabled val="1"/>
        </dgm:presLayoutVars>
      </dgm:prSet>
      <dgm:spPr/>
    </dgm:pt>
    <dgm:pt modelId="{F25EC060-1F40-4C2F-8697-B7F3B2CCD8F9}" type="pres">
      <dgm:prSet presAssocID="{A682D6C4-8878-4898-9F46-C7C8AB899824}" presName="parTxOnlySpace" presStyleCnt="0"/>
      <dgm:spPr/>
    </dgm:pt>
    <dgm:pt modelId="{7E07DF0E-AD15-43E1-9625-4AEFD2CF750F}" type="pres">
      <dgm:prSet presAssocID="{7B07CA82-69B2-4426-8CEA-AF3D9E1A4FDB}" presName="parTxOnly" presStyleLbl="node1" presStyleIdx="8" presStyleCnt="13">
        <dgm:presLayoutVars>
          <dgm:chMax val="0"/>
          <dgm:chPref val="0"/>
          <dgm:bulletEnabled val="1"/>
        </dgm:presLayoutVars>
      </dgm:prSet>
      <dgm:spPr/>
    </dgm:pt>
    <dgm:pt modelId="{E7B8DB87-5D9C-454F-8131-C1E694259493}" type="pres">
      <dgm:prSet presAssocID="{7557EFB7-04A3-4E5F-8CCB-5478D7D621EB}" presName="parTxOnlySpace" presStyleCnt="0"/>
      <dgm:spPr/>
    </dgm:pt>
    <dgm:pt modelId="{7E385ABC-8387-4C9F-8171-53D1EB635A32}" type="pres">
      <dgm:prSet presAssocID="{261E9E42-6188-4A3C-9512-321691241971}" presName="parTxOnly" presStyleLbl="node1" presStyleIdx="9" presStyleCnt="13">
        <dgm:presLayoutVars>
          <dgm:chMax val="0"/>
          <dgm:chPref val="0"/>
          <dgm:bulletEnabled val="1"/>
        </dgm:presLayoutVars>
      </dgm:prSet>
      <dgm:spPr/>
    </dgm:pt>
    <dgm:pt modelId="{0172044C-B205-4F14-9AB3-9B8343634A62}" type="pres">
      <dgm:prSet presAssocID="{83DA991A-7185-4E0E-BD28-A3855CBE7870}" presName="parTxOnlySpace" presStyleCnt="0"/>
      <dgm:spPr/>
    </dgm:pt>
    <dgm:pt modelId="{2AC1F351-45E8-4341-9ADA-727A5B75B4E1}" type="pres">
      <dgm:prSet presAssocID="{2586A3FF-5941-4659-AF64-1661458763A2}" presName="parTxOnly" presStyleLbl="node1" presStyleIdx="10" presStyleCnt="13">
        <dgm:presLayoutVars>
          <dgm:chMax val="0"/>
          <dgm:chPref val="0"/>
          <dgm:bulletEnabled val="1"/>
        </dgm:presLayoutVars>
      </dgm:prSet>
      <dgm:spPr/>
    </dgm:pt>
    <dgm:pt modelId="{671570FD-77A6-48A8-91B9-391E8D9628D9}" type="pres">
      <dgm:prSet presAssocID="{6D59B972-CA75-43F2-BCF5-DFBB3C930868}" presName="parTxOnlySpace" presStyleCnt="0"/>
      <dgm:spPr/>
    </dgm:pt>
    <dgm:pt modelId="{52FD0214-7CD1-4D91-8F74-AB2854A8EFD4}" type="pres">
      <dgm:prSet presAssocID="{879DE6F8-26BD-4461-AF52-4C29CE62E12B}" presName="parTxOnly" presStyleLbl="node1" presStyleIdx="11" presStyleCnt="13">
        <dgm:presLayoutVars>
          <dgm:chMax val="0"/>
          <dgm:chPref val="0"/>
          <dgm:bulletEnabled val="1"/>
        </dgm:presLayoutVars>
      </dgm:prSet>
      <dgm:spPr/>
    </dgm:pt>
    <dgm:pt modelId="{E6A616A6-471E-44BB-93C9-4BC162B24894}" type="pres">
      <dgm:prSet presAssocID="{7D961B02-780F-4E2F-BAF2-855731CFD900}" presName="parTxOnlySpace" presStyleCnt="0"/>
      <dgm:spPr/>
    </dgm:pt>
    <dgm:pt modelId="{F58A9020-7C43-4FC8-BBC0-0F37469AC3F5}" type="pres">
      <dgm:prSet presAssocID="{04BFB9F1-C657-46C0-B78C-F0980BCB5806}" presName="parTxOnly" presStyleLbl="node1" presStyleIdx="12" presStyleCnt="13">
        <dgm:presLayoutVars>
          <dgm:chMax val="0"/>
          <dgm:chPref val="0"/>
          <dgm:bulletEnabled val="1"/>
        </dgm:presLayoutVars>
      </dgm:prSet>
      <dgm:spPr/>
    </dgm:pt>
  </dgm:ptLst>
  <dgm:cxnLst>
    <dgm:cxn modelId="{31052408-4218-4632-9B48-C56A5E578AD2}" type="presOf" srcId="{BE1C1940-C13B-44CE-B900-1BE37D8EC06D}" destId="{3D96DA68-4FB5-4822-9B08-6A50752BBB62}" srcOrd="0" destOrd="0" presId="urn:microsoft.com/office/officeart/2005/8/layout/chevron1"/>
    <dgm:cxn modelId="{4B150A11-24D6-4BEE-BCD2-F44B45D30DD7}" type="presOf" srcId="{2586A3FF-5941-4659-AF64-1661458763A2}" destId="{2AC1F351-45E8-4341-9ADA-727A5B75B4E1}" srcOrd="0" destOrd="0" presId="urn:microsoft.com/office/officeart/2005/8/layout/chevron1"/>
    <dgm:cxn modelId="{20AB7714-D408-44CD-B22A-3D7CEEDC129E}" type="presOf" srcId="{7D8E6E12-ADA4-4ECC-BCC5-01D949DE9B99}" destId="{AD02A360-F20D-4F53-935C-B4F94C719811}" srcOrd="0" destOrd="0" presId="urn:microsoft.com/office/officeart/2005/8/layout/chevron1"/>
    <dgm:cxn modelId="{0E358218-E43A-4411-B1B2-54DB2F37F28D}" srcId="{734B93D0-0970-4EE6-AECB-F57DE6B0426F}" destId="{879DE6F8-26BD-4461-AF52-4C29CE62E12B}" srcOrd="11" destOrd="0" parTransId="{00F270C1-0B8F-4B44-B8C3-9622BCF3BA29}" sibTransId="{7D961B02-780F-4E2F-BAF2-855731CFD900}"/>
    <dgm:cxn modelId="{442E4C1C-C666-4010-9255-BAE1C011FBB6}" type="presOf" srcId="{842200C9-0B97-445B-87EE-17A4B5C31A64}" destId="{59034A6F-F511-4D66-A82E-C93B3A6BB59F}" srcOrd="0" destOrd="0" presId="urn:microsoft.com/office/officeart/2005/8/layout/chevron1"/>
    <dgm:cxn modelId="{27423322-2310-4112-A6BE-97C9A6935609}" type="presOf" srcId="{261E9E42-6188-4A3C-9512-321691241971}" destId="{7E385ABC-8387-4C9F-8171-53D1EB635A32}" srcOrd="0" destOrd="0" presId="urn:microsoft.com/office/officeart/2005/8/layout/chevron1"/>
    <dgm:cxn modelId="{640A9E27-C301-43B0-ACBD-4C0B15EE35AA}" type="presOf" srcId="{80946034-9C76-43DA-A360-058A9DEA088A}" destId="{5B2D2A91-BBC5-4704-A269-209BDE48EB36}" srcOrd="0" destOrd="0" presId="urn:microsoft.com/office/officeart/2005/8/layout/chevron1"/>
    <dgm:cxn modelId="{52CBF047-34BA-4830-9CDC-DEE1F19260DC}" type="presOf" srcId="{DFF8A59F-DB28-4051-813C-188279626887}" destId="{7CEF0F15-6882-43B7-8A34-EBC05A984508}" srcOrd="0" destOrd="0" presId="urn:microsoft.com/office/officeart/2005/8/layout/chevron1"/>
    <dgm:cxn modelId="{01B2F573-CD7C-411D-BCEB-02DE7CBEC1A5}" type="presOf" srcId="{7B07CA82-69B2-4426-8CEA-AF3D9E1A4FDB}" destId="{7E07DF0E-AD15-43E1-9625-4AEFD2CF750F}" srcOrd="0" destOrd="0" presId="urn:microsoft.com/office/officeart/2005/8/layout/chevron1"/>
    <dgm:cxn modelId="{8D28CA87-85E5-41CC-91D5-4E3670E07B33}" srcId="{734B93D0-0970-4EE6-AECB-F57DE6B0426F}" destId="{80946034-9C76-43DA-A360-058A9DEA088A}" srcOrd="5" destOrd="0" parTransId="{9A564C77-DC76-4FF6-B900-F5E7EE69529B}" sibTransId="{4AB1D400-A632-4137-BF36-98EEEA1DD89A}"/>
    <dgm:cxn modelId="{85572A8C-D0BB-4D59-A2F3-56DDF1254B89}" srcId="{734B93D0-0970-4EE6-AECB-F57DE6B0426F}" destId="{DFF8A59F-DB28-4051-813C-188279626887}" srcOrd="2" destOrd="0" parTransId="{7E2F8EF1-0AE3-48E0-B686-9AFB15B199E7}" sibTransId="{50394C9D-7790-4A2D-8400-7AFCD7AB730D}"/>
    <dgm:cxn modelId="{02719D8F-6056-41C8-A10E-135EAB4AB9B1}" type="presOf" srcId="{879DE6F8-26BD-4461-AF52-4C29CE62E12B}" destId="{52FD0214-7CD1-4D91-8F74-AB2854A8EFD4}" srcOrd="0" destOrd="0" presId="urn:microsoft.com/office/officeart/2005/8/layout/chevron1"/>
    <dgm:cxn modelId="{11AC3592-7644-465E-9717-A040B1ECD7C4}" srcId="{734B93D0-0970-4EE6-AECB-F57DE6B0426F}" destId="{842200C9-0B97-445B-87EE-17A4B5C31A64}" srcOrd="7" destOrd="0" parTransId="{70A5FBAB-51B4-4686-A3F0-12875D670C4E}" sibTransId="{A682D6C4-8878-4898-9F46-C7C8AB899824}"/>
    <dgm:cxn modelId="{1900EC97-0FDE-4E25-8F9D-01249964C788}" type="presOf" srcId="{734B93D0-0970-4EE6-AECB-F57DE6B0426F}" destId="{E2058D3C-761C-4532-AFB3-6A1A4C385080}" srcOrd="0" destOrd="0" presId="urn:microsoft.com/office/officeart/2005/8/layout/chevron1"/>
    <dgm:cxn modelId="{058B3B9C-D514-4EBA-BDA1-BEEB0676AA91}" srcId="{734B93D0-0970-4EE6-AECB-F57DE6B0426F}" destId="{2586A3FF-5941-4659-AF64-1661458763A2}" srcOrd="10" destOrd="0" parTransId="{BBB1D9CA-6E25-464E-83E9-429BFD15D505}" sibTransId="{6D59B972-CA75-43F2-BCF5-DFBB3C930868}"/>
    <dgm:cxn modelId="{F8D6BAA8-CD46-4649-98EF-66D76F196EC6}" srcId="{734B93D0-0970-4EE6-AECB-F57DE6B0426F}" destId="{04BFB9F1-C657-46C0-B78C-F0980BCB5806}" srcOrd="12" destOrd="0" parTransId="{F7FD98A5-DCDE-4E20-B242-D41C2FDEE8E1}" sibTransId="{BC8644C6-7803-4467-B5FA-054679CC81B9}"/>
    <dgm:cxn modelId="{CCBF23B1-B119-4E34-93D0-54A7C531C78B}" srcId="{734B93D0-0970-4EE6-AECB-F57DE6B0426F}" destId="{BE1C1940-C13B-44CE-B900-1BE37D8EC06D}" srcOrd="0" destOrd="0" parTransId="{B6DA6F7A-EC8B-4F3D-A14C-E79C48744E8B}" sibTransId="{BEB38D81-E188-4512-BEB8-7E0049557C99}"/>
    <dgm:cxn modelId="{B44F51B9-93E6-4E09-AE2E-133F6EB88A00}" srcId="{734B93D0-0970-4EE6-AECB-F57DE6B0426F}" destId="{B7B6180B-A467-41FC-90F9-43D6762FA6AF}" srcOrd="3" destOrd="0" parTransId="{108ABE02-88CA-4B6C-B6D0-230D3B632A2E}" sibTransId="{597F0487-6928-4110-ACC4-38194AF49D13}"/>
    <dgm:cxn modelId="{D0A98ABA-29F2-436E-9B14-E44798BAC0D5}" srcId="{734B93D0-0970-4EE6-AECB-F57DE6B0426F}" destId="{9E7DCADA-ED00-4828-B5C7-2016B788CF61}" srcOrd="4" destOrd="0" parTransId="{65B057A4-9832-417C-98E0-B890D7C5EB47}" sibTransId="{99478A87-F7BE-4779-BF69-346E080EA876}"/>
    <dgm:cxn modelId="{A8C14DBC-9549-4D6E-9F47-DACA5E13B2CD}" srcId="{734B93D0-0970-4EE6-AECB-F57DE6B0426F}" destId="{261E9E42-6188-4A3C-9512-321691241971}" srcOrd="9" destOrd="0" parTransId="{C9969EC5-F589-45B8-911C-C48E29EAC77C}" sibTransId="{83DA991A-7185-4E0E-BD28-A3855CBE7870}"/>
    <dgm:cxn modelId="{2FB8C4BE-F6FC-4079-967B-E0F3A89673B4}" type="presOf" srcId="{04BFB9F1-C657-46C0-B78C-F0980BCB5806}" destId="{F58A9020-7C43-4FC8-BBC0-0F37469AC3F5}" srcOrd="0" destOrd="0" presId="urn:microsoft.com/office/officeart/2005/8/layout/chevron1"/>
    <dgm:cxn modelId="{596E56CA-E931-4268-9AB2-0A46C55727B5}" srcId="{734B93D0-0970-4EE6-AECB-F57DE6B0426F}" destId="{7D8E6E12-ADA4-4ECC-BCC5-01D949DE9B99}" srcOrd="6" destOrd="0" parTransId="{7CA1E103-1BA9-47A7-B6CD-C8A59C61EB0C}" sibTransId="{12DFA248-F16B-4AD1-85C4-22C94F264FAF}"/>
    <dgm:cxn modelId="{6C0B64CB-7CCA-41F1-BC77-C6AB0F5E6F44}" srcId="{734B93D0-0970-4EE6-AECB-F57DE6B0426F}" destId="{7B07CA82-69B2-4426-8CEA-AF3D9E1A4FDB}" srcOrd="8" destOrd="0" parTransId="{9E97AA3E-3181-4E6B-965A-A9B02FFD2F76}" sibTransId="{7557EFB7-04A3-4E5F-8CCB-5478D7D621EB}"/>
    <dgm:cxn modelId="{BE2B77D8-5294-4211-A0ED-CA23189D3CFB}" srcId="{734B93D0-0970-4EE6-AECB-F57DE6B0426F}" destId="{82779E2D-DE45-4A1B-B46D-038A40C218DB}" srcOrd="1" destOrd="0" parTransId="{834F65BF-73AC-4479-A397-3D8973BDAD25}" sibTransId="{7F9FF81D-AD30-48BD-A6A9-792929FB0AB3}"/>
    <dgm:cxn modelId="{76F2A5DA-A16C-4E12-A61D-C74A06D50C83}" type="presOf" srcId="{9E7DCADA-ED00-4828-B5C7-2016B788CF61}" destId="{C912150D-DBA8-4D73-8D87-A17F5B59BC04}" srcOrd="0" destOrd="0" presId="urn:microsoft.com/office/officeart/2005/8/layout/chevron1"/>
    <dgm:cxn modelId="{A873BADB-7D73-41E3-801A-C943F02DC49F}" type="presOf" srcId="{B7B6180B-A467-41FC-90F9-43D6762FA6AF}" destId="{4F0FB7AE-2261-4F73-A7F8-2A3E5179F2D1}" srcOrd="0" destOrd="0" presId="urn:microsoft.com/office/officeart/2005/8/layout/chevron1"/>
    <dgm:cxn modelId="{A58B4BEB-72CC-4F33-8EB9-23E6BDF79E56}" type="presOf" srcId="{82779E2D-DE45-4A1B-B46D-038A40C218DB}" destId="{6FA21587-8704-4B61-9660-FB1E800358B7}" srcOrd="0" destOrd="0" presId="urn:microsoft.com/office/officeart/2005/8/layout/chevron1"/>
    <dgm:cxn modelId="{5EEEFA04-5250-44A8-BC32-067FC19365F0}" type="presParOf" srcId="{E2058D3C-761C-4532-AFB3-6A1A4C385080}" destId="{3D96DA68-4FB5-4822-9B08-6A50752BBB62}" srcOrd="0" destOrd="0" presId="urn:microsoft.com/office/officeart/2005/8/layout/chevron1"/>
    <dgm:cxn modelId="{2F75DE23-3633-4C5E-979D-A84F654AAB88}" type="presParOf" srcId="{E2058D3C-761C-4532-AFB3-6A1A4C385080}" destId="{5F64E8B6-8CB7-46E0-9B98-F3160C364764}" srcOrd="1" destOrd="0" presId="urn:microsoft.com/office/officeart/2005/8/layout/chevron1"/>
    <dgm:cxn modelId="{E5BA3310-76CB-4382-BD6C-FAFC32A65CA8}" type="presParOf" srcId="{E2058D3C-761C-4532-AFB3-6A1A4C385080}" destId="{6FA21587-8704-4B61-9660-FB1E800358B7}" srcOrd="2" destOrd="0" presId="urn:microsoft.com/office/officeart/2005/8/layout/chevron1"/>
    <dgm:cxn modelId="{4706376F-2F7A-4231-A24C-BF0A7CC8842F}" type="presParOf" srcId="{E2058D3C-761C-4532-AFB3-6A1A4C385080}" destId="{43A27761-C087-4F4A-92B5-B5AD4A1506A6}" srcOrd="3" destOrd="0" presId="urn:microsoft.com/office/officeart/2005/8/layout/chevron1"/>
    <dgm:cxn modelId="{F3BC55E8-A569-4807-8796-EC5E97009479}" type="presParOf" srcId="{E2058D3C-761C-4532-AFB3-6A1A4C385080}" destId="{7CEF0F15-6882-43B7-8A34-EBC05A984508}" srcOrd="4" destOrd="0" presId="urn:microsoft.com/office/officeart/2005/8/layout/chevron1"/>
    <dgm:cxn modelId="{3BB115D8-CA6A-44F5-8196-26891DC92756}" type="presParOf" srcId="{E2058D3C-761C-4532-AFB3-6A1A4C385080}" destId="{A7CC2284-11F2-4AAE-B0A6-E368CB08B881}" srcOrd="5" destOrd="0" presId="urn:microsoft.com/office/officeart/2005/8/layout/chevron1"/>
    <dgm:cxn modelId="{A838AA14-08B9-4703-B9D3-0A1B6030A343}" type="presParOf" srcId="{E2058D3C-761C-4532-AFB3-6A1A4C385080}" destId="{4F0FB7AE-2261-4F73-A7F8-2A3E5179F2D1}" srcOrd="6" destOrd="0" presId="urn:microsoft.com/office/officeart/2005/8/layout/chevron1"/>
    <dgm:cxn modelId="{D7658E0E-4CAD-4A0D-BF46-C9D4D9DC5112}" type="presParOf" srcId="{E2058D3C-761C-4532-AFB3-6A1A4C385080}" destId="{E84E7F7B-03AE-4731-B463-450C4206C0C5}" srcOrd="7" destOrd="0" presId="urn:microsoft.com/office/officeart/2005/8/layout/chevron1"/>
    <dgm:cxn modelId="{80C9FDFD-3DA1-42F7-9646-007E774A5B56}" type="presParOf" srcId="{E2058D3C-761C-4532-AFB3-6A1A4C385080}" destId="{C912150D-DBA8-4D73-8D87-A17F5B59BC04}" srcOrd="8" destOrd="0" presId="urn:microsoft.com/office/officeart/2005/8/layout/chevron1"/>
    <dgm:cxn modelId="{DBCC5370-4BE1-4495-9C62-0B1B0F0AD6CC}" type="presParOf" srcId="{E2058D3C-761C-4532-AFB3-6A1A4C385080}" destId="{730BDE92-7493-487D-984F-C99767548632}" srcOrd="9" destOrd="0" presId="urn:microsoft.com/office/officeart/2005/8/layout/chevron1"/>
    <dgm:cxn modelId="{7F07D929-8F15-43F8-A479-5DCE73C2B236}" type="presParOf" srcId="{E2058D3C-761C-4532-AFB3-6A1A4C385080}" destId="{5B2D2A91-BBC5-4704-A269-209BDE48EB36}" srcOrd="10" destOrd="0" presId="urn:microsoft.com/office/officeart/2005/8/layout/chevron1"/>
    <dgm:cxn modelId="{67D0581E-7A03-4EF6-9D91-7666BD424FA5}" type="presParOf" srcId="{E2058D3C-761C-4532-AFB3-6A1A4C385080}" destId="{B08C12C4-2165-4387-A2B7-BA3A0B78A889}" srcOrd="11" destOrd="0" presId="urn:microsoft.com/office/officeart/2005/8/layout/chevron1"/>
    <dgm:cxn modelId="{9AA3DD1B-F49F-4C13-8BCF-0D6FABDD4C2C}" type="presParOf" srcId="{E2058D3C-761C-4532-AFB3-6A1A4C385080}" destId="{AD02A360-F20D-4F53-935C-B4F94C719811}" srcOrd="12" destOrd="0" presId="urn:microsoft.com/office/officeart/2005/8/layout/chevron1"/>
    <dgm:cxn modelId="{73391907-7E39-414D-9345-A6515DFEE406}" type="presParOf" srcId="{E2058D3C-761C-4532-AFB3-6A1A4C385080}" destId="{BBAD89CF-A6EF-4B10-B9F0-05055F56F201}" srcOrd="13" destOrd="0" presId="urn:microsoft.com/office/officeart/2005/8/layout/chevron1"/>
    <dgm:cxn modelId="{F08DD7C8-467C-4707-B645-FB1304C1E506}" type="presParOf" srcId="{E2058D3C-761C-4532-AFB3-6A1A4C385080}" destId="{59034A6F-F511-4D66-A82E-C93B3A6BB59F}" srcOrd="14" destOrd="0" presId="urn:microsoft.com/office/officeart/2005/8/layout/chevron1"/>
    <dgm:cxn modelId="{43735566-95A5-40DE-99BC-9FF551B603B1}" type="presParOf" srcId="{E2058D3C-761C-4532-AFB3-6A1A4C385080}" destId="{F25EC060-1F40-4C2F-8697-B7F3B2CCD8F9}" srcOrd="15" destOrd="0" presId="urn:microsoft.com/office/officeart/2005/8/layout/chevron1"/>
    <dgm:cxn modelId="{2BD0F00D-66AB-46F5-98BB-26AA67ACDC93}" type="presParOf" srcId="{E2058D3C-761C-4532-AFB3-6A1A4C385080}" destId="{7E07DF0E-AD15-43E1-9625-4AEFD2CF750F}" srcOrd="16" destOrd="0" presId="urn:microsoft.com/office/officeart/2005/8/layout/chevron1"/>
    <dgm:cxn modelId="{245F507D-7266-4A6F-B369-22BE5DD89B04}" type="presParOf" srcId="{E2058D3C-761C-4532-AFB3-6A1A4C385080}" destId="{E7B8DB87-5D9C-454F-8131-C1E694259493}" srcOrd="17" destOrd="0" presId="urn:microsoft.com/office/officeart/2005/8/layout/chevron1"/>
    <dgm:cxn modelId="{8E3E897D-4B09-427F-A470-FDB2957CC812}" type="presParOf" srcId="{E2058D3C-761C-4532-AFB3-6A1A4C385080}" destId="{7E385ABC-8387-4C9F-8171-53D1EB635A32}" srcOrd="18" destOrd="0" presId="urn:microsoft.com/office/officeart/2005/8/layout/chevron1"/>
    <dgm:cxn modelId="{5D9ED435-FB1A-4D22-BA6B-FA36D15FEBFF}" type="presParOf" srcId="{E2058D3C-761C-4532-AFB3-6A1A4C385080}" destId="{0172044C-B205-4F14-9AB3-9B8343634A62}" srcOrd="19" destOrd="0" presId="urn:microsoft.com/office/officeart/2005/8/layout/chevron1"/>
    <dgm:cxn modelId="{A12AC1E2-B0D4-453D-8BDA-D923C8369B96}" type="presParOf" srcId="{E2058D3C-761C-4532-AFB3-6A1A4C385080}" destId="{2AC1F351-45E8-4341-9ADA-727A5B75B4E1}" srcOrd="20" destOrd="0" presId="urn:microsoft.com/office/officeart/2005/8/layout/chevron1"/>
    <dgm:cxn modelId="{DABD7301-3288-40CF-87A8-17FBBA12F455}" type="presParOf" srcId="{E2058D3C-761C-4532-AFB3-6A1A4C385080}" destId="{671570FD-77A6-48A8-91B9-391E8D9628D9}" srcOrd="21" destOrd="0" presId="urn:microsoft.com/office/officeart/2005/8/layout/chevron1"/>
    <dgm:cxn modelId="{FA81F5C9-F860-4CE1-9029-CD609E7A9241}" type="presParOf" srcId="{E2058D3C-761C-4532-AFB3-6A1A4C385080}" destId="{52FD0214-7CD1-4D91-8F74-AB2854A8EFD4}" srcOrd="22" destOrd="0" presId="urn:microsoft.com/office/officeart/2005/8/layout/chevron1"/>
    <dgm:cxn modelId="{610EF577-C34F-4E77-BE91-22FD676918A6}" type="presParOf" srcId="{E2058D3C-761C-4532-AFB3-6A1A4C385080}" destId="{E6A616A6-471E-44BB-93C9-4BC162B24894}" srcOrd="23" destOrd="0" presId="urn:microsoft.com/office/officeart/2005/8/layout/chevron1"/>
    <dgm:cxn modelId="{7299511B-F9AB-4FD8-A35F-92AAA5B93A51}" type="presParOf" srcId="{E2058D3C-761C-4532-AFB3-6A1A4C385080}" destId="{F58A9020-7C43-4FC8-BBC0-0F37469AC3F5}" srcOrd="2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7A4D3C-580A-4EBA-9CEB-CCBF1CEE1F0A}" type="doc">
      <dgm:prSet loTypeId="urn:microsoft.com/office/officeart/2005/8/layout/hProcess3" loCatId="process" qsTypeId="urn:microsoft.com/office/officeart/2005/8/quickstyle/simple1" qsCatId="simple" csTypeId="urn:microsoft.com/office/officeart/2005/8/colors/accent1_2" csCatId="accent1" phldr="1"/>
      <dgm:spPr/>
    </dgm:pt>
    <dgm:pt modelId="{F4E67DE9-9CD2-4A81-81B6-896D2CDB68D0}">
      <dgm:prSet phldrT="[Text]" custT="1"/>
      <dgm:spPr/>
      <dgm:t>
        <a:bodyPr/>
        <a:lstStyle/>
        <a:p>
          <a:r>
            <a:rPr lang="sv-SE" sz="1000">
              <a:solidFill>
                <a:schemeClr val="bg1"/>
              </a:solidFill>
            </a:rPr>
            <a:t>Löpande avstämningar och kommunikation</a:t>
          </a:r>
        </a:p>
      </dgm:t>
    </dgm:pt>
    <dgm:pt modelId="{2DFA9F16-5DF8-443D-848A-7F27E16B521E}" type="parTrans" cxnId="{34938B73-81B8-4B23-A2AF-A4AB5E955BBC}">
      <dgm:prSet/>
      <dgm:spPr/>
      <dgm:t>
        <a:bodyPr/>
        <a:lstStyle/>
        <a:p>
          <a:endParaRPr lang="sv-SE"/>
        </a:p>
      </dgm:t>
    </dgm:pt>
    <dgm:pt modelId="{0E0F2817-DF0D-4924-B5AA-84F0BE6FA407}" type="sibTrans" cxnId="{34938B73-81B8-4B23-A2AF-A4AB5E955BBC}">
      <dgm:prSet/>
      <dgm:spPr/>
      <dgm:t>
        <a:bodyPr/>
        <a:lstStyle/>
        <a:p>
          <a:endParaRPr lang="sv-SE"/>
        </a:p>
      </dgm:t>
    </dgm:pt>
    <dgm:pt modelId="{AD4EC589-14FB-4612-A2FB-D3009321A4B6}" type="pres">
      <dgm:prSet presAssocID="{787A4D3C-580A-4EBA-9CEB-CCBF1CEE1F0A}" presName="Name0" presStyleCnt="0">
        <dgm:presLayoutVars>
          <dgm:dir/>
          <dgm:animLvl val="lvl"/>
          <dgm:resizeHandles val="exact"/>
        </dgm:presLayoutVars>
      </dgm:prSet>
      <dgm:spPr/>
    </dgm:pt>
    <dgm:pt modelId="{A7AC2064-532D-4E2B-85FC-C7C3B4F7D44F}" type="pres">
      <dgm:prSet presAssocID="{787A4D3C-580A-4EBA-9CEB-CCBF1CEE1F0A}" presName="dummy" presStyleCnt="0"/>
      <dgm:spPr/>
    </dgm:pt>
    <dgm:pt modelId="{CD3818BA-4455-48A9-8483-EF09ED8DB553}" type="pres">
      <dgm:prSet presAssocID="{787A4D3C-580A-4EBA-9CEB-CCBF1CEE1F0A}" presName="linH" presStyleCnt="0"/>
      <dgm:spPr/>
    </dgm:pt>
    <dgm:pt modelId="{4B9BEDC8-A58E-4E2F-80F8-CAE94B6193B6}" type="pres">
      <dgm:prSet presAssocID="{787A4D3C-580A-4EBA-9CEB-CCBF1CEE1F0A}" presName="padding1" presStyleCnt="0"/>
      <dgm:spPr/>
    </dgm:pt>
    <dgm:pt modelId="{FF25ADE9-EEE0-4970-AE70-214BF82A84B2}" type="pres">
      <dgm:prSet presAssocID="{F4E67DE9-9CD2-4A81-81B6-896D2CDB68D0}" presName="linV" presStyleCnt="0"/>
      <dgm:spPr/>
    </dgm:pt>
    <dgm:pt modelId="{9A80B08D-845F-493F-BCE6-6F45E5540CEA}" type="pres">
      <dgm:prSet presAssocID="{F4E67DE9-9CD2-4A81-81B6-896D2CDB68D0}" presName="spVertical1" presStyleCnt="0"/>
      <dgm:spPr/>
    </dgm:pt>
    <dgm:pt modelId="{A919FE38-B55F-4A1C-A8A6-A19792600C21}" type="pres">
      <dgm:prSet presAssocID="{F4E67DE9-9CD2-4A81-81B6-896D2CDB68D0}" presName="parTx" presStyleLbl="revTx" presStyleIdx="0" presStyleCnt="1">
        <dgm:presLayoutVars>
          <dgm:chMax val="0"/>
          <dgm:chPref val="0"/>
          <dgm:bulletEnabled val="1"/>
        </dgm:presLayoutVars>
      </dgm:prSet>
      <dgm:spPr/>
    </dgm:pt>
    <dgm:pt modelId="{7F55D114-2A94-4CFD-B360-4D94C6EB70BC}" type="pres">
      <dgm:prSet presAssocID="{F4E67DE9-9CD2-4A81-81B6-896D2CDB68D0}" presName="spVertical2" presStyleCnt="0"/>
      <dgm:spPr/>
    </dgm:pt>
    <dgm:pt modelId="{C798EB5C-EFBA-4833-91A6-6C38602E1B43}" type="pres">
      <dgm:prSet presAssocID="{F4E67DE9-9CD2-4A81-81B6-896D2CDB68D0}" presName="spVertical3" presStyleCnt="0"/>
      <dgm:spPr/>
    </dgm:pt>
    <dgm:pt modelId="{0036D45D-5255-467A-8620-6B5C7196FA07}" type="pres">
      <dgm:prSet presAssocID="{787A4D3C-580A-4EBA-9CEB-CCBF1CEE1F0A}" presName="padding2" presStyleCnt="0"/>
      <dgm:spPr/>
    </dgm:pt>
    <dgm:pt modelId="{90B030BF-CB03-4766-BFB3-CA5A2430597E}" type="pres">
      <dgm:prSet presAssocID="{787A4D3C-580A-4EBA-9CEB-CCBF1CEE1F0A}" presName="negArrow" presStyleCnt="0"/>
      <dgm:spPr/>
    </dgm:pt>
    <dgm:pt modelId="{FDB63AFB-233C-458B-9AB9-1B13CCA757A2}" type="pres">
      <dgm:prSet presAssocID="{787A4D3C-580A-4EBA-9CEB-CCBF1CEE1F0A}" presName="backgroundArrow" presStyleLbl="node1" presStyleIdx="0" presStyleCnt="1" custScaleY="136648" custLinFactNeighborX="70" custLinFactNeighborY="25190"/>
      <dgm:spPr/>
    </dgm:pt>
  </dgm:ptLst>
  <dgm:cxnLst>
    <dgm:cxn modelId="{A2B3230D-185A-4221-AB69-B8A6DF946CA3}" type="presOf" srcId="{787A4D3C-580A-4EBA-9CEB-CCBF1CEE1F0A}" destId="{AD4EC589-14FB-4612-A2FB-D3009321A4B6}" srcOrd="0" destOrd="0" presId="urn:microsoft.com/office/officeart/2005/8/layout/hProcess3"/>
    <dgm:cxn modelId="{34938B73-81B8-4B23-A2AF-A4AB5E955BBC}" srcId="{787A4D3C-580A-4EBA-9CEB-CCBF1CEE1F0A}" destId="{F4E67DE9-9CD2-4A81-81B6-896D2CDB68D0}" srcOrd="0" destOrd="0" parTransId="{2DFA9F16-5DF8-443D-848A-7F27E16B521E}" sibTransId="{0E0F2817-DF0D-4924-B5AA-84F0BE6FA407}"/>
    <dgm:cxn modelId="{07130FB8-DBCC-46C9-A92C-F32E380DCFB3}" type="presOf" srcId="{F4E67DE9-9CD2-4A81-81B6-896D2CDB68D0}" destId="{A919FE38-B55F-4A1C-A8A6-A19792600C21}" srcOrd="0" destOrd="0" presId="urn:microsoft.com/office/officeart/2005/8/layout/hProcess3"/>
    <dgm:cxn modelId="{81FB9206-2640-4330-9AFA-231909796461}" type="presParOf" srcId="{AD4EC589-14FB-4612-A2FB-D3009321A4B6}" destId="{A7AC2064-532D-4E2B-85FC-C7C3B4F7D44F}" srcOrd="0" destOrd="0" presId="urn:microsoft.com/office/officeart/2005/8/layout/hProcess3"/>
    <dgm:cxn modelId="{1F5DD56B-DBE4-41A1-B1A3-4299914A3F7D}" type="presParOf" srcId="{AD4EC589-14FB-4612-A2FB-D3009321A4B6}" destId="{CD3818BA-4455-48A9-8483-EF09ED8DB553}" srcOrd="1" destOrd="0" presId="urn:microsoft.com/office/officeart/2005/8/layout/hProcess3"/>
    <dgm:cxn modelId="{F5DB5F4B-D63A-4647-8FFB-1ECAB85475C9}" type="presParOf" srcId="{CD3818BA-4455-48A9-8483-EF09ED8DB553}" destId="{4B9BEDC8-A58E-4E2F-80F8-CAE94B6193B6}" srcOrd="0" destOrd="0" presId="urn:microsoft.com/office/officeart/2005/8/layout/hProcess3"/>
    <dgm:cxn modelId="{43B81EFD-E8CC-4392-8CB5-32F0BBEE74D9}" type="presParOf" srcId="{CD3818BA-4455-48A9-8483-EF09ED8DB553}" destId="{FF25ADE9-EEE0-4970-AE70-214BF82A84B2}" srcOrd="1" destOrd="0" presId="urn:microsoft.com/office/officeart/2005/8/layout/hProcess3"/>
    <dgm:cxn modelId="{BF807D36-9A38-4827-8EC9-C179392188ED}" type="presParOf" srcId="{FF25ADE9-EEE0-4970-AE70-214BF82A84B2}" destId="{9A80B08D-845F-493F-BCE6-6F45E5540CEA}" srcOrd="0" destOrd="0" presId="urn:microsoft.com/office/officeart/2005/8/layout/hProcess3"/>
    <dgm:cxn modelId="{8C8350D3-6BA3-4A6B-84BC-8B5B9BA2B47E}" type="presParOf" srcId="{FF25ADE9-EEE0-4970-AE70-214BF82A84B2}" destId="{A919FE38-B55F-4A1C-A8A6-A19792600C21}" srcOrd="1" destOrd="0" presId="urn:microsoft.com/office/officeart/2005/8/layout/hProcess3"/>
    <dgm:cxn modelId="{8358969C-49AF-43C2-A55A-76F39B5DB86B}" type="presParOf" srcId="{FF25ADE9-EEE0-4970-AE70-214BF82A84B2}" destId="{7F55D114-2A94-4CFD-B360-4D94C6EB70BC}" srcOrd="2" destOrd="0" presId="urn:microsoft.com/office/officeart/2005/8/layout/hProcess3"/>
    <dgm:cxn modelId="{A6687C80-271A-46B1-81A8-BBA01217994D}" type="presParOf" srcId="{FF25ADE9-EEE0-4970-AE70-214BF82A84B2}" destId="{C798EB5C-EFBA-4833-91A6-6C38602E1B43}" srcOrd="3" destOrd="0" presId="urn:microsoft.com/office/officeart/2005/8/layout/hProcess3"/>
    <dgm:cxn modelId="{3B126B23-D618-4FAD-BE3A-74559D6D18CE}" type="presParOf" srcId="{CD3818BA-4455-48A9-8483-EF09ED8DB553}" destId="{0036D45D-5255-467A-8620-6B5C7196FA07}" srcOrd="2" destOrd="0" presId="urn:microsoft.com/office/officeart/2005/8/layout/hProcess3"/>
    <dgm:cxn modelId="{DBD84B3E-4B5C-4FFC-BB66-0EC63D14C40B}" type="presParOf" srcId="{CD3818BA-4455-48A9-8483-EF09ED8DB553}" destId="{90B030BF-CB03-4766-BFB3-CA5A2430597E}" srcOrd="3" destOrd="0" presId="urn:microsoft.com/office/officeart/2005/8/layout/hProcess3"/>
    <dgm:cxn modelId="{E137848C-B129-435E-81BB-417C89907142}" type="presParOf" srcId="{CD3818BA-4455-48A9-8483-EF09ED8DB553}" destId="{FDB63AFB-233C-458B-9AB9-1B13CCA757A2}"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4B93D0-0970-4EE6-AECB-F57DE6B0426F}" type="doc">
      <dgm:prSet loTypeId="urn:microsoft.com/office/officeart/2005/8/layout/chevron1" loCatId="process" qsTypeId="urn:microsoft.com/office/officeart/2005/8/quickstyle/simple1" qsCatId="simple" csTypeId="urn:microsoft.com/office/officeart/2005/8/colors/accent1_2" csCatId="accent1" phldr="1"/>
      <dgm:spPr/>
    </dgm:pt>
    <dgm:pt modelId="{BE1C1940-C13B-44CE-B900-1BE37D8EC06D}">
      <dgm:prSet phldrT="[Text]"/>
      <dgm:spPr/>
      <dgm:t>
        <a:bodyPr/>
        <a:lstStyle/>
        <a:p>
          <a:r>
            <a:rPr lang="sv-SE"/>
            <a:t>Feb </a:t>
          </a:r>
        </a:p>
      </dgm:t>
    </dgm:pt>
    <dgm:pt modelId="{B6DA6F7A-EC8B-4F3D-A14C-E79C48744E8B}" type="parTrans" cxnId="{CCBF23B1-B119-4E34-93D0-54A7C531C78B}">
      <dgm:prSet/>
      <dgm:spPr/>
      <dgm:t>
        <a:bodyPr/>
        <a:lstStyle/>
        <a:p>
          <a:endParaRPr lang="sv-SE"/>
        </a:p>
      </dgm:t>
    </dgm:pt>
    <dgm:pt modelId="{BEB38D81-E188-4512-BEB8-7E0049557C99}" type="sibTrans" cxnId="{CCBF23B1-B119-4E34-93D0-54A7C531C78B}">
      <dgm:prSet/>
      <dgm:spPr/>
      <dgm:t>
        <a:bodyPr/>
        <a:lstStyle/>
        <a:p>
          <a:endParaRPr lang="sv-SE"/>
        </a:p>
      </dgm:t>
    </dgm:pt>
    <dgm:pt modelId="{82779E2D-DE45-4A1B-B46D-038A40C218DB}">
      <dgm:prSet phldrT="[Text]"/>
      <dgm:spPr/>
      <dgm:t>
        <a:bodyPr/>
        <a:lstStyle/>
        <a:p>
          <a:r>
            <a:rPr lang="sv-SE"/>
            <a:t>Mars</a:t>
          </a:r>
        </a:p>
      </dgm:t>
    </dgm:pt>
    <dgm:pt modelId="{834F65BF-73AC-4479-A397-3D8973BDAD25}" type="parTrans" cxnId="{BE2B77D8-5294-4211-A0ED-CA23189D3CFB}">
      <dgm:prSet/>
      <dgm:spPr/>
      <dgm:t>
        <a:bodyPr/>
        <a:lstStyle/>
        <a:p>
          <a:endParaRPr lang="sv-SE"/>
        </a:p>
      </dgm:t>
    </dgm:pt>
    <dgm:pt modelId="{7F9FF81D-AD30-48BD-A6A9-792929FB0AB3}" type="sibTrans" cxnId="{BE2B77D8-5294-4211-A0ED-CA23189D3CFB}">
      <dgm:prSet/>
      <dgm:spPr/>
      <dgm:t>
        <a:bodyPr/>
        <a:lstStyle/>
        <a:p>
          <a:endParaRPr lang="sv-SE"/>
        </a:p>
      </dgm:t>
    </dgm:pt>
    <dgm:pt modelId="{DFF8A59F-DB28-4051-813C-188279626887}">
      <dgm:prSet phldrT="[Text]"/>
      <dgm:spPr/>
      <dgm:t>
        <a:bodyPr/>
        <a:lstStyle/>
        <a:p>
          <a:r>
            <a:rPr lang="sv-SE"/>
            <a:t>April</a:t>
          </a:r>
        </a:p>
      </dgm:t>
    </dgm:pt>
    <dgm:pt modelId="{7E2F8EF1-0AE3-48E0-B686-9AFB15B199E7}" type="parTrans" cxnId="{85572A8C-D0BB-4D59-A2F3-56DDF1254B89}">
      <dgm:prSet/>
      <dgm:spPr/>
      <dgm:t>
        <a:bodyPr/>
        <a:lstStyle/>
        <a:p>
          <a:endParaRPr lang="sv-SE"/>
        </a:p>
      </dgm:t>
    </dgm:pt>
    <dgm:pt modelId="{50394C9D-7790-4A2D-8400-7AFCD7AB730D}" type="sibTrans" cxnId="{85572A8C-D0BB-4D59-A2F3-56DDF1254B89}">
      <dgm:prSet/>
      <dgm:spPr/>
      <dgm:t>
        <a:bodyPr/>
        <a:lstStyle/>
        <a:p>
          <a:endParaRPr lang="sv-SE"/>
        </a:p>
      </dgm:t>
    </dgm:pt>
    <dgm:pt modelId="{B7B6180B-A467-41FC-90F9-43D6762FA6AF}">
      <dgm:prSet phldrT="[Text]"/>
      <dgm:spPr/>
      <dgm:t>
        <a:bodyPr/>
        <a:lstStyle/>
        <a:p>
          <a:r>
            <a:rPr lang="sv-SE"/>
            <a:t>Maj</a:t>
          </a:r>
        </a:p>
      </dgm:t>
    </dgm:pt>
    <dgm:pt modelId="{108ABE02-88CA-4B6C-B6D0-230D3B632A2E}" type="parTrans" cxnId="{B44F51B9-93E6-4E09-AE2E-133F6EB88A00}">
      <dgm:prSet/>
      <dgm:spPr/>
      <dgm:t>
        <a:bodyPr/>
        <a:lstStyle/>
        <a:p>
          <a:endParaRPr lang="sv-SE"/>
        </a:p>
      </dgm:t>
    </dgm:pt>
    <dgm:pt modelId="{597F0487-6928-4110-ACC4-38194AF49D13}" type="sibTrans" cxnId="{B44F51B9-93E6-4E09-AE2E-133F6EB88A00}">
      <dgm:prSet/>
      <dgm:spPr/>
      <dgm:t>
        <a:bodyPr/>
        <a:lstStyle/>
        <a:p>
          <a:endParaRPr lang="sv-SE"/>
        </a:p>
      </dgm:t>
    </dgm:pt>
    <dgm:pt modelId="{9E7DCADA-ED00-4828-B5C7-2016B788CF61}">
      <dgm:prSet phldrT="[Text]"/>
      <dgm:spPr/>
      <dgm:t>
        <a:bodyPr/>
        <a:lstStyle/>
        <a:p>
          <a:r>
            <a:rPr lang="sv-SE"/>
            <a:t>Juni</a:t>
          </a:r>
        </a:p>
      </dgm:t>
    </dgm:pt>
    <dgm:pt modelId="{65B057A4-9832-417C-98E0-B890D7C5EB47}" type="parTrans" cxnId="{D0A98ABA-29F2-436E-9B14-E44798BAC0D5}">
      <dgm:prSet/>
      <dgm:spPr/>
      <dgm:t>
        <a:bodyPr/>
        <a:lstStyle/>
        <a:p>
          <a:endParaRPr lang="sv-SE"/>
        </a:p>
      </dgm:t>
    </dgm:pt>
    <dgm:pt modelId="{99478A87-F7BE-4779-BF69-346E080EA876}" type="sibTrans" cxnId="{D0A98ABA-29F2-436E-9B14-E44798BAC0D5}">
      <dgm:prSet/>
      <dgm:spPr/>
      <dgm:t>
        <a:bodyPr/>
        <a:lstStyle/>
        <a:p>
          <a:endParaRPr lang="sv-SE"/>
        </a:p>
      </dgm:t>
    </dgm:pt>
    <dgm:pt modelId="{80946034-9C76-43DA-A360-058A9DEA088A}">
      <dgm:prSet phldrT="[Text]"/>
      <dgm:spPr/>
      <dgm:t>
        <a:bodyPr/>
        <a:lstStyle/>
        <a:p>
          <a:r>
            <a:rPr lang="sv-SE"/>
            <a:t>Juli</a:t>
          </a:r>
        </a:p>
      </dgm:t>
    </dgm:pt>
    <dgm:pt modelId="{9A564C77-DC76-4FF6-B900-F5E7EE69529B}" type="parTrans" cxnId="{8D28CA87-85E5-41CC-91D5-4E3670E07B33}">
      <dgm:prSet/>
      <dgm:spPr/>
      <dgm:t>
        <a:bodyPr/>
        <a:lstStyle/>
        <a:p>
          <a:endParaRPr lang="sv-SE"/>
        </a:p>
      </dgm:t>
    </dgm:pt>
    <dgm:pt modelId="{4AB1D400-A632-4137-BF36-98EEEA1DD89A}" type="sibTrans" cxnId="{8D28CA87-85E5-41CC-91D5-4E3670E07B33}">
      <dgm:prSet/>
      <dgm:spPr/>
      <dgm:t>
        <a:bodyPr/>
        <a:lstStyle/>
        <a:p>
          <a:endParaRPr lang="sv-SE"/>
        </a:p>
      </dgm:t>
    </dgm:pt>
    <dgm:pt modelId="{7D8E6E12-ADA4-4ECC-BCC5-01D949DE9B99}">
      <dgm:prSet phldrT="[Text]"/>
      <dgm:spPr/>
      <dgm:t>
        <a:bodyPr/>
        <a:lstStyle/>
        <a:p>
          <a:r>
            <a:rPr lang="sv-SE"/>
            <a:t>Aug</a:t>
          </a:r>
        </a:p>
      </dgm:t>
    </dgm:pt>
    <dgm:pt modelId="{7CA1E103-1BA9-47A7-B6CD-C8A59C61EB0C}" type="parTrans" cxnId="{596E56CA-E931-4268-9AB2-0A46C55727B5}">
      <dgm:prSet/>
      <dgm:spPr/>
      <dgm:t>
        <a:bodyPr/>
        <a:lstStyle/>
        <a:p>
          <a:endParaRPr lang="sv-SE"/>
        </a:p>
      </dgm:t>
    </dgm:pt>
    <dgm:pt modelId="{12DFA248-F16B-4AD1-85C4-22C94F264FAF}" type="sibTrans" cxnId="{596E56CA-E931-4268-9AB2-0A46C55727B5}">
      <dgm:prSet/>
      <dgm:spPr/>
      <dgm:t>
        <a:bodyPr/>
        <a:lstStyle/>
        <a:p>
          <a:endParaRPr lang="sv-SE"/>
        </a:p>
      </dgm:t>
    </dgm:pt>
    <dgm:pt modelId="{842200C9-0B97-445B-87EE-17A4B5C31A64}">
      <dgm:prSet phldrT="[Text]"/>
      <dgm:spPr/>
      <dgm:t>
        <a:bodyPr/>
        <a:lstStyle/>
        <a:p>
          <a:r>
            <a:rPr lang="sv-SE" err="1"/>
            <a:t>Sept</a:t>
          </a:r>
          <a:endParaRPr lang="sv-SE"/>
        </a:p>
      </dgm:t>
    </dgm:pt>
    <dgm:pt modelId="{70A5FBAB-51B4-4686-A3F0-12875D670C4E}" type="parTrans" cxnId="{11AC3592-7644-465E-9717-A040B1ECD7C4}">
      <dgm:prSet/>
      <dgm:spPr/>
      <dgm:t>
        <a:bodyPr/>
        <a:lstStyle/>
        <a:p>
          <a:endParaRPr lang="sv-SE"/>
        </a:p>
      </dgm:t>
    </dgm:pt>
    <dgm:pt modelId="{A682D6C4-8878-4898-9F46-C7C8AB899824}" type="sibTrans" cxnId="{11AC3592-7644-465E-9717-A040B1ECD7C4}">
      <dgm:prSet/>
      <dgm:spPr/>
      <dgm:t>
        <a:bodyPr/>
        <a:lstStyle/>
        <a:p>
          <a:endParaRPr lang="sv-SE"/>
        </a:p>
      </dgm:t>
    </dgm:pt>
    <dgm:pt modelId="{7B07CA82-69B2-4426-8CEA-AF3D9E1A4FDB}">
      <dgm:prSet phldrT="[Text]"/>
      <dgm:spPr/>
      <dgm:t>
        <a:bodyPr/>
        <a:lstStyle/>
        <a:p>
          <a:r>
            <a:rPr lang="sv-SE"/>
            <a:t>Okt</a:t>
          </a:r>
        </a:p>
      </dgm:t>
    </dgm:pt>
    <dgm:pt modelId="{9E97AA3E-3181-4E6B-965A-A9B02FFD2F76}" type="parTrans" cxnId="{6C0B64CB-7CCA-41F1-BC77-C6AB0F5E6F44}">
      <dgm:prSet/>
      <dgm:spPr/>
      <dgm:t>
        <a:bodyPr/>
        <a:lstStyle/>
        <a:p>
          <a:endParaRPr lang="sv-SE"/>
        </a:p>
      </dgm:t>
    </dgm:pt>
    <dgm:pt modelId="{7557EFB7-04A3-4E5F-8CCB-5478D7D621EB}" type="sibTrans" cxnId="{6C0B64CB-7CCA-41F1-BC77-C6AB0F5E6F44}">
      <dgm:prSet/>
      <dgm:spPr/>
      <dgm:t>
        <a:bodyPr/>
        <a:lstStyle/>
        <a:p>
          <a:endParaRPr lang="sv-SE"/>
        </a:p>
      </dgm:t>
    </dgm:pt>
    <dgm:pt modelId="{261E9E42-6188-4A3C-9512-321691241971}">
      <dgm:prSet phldrT="[Text]"/>
      <dgm:spPr/>
      <dgm:t>
        <a:bodyPr/>
        <a:lstStyle/>
        <a:p>
          <a:r>
            <a:rPr lang="sv-SE"/>
            <a:t>Nov </a:t>
          </a:r>
        </a:p>
      </dgm:t>
    </dgm:pt>
    <dgm:pt modelId="{C9969EC5-F589-45B8-911C-C48E29EAC77C}" type="parTrans" cxnId="{A8C14DBC-9549-4D6E-9F47-DACA5E13B2CD}">
      <dgm:prSet/>
      <dgm:spPr/>
      <dgm:t>
        <a:bodyPr/>
        <a:lstStyle/>
        <a:p>
          <a:endParaRPr lang="sv-SE"/>
        </a:p>
      </dgm:t>
    </dgm:pt>
    <dgm:pt modelId="{83DA991A-7185-4E0E-BD28-A3855CBE7870}" type="sibTrans" cxnId="{A8C14DBC-9549-4D6E-9F47-DACA5E13B2CD}">
      <dgm:prSet/>
      <dgm:spPr/>
      <dgm:t>
        <a:bodyPr/>
        <a:lstStyle/>
        <a:p>
          <a:endParaRPr lang="sv-SE"/>
        </a:p>
      </dgm:t>
    </dgm:pt>
    <dgm:pt modelId="{2586A3FF-5941-4659-AF64-1661458763A2}">
      <dgm:prSet phldrT="[Text]"/>
      <dgm:spPr/>
      <dgm:t>
        <a:bodyPr/>
        <a:lstStyle/>
        <a:p>
          <a:r>
            <a:rPr lang="sv-SE"/>
            <a:t>Dec</a:t>
          </a:r>
        </a:p>
      </dgm:t>
    </dgm:pt>
    <dgm:pt modelId="{BBB1D9CA-6E25-464E-83E9-429BFD15D505}" type="parTrans" cxnId="{058B3B9C-D514-4EBA-BDA1-BEEB0676AA91}">
      <dgm:prSet/>
      <dgm:spPr/>
      <dgm:t>
        <a:bodyPr/>
        <a:lstStyle/>
        <a:p>
          <a:endParaRPr lang="sv-SE"/>
        </a:p>
      </dgm:t>
    </dgm:pt>
    <dgm:pt modelId="{6D59B972-CA75-43F2-BCF5-DFBB3C930868}" type="sibTrans" cxnId="{058B3B9C-D514-4EBA-BDA1-BEEB0676AA91}">
      <dgm:prSet/>
      <dgm:spPr/>
      <dgm:t>
        <a:bodyPr/>
        <a:lstStyle/>
        <a:p>
          <a:endParaRPr lang="sv-SE"/>
        </a:p>
      </dgm:t>
    </dgm:pt>
    <dgm:pt modelId="{879DE6F8-26BD-4461-AF52-4C29CE62E12B}">
      <dgm:prSet phldrT="[Text]"/>
      <dgm:spPr/>
      <dgm:t>
        <a:bodyPr/>
        <a:lstStyle/>
        <a:p>
          <a:r>
            <a:rPr lang="sv-SE"/>
            <a:t>Jan 26</a:t>
          </a:r>
        </a:p>
      </dgm:t>
    </dgm:pt>
    <dgm:pt modelId="{00F270C1-0B8F-4B44-B8C3-9622BCF3BA29}" type="parTrans" cxnId="{0E358218-E43A-4411-B1B2-54DB2F37F28D}">
      <dgm:prSet/>
      <dgm:spPr/>
      <dgm:t>
        <a:bodyPr/>
        <a:lstStyle/>
        <a:p>
          <a:endParaRPr lang="sv-SE"/>
        </a:p>
      </dgm:t>
    </dgm:pt>
    <dgm:pt modelId="{7D961B02-780F-4E2F-BAF2-855731CFD900}" type="sibTrans" cxnId="{0E358218-E43A-4411-B1B2-54DB2F37F28D}">
      <dgm:prSet/>
      <dgm:spPr/>
      <dgm:t>
        <a:bodyPr/>
        <a:lstStyle/>
        <a:p>
          <a:endParaRPr lang="sv-SE"/>
        </a:p>
      </dgm:t>
    </dgm:pt>
    <dgm:pt modelId="{04BFB9F1-C657-46C0-B78C-F0980BCB5806}">
      <dgm:prSet phldrT="[Text]"/>
      <dgm:spPr/>
      <dgm:t>
        <a:bodyPr/>
        <a:lstStyle/>
        <a:p>
          <a:r>
            <a:rPr lang="sv-SE"/>
            <a:t>Feb 26</a:t>
          </a:r>
        </a:p>
      </dgm:t>
    </dgm:pt>
    <dgm:pt modelId="{F7FD98A5-DCDE-4E20-B242-D41C2FDEE8E1}" type="parTrans" cxnId="{F8D6BAA8-CD46-4649-98EF-66D76F196EC6}">
      <dgm:prSet/>
      <dgm:spPr/>
      <dgm:t>
        <a:bodyPr/>
        <a:lstStyle/>
        <a:p>
          <a:endParaRPr lang="sv-SE"/>
        </a:p>
      </dgm:t>
    </dgm:pt>
    <dgm:pt modelId="{BC8644C6-7803-4467-B5FA-054679CC81B9}" type="sibTrans" cxnId="{F8D6BAA8-CD46-4649-98EF-66D76F196EC6}">
      <dgm:prSet/>
      <dgm:spPr/>
      <dgm:t>
        <a:bodyPr/>
        <a:lstStyle/>
        <a:p>
          <a:endParaRPr lang="sv-SE"/>
        </a:p>
      </dgm:t>
    </dgm:pt>
    <dgm:pt modelId="{E2058D3C-761C-4532-AFB3-6A1A4C385080}" type="pres">
      <dgm:prSet presAssocID="{734B93D0-0970-4EE6-AECB-F57DE6B0426F}" presName="Name0" presStyleCnt="0">
        <dgm:presLayoutVars>
          <dgm:dir/>
          <dgm:animLvl val="lvl"/>
          <dgm:resizeHandles val="exact"/>
        </dgm:presLayoutVars>
      </dgm:prSet>
      <dgm:spPr/>
    </dgm:pt>
    <dgm:pt modelId="{3D96DA68-4FB5-4822-9B08-6A50752BBB62}" type="pres">
      <dgm:prSet presAssocID="{BE1C1940-C13B-44CE-B900-1BE37D8EC06D}" presName="parTxOnly" presStyleLbl="node1" presStyleIdx="0" presStyleCnt="13" custLinFactNeighborX="-29540" custLinFactNeighborY="124">
        <dgm:presLayoutVars>
          <dgm:chMax val="0"/>
          <dgm:chPref val="0"/>
          <dgm:bulletEnabled val="1"/>
        </dgm:presLayoutVars>
      </dgm:prSet>
      <dgm:spPr/>
    </dgm:pt>
    <dgm:pt modelId="{5F64E8B6-8CB7-46E0-9B98-F3160C364764}" type="pres">
      <dgm:prSet presAssocID="{BEB38D81-E188-4512-BEB8-7E0049557C99}" presName="parTxOnlySpace" presStyleCnt="0"/>
      <dgm:spPr/>
    </dgm:pt>
    <dgm:pt modelId="{6FA21587-8704-4B61-9660-FB1E800358B7}" type="pres">
      <dgm:prSet presAssocID="{82779E2D-DE45-4A1B-B46D-038A40C218DB}" presName="parTxOnly" presStyleLbl="node1" presStyleIdx="1" presStyleCnt="13">
        <dgm:presLayoutVars>
          <dgm:chMax val="0"/>
          <dgm:chPref val="0"/>
          <dgm:bulletEnabled val="1"/>
        </dgm:presLayoutVars>
      </dgm:prSet>
      <dgm:spPr/>
    </dgm:pt>
    <dgm:pt modelId="{43A27761-C087-4F4A-92B5-B5AD4A1506A6}" type="pres">
      <dgm:prSet presAssocID="{7F9FF81D-AD30-48BD-A6A9-792929FB0AB3}" presName="parTxOnlySpace" presStyleCnt="0"/>
      <dgm:spPr/>
    </dgm:pt>
    <dgm:pt modelId="{7CEF0F15-6882-43B7-8A34-EBC05A984508}" type="pres">
      <dgm:prSet presAssocID="{DFF8A59F-DB28-4051-813C-188279626887}" presName="parTxOnly" presStyleLbl="node1" presStyleIdx="2" presStyleCnt="13">
        <dgm:presLayoutVars>
          <dgm:chMax val="0"/>
          <dgm:chPref val="0"/>
          <dgm:bulletEnabled val="1"/>
        </dgm:presLayoutVars>
      </dgm:prSet>
      <dgm:spPr/>
    </dgm:pt>
    <dgm:pt modelId="{A7CC2284-11F2-4AAE-B0A6-E368CB08B881}" type="pres">
      <dgm:prSet presAssocID="{50394C9D-7790-4A2D-8400-7AFCD7AB730D}" presName="parTxOnlySpace" presStyleCnt="0"/>
      <dgm:spPr/>
    </dgm:pt>
    <dgm:pt modelId="{4F0FB7AE-2261-4F73-A7F8-2A3E5179F2D1}" type="pres">
      <dgm:prSet presAssocID="{B7B6180B-A467-41FC-90F9-43D6762FA6AF}" presName="parTxOnly" presStyleLbl="node1" presStyleIdx="3" presStyleCnt="13">
        <dgm:presLayoutVars>
          <dgm:chMax val="0"/>
          <dgm:chPref val="0"/>
          <dgm:bulletEnabled val="1"/>
        </dgm:presLayoutVars>
      </dgm:prSet>
      <dgm:spPr/>
    </dgm:pt>
    <dgm:pt modelId="{E84E7F7B-03AE-4731-B463-450C4206C0C5}" type="pres">
      <dgm:prSet presAssocID="{597F0487-6928-4110-ACC4-38194AF49D13}" presName="parTxOnlySpace" presStyleCnt="0"/>
      <dgm:spPr/>
    </dgm:pt>
    <dgm:pt modelId="{C912150D-DBA8-4D73-8D87-A17F5B59BC04}" type="pres">
      <dgm:prSet presAssocID="{9E7DCADA-ED00-4828-B5C7-2016B788CF61}" presName="parTxOnly" presStyleLbl="node1" presStyleIdx="4" presStyleCnt="13">
        <dgm:presLayoutVars>
          <dgm:chMax val="0"/>
          <dgm:chPref val="0"/>
          <dgm:bulletEnabled val="1"/>
        </dgm:presLayoutVars>
      </dgm:prSet>
      <dgm:spPr>
        <a:solidFill>
          <a:schemeClr val="accent1">
            <a:lumMod val="60000"/>
            <a:lumOff val="40000"/>
          </a:schemeClr>
        </a:solidFill>
      </dgm:spPr>
    </dgm:pt>
    <dgm:pt modelId="{730BDE92-7493-487D-984F-C99767548632}" type="pres">
      <dgm:prSet presAssocID="{99478A87-F7BE-4779-BF69-346E080EA876}" presName="parTxOnlySpace" presStyleCnt="0"/>
      <dgm:spPr/>
    </dgm:pt>
    <dgm:pt modelId="{5B2D2A91-BBC5-4704-A269-209BDE48EB36}" type="pres">
      <dgm:prSet presAssocID="{80946034-9C76-43DA-A360-058A9DEA088A}" presName="parTxOnly" presStyleLbl="node1" presStyleIdx="5" presStyleCnt="13">
        <dgm:presLayoutVars>
          <dgm:chMax val="0"/>
          <dgm:chPref val="0"/>
          <dgm:bulletEnabled val="1"/>
        </dgm:presLayoutVars>
      </dgm:prSet>
      <dgm:spPr>
        <a:solidFill>
          <a:schemeClr val="accent1">
            <a:lumMod val="60000"/>
            <a:lumOff val="40000"/>
          </a:schemeClr>
        </a:solidFill>
      </dgm:spPr>
    </dgm:pt>
    <dgm:pt modelId="{B08C12C4-2165-4387-A2B7-BA3A0B78A889}" type="pres">
      <dgm:prSet presAssocID="{4AB1D400-A632-4137-BF36-98EEEA1DD89A}" presName="parTxOnlySpace" presStyleCnt="0"/>
      <dgm:spPr/>
    </dgm:pt>
    <dgm:pt modelId="{AD02A360-F20D-4F53-935C-B4F94C719811}" type="pres">
      <dgm:prSet presAssocID="{7D8E6E12-ADA4-4ECC-BCC5-01D949DE9B99}" presName="parTxOnly" presStyleLbl="node1" presStyleIdx="6" presStyleCnt="13">
        <dgm:presLayoutVars>
          <dgm:chMax val="0"/>
          <dgm:chPref val="0"/>
          <dgm:bulletEnabled val="1"/>
        </dgm:presLayoutVars>
      </dgm:prSet>
      <dgm:spPr>
        <a:solidFill>
          <a:schemeClr val="accent1">
            <a:lumMod val="60000"/>
            <a:lumOff val="40000"/>
          </a:schemeClr>
        </a:solidFill>
      </dgm:spPr>
    </dgm:pt>
    <dgm:pt modelId="{BBAD89CF-A6EF-4B10-B9F0-05055F56F201}" type="pres">
      <dgm:prSet presAssocID="{12DFA248-F16B-4AD1-85C4-22C94F264FAF}" presName="parTxOnlySpace" presStyleCnt="0"/>
      <dgm:spPr/>
    </dgm:pt>
    <dgm:pt modelId="{59034A6F-F511-4D66-A82E-C93B3A6BB59F}" type="pres">
      <dgm:prSet presAssocID="{842200C9-0B97-445B-87EE-17A4B5C31A64}" presName="parTxOnly" presStyleLbl="node1" presStyleIdx="7" presStyleCnt="13">
        <dgm:presLayoutVars>
          <dgm:chMax val="0"/>
          <dgm:chPref val="0"/>
          <dgm:bulletEnabled val="1"/>
        </dgm:presLayoutVars>
      </dgm:prSet>
      <dgm:spPr/>
    </dgm:pt>
    <dgm:pt modelId="{F25EC060-1F40-4C2F-8697-B7F3B2CCD8F9}" type="pres">
      <dgm:prSet presAssocID="{A682D6C4-8878-4898-9F46-C7C8AB899824}" presName="parTxOnlySpace" presStyleCnt="0"/>
      <dgm:spPr/>
    </dgm:pt>
    <dgm:pt modelId="{7E07DF0E-AD15-43E1-9625-4AEFD2CF750F}" type="pres">
      <dgm:prSet presAssocID="{7B07CA82-69B2-4426-8CEA-AF3D9E1A4FDB}" presName="parTxOnly" presStyleLbl="node1" presStyleIdx="8" presStyleCnt="13">
        <dgm:presLayoutVars>
          <dgm:chMax val="0"/>
          <dgm:chPref val="0"/>
          <dgm:bulletEnabled val="1"/>
        </dgm:presLayoutVars>
      </dgm:prSet>
      <dgm:spPr/>
    </dgm:pt>
    <dgm:pt modelId="{E7B8DB87-5D9C-454F-8131-C1E694259493}" type="pres">
      <dgm:prSet presAssocID="{7557EFB7-04A3-4E5F-8CCB-5478D7D621EB}" presName="parTxOnlySpace" presStyleCnt="0"/>
      <dgm:spPr/>
    </dgm:pt>
    <dgm:pt modelId="{7E385ABC-8387-4C9F-8171-53D1EB635A32}" type="pres">
      <dgm:prSet presAssocID="{261E9E42-6188-4A3C-9512-321691241971}" presName="parTxOnly" presStyleLbl="node1" presStyleIdx="9" presStyleCnt="13">
        <dgm:presLayoutVars>
          <dgm:chMax val="0"/>
          <dgm:chPref val="0"/>
          <dgm:bulletEnabled val="1"/>
        </dgm:presLayoutVars>
      </dgm:prSet>
      <dgm:spPr/>
    </dgm:pt>
    <dgm:pt modelId="{0172044C-B205-4F14-9AB3-9B8343634A62}" type="pres">
      <dgm:prSet presAssocID="{83DA991A-7185-4E0E-BD28-A3855CBE7870}" presName="parTxOnlySpace" presStyleCnt="0"/>
      <dgm:spPr/>
    </dgm:pt>
    <dgm:pt modelId="{2AC1F351-45E8-4341-9ADA-727A5B75B4E1}" type="pres">
      <dgm:prSet presAssocID="{2586A3FF-5941-4659-AF64-1661458763A2}" presName="parTxOnly" presStyleLbl="node1" presStyleIdx="10" presStyleCnt="13">
        <dgm:presLayoutVars>
          <dgm:chMax val="0"/>
          <dgm:chPref val="0"/>
          <dgm:bulletEnabled val="1"/>
        </dgm:presLayoutVars>
      </dgm:prSet>
      <dgm:spPr/>
    </dgm:pt>
    <dgm:pt modelId="{671570FD-77A6-48A8-91B9-391E8D9628D9}" type="pres">
      <dgm:prSet presAssocID="{6D59B972-CA75-43F2-BCF5-DFBB3C930868}" presName="parTxOnlySpace" presStyleCnt="0"/>
      <dgm:spPr/>
    </dgm:pt>
    <dgm:pt modelId="{52FD0214-7CD1-4D91-8F74-AB2854A8EFD4}" type="pres">
      <dgm:prSet presAssocID="{879DE6F8-26BD-4461-AF52-4C29CE62E12B}" presName="parTxOnly" presStyleLbl="node1" presStyleIdx="11" presStyleCnt="13">
        <dgm:presLayoutVars>
          <dgm:chMax val="0"/>
          <dgm:chPref val="0"/>
          <dgm:bulletEnabled val="1"/>
        </dgm:presLayoutVars>
      </dgm:prSet>
      <dgm:spPr/>
    </dgm:pt>
    <dgm:pt modelId="{E6A616A6-471E-44BB-93C9-4BC162B24894}" type="pres">
      <dgm:prSet presAssocID="{7D961B02-780F-4E2F-BAF2-855731CFD900}" presName="parTxOnlySpace" presStyleCnt="0"/>
      <dgm:spPr/>
    </dgm:pt>
    <dgm:pt modelId="{F58A9020-7C43-4FC8-BBC0-0F37469AC3F5}" type="pres">
      <dgm:prSet presAssocID="{04BFB9F1-C657-46C0-B78C-F0980BCB5806}" presName="parTxOnly" presStyleLbl="node1" presStyleIdx="12" presStyleCnt="13">
        <dgm:presLayoutVars>
          <dgm:chMax val="0"/>
          <dgm:chPref val="0"/>
          <dgm:bulletEnabled val="1"/>
        </dgm:presLayoutVars>
      </dgm:prSet>
      <dgm:spPr/>
    </dgm:pt>
  </dgm:ptLst>
  <dgm:cxnLst>
    <dgm:cxn modelId="{31052408-4218-4632-9B48-C56A5E578AD2}" type="presOf" srcId="{BE1C1940-C13B-44CE-B900-1BE37D8EC06D}" destId="{3D96DA68-4FB5-4822-9B08-6A50752BBB62}" srcOrd="0" destOrd="0" presId="urn:microsoft.com/office/officeart/2005/8/layout/chevron1"/>
    <dgm:cxn modelId="{4B150A11-24D6-4BEE-BCD2-F44B45D30DD7}" type="presOf" srcId="{2586A3FF-5941-4659-AF64-1661458763A2}" destId="{2AC1F351-45E8-4341-9ADA-727A5B75B4E1}" srcOrd="0" destOrd="0" presId="urn:microsoft.com/office/officeart/2005/8/layout/chevron1"/>
    <dgm:cxn modelId="{20AB7714-D408-44CD-B22A-3D7CEEDC129E}" type="presOf" srcId="{7D8E6E12-ADA4-4ECC-BCC5-01D949DE9B99}" destId="{AD02A360-F20D-4F53-935C-B4F94C719811}" srcOrd="0" destOrd="0" presId="urn:microsoft.com/office/officeart/2005/8/layout/chevron1"/>
    <dgm:cxn modelId="{0E358218-E43A-4411-B1B2-54DB2F37F28D}" srcId="{734B93D0-0970-4EE6-AECB-F57DE6B0426F}" destId="{879DE6F8-26BD-4461-AF52-4C29CE62E12B}" srcOrd="11" destOrd="0" parTransId="{00F270C1-0B8F-4B44-B8C3-9622BCF3BA29}" sibTransId="{7D961B02-780F-4E2F-BAF2-855731CFD900}"/>
    <dgm:cxn modelId="{442E4C1C-C666-4010-9255-BAE1C011FBB6}" type="presOf" srcId="{842200C9-0B97-445B-87EE-17A4B5C31A64}" destId="{59034A6F-F511-4D66-A82E-C93B3A6BB59F}" srcOrd="0" destOrd="0" presId="urn:microsoft.com/office/officeart/2005/8/layout/chevron1"/>
    <dgm:cxn modelId="{27423322-2310-4112-A6BE-97C9A6935609}" type="presOf" srcId="{261E9E42-6188-4A3C-9512-321691241971}" destId="{7E385ABC-8387-4C9F-8171-53D1EB635A32}" srcOrd="0" destOrd="0" presId="urn:microsoft.com/office/officeart/2005/8/layout/chevron1"/>
    <dgm:cxn modelId="{640A9E27-C301-43B0-ACBD-4C0B15EE35AA}" type="presOf" srcId="{80946034-9C76-43DA-A360-058A9DEA088A}" destId="{5B2D2A91-BBC5-4704-A269-209BDE48EB36}" srcOrd="0" destOrd="0" presId="urn:microsoft.com/office/officeart/2005/8/layout/chevron1"/>
    <dgm:cxn modelId="{52CBF047-34BA-4830-9CDC-DEE1F19260DC}" type="presOf" srcId="{DFF8A59F-DB28-4051-813C-188279626887}" destId="{7CEF0F15-6882-43B7-8A34-EBC05A984508}" srcOrd="0" destOrd="0" presId="urn:microsoft.com/office/officeart/2005/8/layout/chevron1"/>
    <dgm:cxn modelId="{01B2F573-CD7C-411D-BCEB-02DE7CBEC1A5}" type="presOf" srcId="{7B07CA82-69B2-4426-8CEA-AF3D9E1A4FDB}" destId="{7E07DF0E-AD15-43E1-9625-4AEFD2CF750F}" srcOrd="0" destOrd="0" presId="urn:microsoft.com/office/officeart/2005/8/layout/chevron1"/>
    <dgm:cxn modelId="{8D28CA87-85E5-41CC-91D5-4E3670E07B33}" srcId="{734B93D0-0970-4EE6-AECB-F57DE6B0426F}" destId="{80946034-9C76-43DA-A360-058A9DEA088A}" srcOrd="5" destOrd="0" parTransId="{9A564C77-DC76-4FF6-B900-F5E7EE69529B}" sibTransId="{4AB1D400-A632-4137-BF36-98EEEA1DD89A}"/>
    <dgm:cxn modelId="{85572A8C-D0BB-4D59-A2F3-56DDF1254B89}" srcId="{734B93D0-0970-4EE6-AECB-F57DE6B0426F}" destId="{DFF8A59F-DB28-4051-813C-188279626887}" srcOrd="2" destOrd="0" parTransId="{7E2F8EF1-0AE3-48E0-B686-9AFB15B199E7}" sibTransId="{50394C9D-7790-4A2D-8400-7AFCD7AB730D}"/>
    <dgm:cxn modelId="{02719D8F-6056-41C8-A10E-135EAB4AB9B1}" type="presOf" srcId="{879DE6F8-26BD-4461-AF52-4C29CE62E12B}" destId="{52FD0214-7CD1-4D91-8F74-AB2854A8EFD4}" srcOrd="0" destOrd="0" presId="urn:microsoft.com/office/officeart/2005/8/layout/chevron1"/>
    <dgm:cxn modelId="{11AC3592-7644-465E-9717-A040B1ECD7C4}" srcId="{734B93D0-0970-4EE6-AECB-F57DE6B0426F}" destId="{842200C9-0B97-445B-87EE-17A4B5C31A64}" srcOrd="7" destOrd="0" parTransId="{70A5FBAB-51B4-4686-A3F0-12875D670C4E}" sibTransId="{A682D6C4-8878-4898-9F46-C7C8AB899824}"/>
    <dgm:cxn modelId="{1900EC97-0FDE-4E25-8F9D-01249964C788}" type="presOf" srcId="{734B93D0-0970-4EE6-AECB-F57DE6B0426F}" destId="{E2058D3C-761C-4532-AFB3-6A1A4C385080}" srcOrd="0" destOrd="0" presId="urn:microsoft.com/office/officeart/2005/8/layout/chevron1"/>
    <dgm:cxn modelId="{058B3B9C-D514-4EBA-BDA1-BEEB0676AA91}" srcId="{734B93D0-0970-4EE6-AECB-F57DE6B0426F}" destId="{2586A3FF-5941-4659-AF64-1661458763A2}" srcOrd="10" destOrd="0" parTransId="{BBB1D9CA-6E25-464E-83E9-429BFD15D505}" sibTransId="{6D59B972-CA75-43F2-BCF5-DFBB3C930868}"/>
    <dgm:cxn modelId="{F8D6BAA8-CD46-4649-98EF-66D76F196EC6}" srcId="{734B93D0-0970-4EE6-AECB-F57DE6B0426F}" destId="{04BFB9F1-C657-46C0-B78C-F0980BCB5806}" srcOrd="12" destOrd="0" parTransId="{F7FD98A5-DCDE-4E20-B242-D41C2FDEE8E1}" sibTransId="{BC8644C6-7803-4467-B5FA-054679CC81B9}"/>
    <dgm:cxn modelId="{CCBF23B1-B119-4E34-93D0-54A7C531C78B}" srcId="{734B93D0-0970-4EE6-AECB-F57DE6B0426F}" destId="{BE1C1940-C13B-44CE-B900-1BE37D8EC06D}" srcOrd="0" destOrd="0" parTransId="{B6DA6F7A-EC8B-4F3D-A14C-E79C48744E8B}" sibTransId="{BEB38D81-E188-4512-BEB8-7E0049557C99}"/>
    <dgm:cxn modelId="{B44F51B9-93E6-4E09-AE2E-133F6EB88A00}" srcId="{734B93D0-0970-4EE6-AECB-F57DE6B0426F}" destId="{B7B6180B-A467-41FC-90F9-43D6762FA6AF}" srcOrd="3" destOrd="0" parTransId="{108ABE02-88CA-4B6C-B6D0-230D3B632A2E}" sibTransId="{597F0487-6928-4110-ACC4-38194AF49D13}"/>
    <dgm:cxn modelId="{D0A98ABA-29F2-436E-9B14-E44798BAC0D5}" srcId="{734B93D0-0970-4EE6-AECB-F57DE6B0426F}" destId="{9E7DCADA-ED00-4828-B5C7-2016B788CF61}" srcOrd="4" destOrd="0" parTransId="{65B057A4-9832-417C-98E0-B890D7C5EB47}" sibTransId="{99478A87-F7BE-4779-BF69-346E080EA876}"/>
    <dgm:cxn modelId="{A8C14DBC-9549-4D6E-9F47-DACA5E13B2CD}" srcId="{734B93D0-0970-4EE6-AECB-F57DE6B0426F}" destId="{261E9E42-6188-4A3C-9512-321691241971}" srcOrd="9" destOrd="0" parTransId="{C9969EC5-F589-45B8-911C-C48E29EAC77C}" sibTransId="{83DA991A-7185-4E0E-BD28-A3855CBE7870}"/>
    <dgm:cxn modelId="{2FB8C4BE-F6FC-4079-967B-E0F3A89673B4}" type="presOf" srcId="{04BFB9F1-C657-46C0-B78C-F0980BCB5806}" destId="{F58A9020-7C43-4FC8-BBC0-0F37469AC3F5}" srcOrd="0" destOrd="0" presId="urn:microsoft.com/office/officeart/2005/8/layout/chevron1"/>
    <dgm:cxn modelId="{596E56CA-E931-4268-9AB2-0A46C55727B5}" srcId="{734B93D0-0970-4EE6-AECB-F57DE6B0426F}" destId="{7D8E6E12-ADA4-4ECC-BCC5-01D949DE9B99}" srcOrd="6" destOrd="0" parTransId="{7CA1E103-1BA9-47A7-B6CD-C8A59C61EB0C}" sibTransId="{12DFA248-F16B-4AD1-85C4-22C94F264FAF}"/>
    <dgm:cxn modelId="{6C0B64CB-7CCA-41F1-BC77-C6AB0F5E6F44}" srcId="{734B93D0-0970-4EE6-AECB-F57DE6B0426F}" destId="{7B07CA82-69B2-4426-8CEA-AF3D9E1A4FDB}" srcOrd="8" destOrd="0" parTransId="{9E97AA3E-3181-4E6B-965A-A9B02FFD2F76}" sibTransId="{7557EFB7-04A3-4E5F-8CCB-5478D7D621EB}"/>
    <dgm:cxn modelId="{BE2B77D8-5294-4211-A0ED-CA23189D3CFB}" srcId="{734B93D0-0970-4EE6-AECB-F57DE6B0426F}" destId="{82779E2D-DE45-4A1B-B46D-038A40C218DB}" srcOrd="1" destOrd="0" parTransId="{834F65BF-73AC-4479-A397-3D8973BDAD25}" sibTransId="{7F9FF81D-AD30-48BD-A6A9-792929FB0AB3}"/>
    <dgm:cxn modelId="{76F2A5DA-A16C-4E12-A61D-C74A06D50C83}" type="presOf" srcId="{9E7DCADA-ED00-4828-B5C7-2016B788CF61}" destId="{C912150D-DBA8-4D73-8D87-A17F5B59BC04}" srcOrd="0" destOrd="0" presId="urn:microsoft.com/office/officeart/2005/8/layout/chevron1"/>
    <dgm:cxn modelId="{A873BADB-7D73-41E3-801A-C943F02DC49F}" type="presOf" srcId="{B7B6180B-A467-41FC-90F9-43D6762FA6AF}" destId="{4F0FB7AE-2261-4F73-A7F8-2A3E5179F2D1}" srcOrd="0" destOrd="0" presId="urn:microsoft.com/office/officeart/2005/8/layout/chevron1"/>
    <dgm:cxn modelId="{A58B4BEB-72CC-4F33-8EB9-23E6BDF79E56}" type="presOf" srcId="{82779E2D-DE45-4A1B-B46D-038A40C218DB}" destId="{6FA21587-8704-4B61-9660-FB1E800358B7}" srcOrd="0" destOrd="0" presId="urn:microsoft.com/office/officeart/2005/8/layout/chevron1"/>
    <dgm:cxn modelId="{5EEEFA04-5250-44A8-BC32-067FC19365F0}" type="presParOf" srcId="{E2058D3C-761C-4532-AFB3-6A1A4C385080}" destId="{3D96DA68-4FB5-4822-9B08-6A50752BBB62}" srcOrd="0" destOrd="0" presId="urn:microsoft.com/office/officeart/2005/8/layout/chevron1"/>
    <dgm:cxn modelId="{2F75DE23-3633-4C5E-979D-A84F654AAB88}" type="presParOf" srcId="{E2058D3C-761C-4532-AFB3-6A1A4C385080}" destId="{5F64E8B6-8CB7-46E0-9B98-F3160C364764}" srcOrd="1" destOrd="0" presId="urn:microsoft.com/office/officeart/2005/8/layout/chevron1"/>
    <dgm:cxn modelId="{E5BA3310-76CB-4382-BD6C-FAFC32A65CA8}" type="presParOf" srcId="{E2058D3C-761C-4532-AFB3-6A1A4C385080}" destId="{6FA21587-8704-4B61-9660-FB1E800358B7}" srcOrd="2" destOrd="0" presId="urn:microsoft.com/office/officeart/2005/8/layout/chevron1"/>
    <dgm:cxn modelId="{4706376F-2F7A-4231-A24C-BF0A7CC8842F}" type="presParOf" srcId="{E2058D3C-761C-4532-AFB3-6A1A4C385080}" destId="{43A27761-C087-4F4A-92B5-B5AD4A1506A6}" srcOrd="3" destOrd="0" presId="urn:microsoft.com/office/officeart/2005/8/layout/chevron1"/>
    <dgm:cxn modelId="{F3BC55E8-A569-4807-8796-EC5E97009479}" type="presParOf" srcId="{E2058D3C-761C-4532-AFB3-6A1A4C385080}" destId="{7CEF0F15-6882-43B7-8A34-EBC05A984508}" srcOrd="4" destOrd="0" presId="urn:microsoft.com/office/officeart/2005/8/layout/chevron1"/>
    <dgm:cxn modelId="{3BB115D8-CA6A-44F5-8196-26891DC92756}" type="presParOf" srcId="{E2058D3C-761C-4532-AFB3-6A1A4C385080}" destId="{A7CC2284-11F2-4AAE-B0A6-E368CB08B881}" srcOrd="5" destOrd="0" presId="urn:microsoft.com/office/officeart/2005/8/layout/chevron1"/>
    <dgm:cxn modelId="{A838AA14-08B9-4703-B9D3-0A1B6030A343}" type="presParOf" srcId="{E2058D3C-761C-4532-AFB3-6A1A4C385080}" destId="{4F0FB7AE-2261-4F73-A7F8-2A3E5179F2D1}" srcOrd="6" destOrd="0" presId="urn:microsoft.com/office/officeart/2005/8/layout/chevron1"/>
    <dgm:cxn modelId="{D7658E0E-4CAD-4A0D-BF46-C9D4D9DC5112}" type="presParOf" srcId="{E2058D3C-761C-4532-AFB3-6A1A4C385080}" destId="{E84E7F7B-03AE-4731-B463-450C4206C0C5}" srcOrd="7" destOrd="0" presId="urn:microsoft.com/office/officeart/2005/8/layout/chevron1"/>
    <dgm:cxn modelId="{80C9FDFD-3DA1-42F7-9646-007E774A5B56}" type="presParOf" srcId="{E2058D3C-761C-4532-AFB3-6A1A4C385080}" destId="{C912150D-DBA8-4D73-8D87-A17F5B59BC04}" srcOrd="8" destOrd="0" presId="urn:microsoft.com/office/officeart/2005/8/layout/chevron1"/>
    <dgm:cxn modelId="{DBCC5370-4BE1-4495-9C62-0B1B0F0AD6CC}" type="presParOf" srcId="{E2058D3C-761C-4532-AFB3-6A1A4C385080}" destId="{730BDE92-7493-487D-984F-C99767548632}" srcOrd="9" destOrd="0" presId="urn:microsoft.com/office/officeart/2005/8/layout/chevron1"/>
    <dgm:cxn modelId="{7F07D929-8F15-43F8-A479-5DCE73C2B236}" type="presParOf" srcId="{E2058D3C-761C-4532-AFB3-6A1A4C385080}" destId="{5B2D2A91-BBC5-4704-A269-209BDE48EB36}" srcOrd="10" destOrd="0" presId="urn:microsoft.com/office/officeart/2005/8/layout/chevron1"/>
    <dgm:cxn modelId="{67D0581E-7A03-4EF6-9D91-7666BD424FA5}" type="presParOf" srcId="{E2058D3C-761C-4532-AFB3-6A1A4C385080}" destId="{B08C12C4-2165-4387-A2B7-BA3A0B78A889}" srcOrd="11" destOrd="0" presId="urn:microsoft.com/office/officeart/2005/8/layout/chevron1"/>
    <dgm:cxn modelId="{9AA3DD1B-F49F-4C13-8BCF-0D6FABDD4C2C}" type="presParOf" srcId="{E2058D3C-761C-4532-AFB3-6A1A4C385080}" destId="{AD02A360-F20D-4F53-935C-B4F94C719811}" srcOrd="12" destOrd="0" presId="urn:microsoft.com/office/officeart/2005/8/layout/chevron1"/>
    <dgm:cxn modelId="{73391907-7E39-414D-9345-A6515DFEE406}" type="presParOf" srcId="{E2058D3C-761C-4532-AFB3-6A1A4C385080}" destId="{BBAD89CF-A6EF-4B10-B9F0-05055F56F201}" srcOrd="13" destOrd="0" presId="urn:microsoft.com/office/officeart/2005/8/layout/chevron1"/>
    <dgm:cxn modelId="{F08DD7C8-467C-4707-B645-FB1304C1E506}" type="presParOf" srcId="{E2058D3C-761C-4532-AFB3-6A1A4C385080}" destId="{59034A6F-F511-4D66-A82E-C93B3A6BB59F}" srcOrd="14" destOrd="0" presId="urn:microsoft.com/office/officeart/2005/8/layout/chevron1"/>
    <dgm:cxn modelId="{43735566-95A5-40DE-99BC-9FF551B603B1}" type="presParOf" srcId="{E2058D3C-761C-4532-AFB3-6A1A4C385080}" destId="{F25EC060-1F40-4C2F-8697-B7F3B2CCD8F9}" srcOrd="15" destOrd="0" presId="urn:microsoft.com/office/officeart/2005/8/layout/chevron1"/>
    <dgm:cxn modelId="{2BD0F00D-66AB-46F5-98BB-26AA67ACDC93}" type="presParOf" srcId="{E2058D3C-761C-4532-AFB3-6A1A4C385080}" destId="{7E07DF0E-AD15-43E1-9625-4AEFD2CF750F}" srcOrd="16" destOrd="0" presId="urn:microsoft.com/office/officeart/2005/8/layout/chevron1"/>
    <dgm:cxn modelId="{245F507D-7266-4A6F-B369-22BE5DD89B04}" type="presParOf" srcId="{E2058D3C-761C-4532-AFB3-6A1A4C385080}" destId="{E7B8DB87-5D9C-454F-8131-C1E694259493}" srcOrd="17" destOrd="0" presId="urn:microsoft.com/office/officeart/2005/8/layout/chevron1"/>
    <dgm:cxn modelId="{8E3E897D-4B09-427F-A470-FDB2957CC812}" type="presParOf" srcId="{E2058D3C-761C-4532-AFB3-6A1A4C385080}" destId="{7E385ABC-8387-4C9F-8171-53D1EB635A32}" srcOrd="18" destOrd="0" presId="urn:microsoft.com/office/officeart/2005/8/layout/chevron1"/>
    <dgm:cxn modelId="{5D9ED435-FB1A-4D22-BA6B-FA36D15FEBFF}" type="presParOf" srcId="{E2058D3C-761C-4532-AFB3-6A1A4C385080}" destId="{0172044C-B205-4F14-9AB3-9B8343634A62}" srcOrd="19" destOrd="0" presId="urn:microsoft.com/office/officeart/2005/8/layout/chevron1"/>
    <dgm:cxn modelId="{A12AC1E2-B0D4-453D-8BDA-D923C8369B96}" type="presParOf" srcId="{E2058D3C-761C-4532-AFB3-6A1A4C385080}" destId="{2AC1F351-45E8-4341-9ADA-727A5B75B4E1}" srcOrd="20" destOrd="0" presId="urn:microsoft.com/office/officeart/2005/8/layout/chevron1"/>
    <dgm:cxn modelId="{DABD7301-3288-40CF-87A8-17FBBA12F455}" type="presParOf" srcId="{E2058D3C-761C-4532-AFB3-6A1A4C385080}" destId="{671570FD-77A6-48A8-91B9-391E8D9628D9}" srcOrd="21" destOrd="0" presId="urn:microsoft.com/office/officeart/2005/8/layout/chevron1"/>
    <dgm:cxn modelId="{FA81F5C9-F860-4CE1-9029-CD609E7A9241}" type="presParOf" srcId="{E2058D3C-761C-4532-AFB3-6A1A4C385080}" destId="{52FD0214-7CD1-4D91-8F74-AB2854A8EFD4}" srcOrd="22" destOrd="0" presId="urn:microsoft.com/office/officeart/2005/8/layout/chevron1"/>
    <dgm:cxn modelId="{610EF577-C34F-4E77-BE91-22FD676918A6}" type="presParOf" srcId="{E2058D3C-761C-4532-AFB3-6A1A4C385080}" destId="{E6A616A6-471E-44BB-93C9-4BC162B24894}" srcOrd="23" destOrd="0" presId="urn:microsoft.com/office/officeart/2005/8/layout/chevron1"/>
    <dgm:cxn modelId="{7299511B-F9AB-4FD8-A35F-92AAA5B93A51}" type="presParOf" srcId="{E2058D3C-761C-4532-AFB3-6A1A4C385080}" destId="{F58A9020-7C43-4FC8-BBC0-0F37469AC3F5}" srcOrd="2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CD85F7-6D24-4490-B6BB-FA224E175AED}" type="doc">
      <dgm:prSet loTypeId="urn:microsoft.com/office/officeart/2005/8/layout/hProcess9" loCatId="process" qsTypeId="urn:microsoft.com/office/officeart/2005/8/quickstyle/simple1" qsCatId="simple" csTypeId="urn:microsoft.com/office/officeart/2005/8/colors/accent1_2" csCatId="accent1" phldr="1"/>
      <dgm:spPr/>
    </dgm:pt>
    <dgm:pt modelId="{2255BCCA-3FEA-48A3-8ADF-590F70C822B5}">
      <dgm:prSet phldrT="[Text]"/>
      <dgm:spPr/>
      <dgm:t>
        <a:bodyPr/>
        <a:lstStyle/>
        <a:p>
          <a:pPr>
            <a:buNone/>
          </a:pPr>
          <a:r>
            <a:rPr lang="sv-SE" b="1">
              <a:cs typeface="Arial"/>
            </a:rPr>
            <a:t>Informationsmöten - </a:t>
          </a:r>
          <a:r>
            <a:rPr lang="sv-SE">
              <a:cs typeface="Arial"/>
            </a:rPr>
            <a:t>Förordningen, regeringsuppdraget och processen</a:t>
          </a:r>
          <a:endParaRPr lang="sv-SE"/>
        </a:p>
      </dgm:t>
    </dgm:pt>
    <dgm:pt modelId="{BD67F07B-A4B8-4625-9154-8F802A97D48C}" type="parTrans" cxnId="{99422897-600A-4900-B50C-B01DAD0D2D3B}">
      <dgm:prSet/>
      <dgm:spPr/>
      <dgm:t>
        <a:bodyPr/>
        <a:lstStyle/>
        <a:p>
          <a:endParaRPr lang="sv-SE"/>
        </a:p>
      </dgm:t>
    </dgm:pt>
    <dgm:pt modelId="{89CD3D18-EFD5-451F-B9CA-3916E5737249}" type="sibTrans" cxnId="{99422897-600A-4900-B50C-B01DAD0D2D3B}">
      <dgm:prSet/>
      <dgm:spPr/>
      <dgm:t>
        <a:bodyPr/>
        <a:lstStyle/>
        <a:p>
          <a:endParaRPr lang="sv-SE"/>
        </a:p>
      </dgm:t>
    </dgm:pt>
    <dgm:pt modelId="{FF86E654-7A6C-4367-ABBB-53E195DBA53C}">
      <dgm:prSet phldrT="[Text]"/>
      <dgm:spPr/>
      <dgm:t>
        <a:bodyPr/>
        <a:lstStyle/>
        <a:p>
          <a:pPr>
            <a:buNone/>
          </a:pPr>
          <a:r>
            <a:rPr lang="sv-SE" b="1" dirty="0">
              <a:cs typeface="Arial"/>
            </a:rPr>
            <a:t>Dialog 1 </a:t>
          </a:r>
        </a:p>
        <a:p>
          <a:pPr>
            <a:buNone/>
          </a:pPr>
          <a:r>
            <a:rPr lang="sv-SE" b="1" dirty="0">
              <a:cs typeface="Arial"/>
            </a:rPr>
            <a:t>- </a:t>
          </a:r>
          <a:r>
            <a:rPr lang="sv-SE" dirty="0">
              <a:cs typeface="Arial"/>
            </a:rPr>
            <a:t>Inspel till planen</a:t>
          </a:r>
          <a:endParaRPr lang="sv-SE" dirty="0"/>
        </a:p>
      </dgm:t>
    </dgm:pt>
    <dgm:pt modelId="{A1E74170-56CA-4CD5-8E3C-ED9E586304A9}" type="parTrans" cxnId="{AEF4C21E-97EF-4E62-BD73-1DE3E8C23EFC}">
      <dgm:prSet/>
      <dgm:spPr/>
      <dgm:t>
        <a:bodyPr/>
        <a:lstStyle/>
        <a:p>
          <a:endParaRPr lang="sv-SE"/>
        </a:p>
      </dgm:t>
    </dgm:pt>
    <dgm:pt modelId="{BEEDC8AF-9FFA-49B3-A24A-B276B595A477}" type="sibTrans" cxnId="{AEF4C21E-97EF-4E62-BD73-1DE3E8C23EFC}">
      <dgm:prSet/>
      <dgm:spPr/>
      <dgm:t>
        <a:bodyPr/>
        <a:lstStyle/>
        <a:p>
          <a:endParaRPr lang="sv-SE"/>
        </a:p>
      </dgm:t>
    </dgm:pt>
    <dgm:pt modelId="{575525C8-566F-4CE3-B246-654192AE89B9}">
      <dgm:prSet phldrT="[Text]"/>
      <dgm:spPr/>
      <dgm:t>
        <a:bodyPr/>
        <a:lstStyle/>
        <a:p>
          <a:pPr>
            <a:buNone/>
          </a:pPr>
          <a:r>
            <a:rPr lang="sv-SE" b="1">
              <a:cs typeface="Arial"/>
            </a:rPr>
            <a:t>Dialog 2 </a:t>
          </a:r>
        </a:p>
        <a:p>
          <a:pPr>
            <a:buNone/>
          </a:pPr>
          <a:r>
            <a:rPr lang="sv-SE" b="1">
              <a:cs typeface="Arial"/>
            </a:rPr>
            <a:t>- </a:t>
          </a:r>
          <a:r>
            <a:rPr lang="sv-SE">
              <a:cs typeface="Arial"/>
            </a:rPr>
            <a:t>Dialog kring ett grovt förslag till plan</a:t>
          </a:r>
          <a:endParaRPr lang="sv-SE"/>
        </a:p>
      </dgm:t>
    </dgm:pt>
    <dgm:pt modelId="{EA7A1D44-A924-464B-AE15-530730358CF5}" type="parTrans" cxnId="{E9C3CCF6-3483-426A-8A37-1EE2B4196D76}">
      <dgm:prSet/>
      <dgm:spPr/>
      <dgm:t>
        <a:bodyPr/>
        <a:lstStyle/>
        <a:p>
          <a:endParaRPr lang="sv-SE"/>
        </a:p>
      </dgm:t>
    </dgm:pt>
    <dgm:pt modelId="{4C4A9E0C-7590-4BF1-A00D-75AF91CA14B5}" type="sibTrans" cxnId="{E9C3CCF6-3483-426A-8A37-1EE2B4196D76}">
      <dgm:prSet/>
      <dgm:spPr/>
      <dgm:t>
        <a:bodyPr/>
        <a:lstStyle/>
        <a:p>
          <a:endParaRPr lang="sv-SE"/>
        </a:p>
      </dgm:t>
    </dgm:pt>
    <dgm:pt modelId="{1792F751-221F-43BD-A34C-1FA552B5421C}">
      <dgm:prSet phldrT="[Text]"/>
      <dgm:spPr/>
      <dgm:t>
        <a:bodyPr/>
        <a:lstStyle/>
        <a:p>
          <a:pPr>
            <a:buNone/>
          </a:pPr>
          <a:r>
            <a:rPr lang="sv-SE" b="1">
              <a:cs typeface="Arial"/>
            </a:rPr>
            <a:t>Kommunikation om resultatet</a:t>
          </a:r>
          <a:endParaRPr lang="sv-SE"/>
        </a:p>
      </dgm:t>
    </dgm:pt>
    <dgm:pt modelId="{D50A90CA-24D1-43E3-B39A-A982E9FF8BC9}" type="parTrans" cxnId="{2FA9C431-BCB4-443F-8E61-F79A5D8E3D3F}">
      <dgm:prSet/>
      <dgm:spPr/>
      <dgm:t>
        <a:bodyPr/>
        <a:lstStyle/>
        <a:p>
          <a:endParaRPr lang="sv-SE"/>
        </a:p>
      </dgm:t>
    </dgm:pt>
    <dgm:pt modelId="{55253676-A2A2-45A3-A7E3-22786999F0ED}" type="sibTrans" cxnId="{2FA9C431-BCB4-443F-8E61-F79A5D8E3D3F}">
      <dgm:prSet/>
      <dgm:spPr/>
      <dgm:t>
        <a:bodyPr/>
        <a:lstStyle/>
        <a:p>
          <a:endParaRPr lang="sv-SE"/>
        </a:p>
      </dgm:t>
    </dgm:pt>
    <dgm:pt modelId="{89E56B81-8FCD-4E1E-BE86-4EA2D7346CA0}" type="pres">
      <dgm:prSet presAssocID="{FBCD85F7-6D24-4490-B6BB-FA224E175AED}" presName="CompostProcess" presStyleCnt="0">
        <dgm:presLayoutVars>
          <dgm:dir/>
          <dgm:resizeHandles val="exact"/>
        </dgm:presLayoutVars>
      </dgm:prSet>
      <dgm:spPr/>
    </dgm:pt>
    <dgm:pt modelId="{E6E46E11-67F8-4B17-BBDC-0AA5CF8EE7BA}" type="pres">
      <dgm:prSet presAssocID="{FBCD85F7-6D24-4490-B6BB-FA224E175AED}" presName="arrow" presStyleLbl="bgShp" presStyleIdx="0" presStyleCnt="1"/>
      <dgm:spPr/>
    </dgm:pt>
    <dgm:pt modelId="{67E5AC56-CC46-4943-A932-FE267FD19A4C}" type="pres">
      <dgm:prSet presAssocID="{FBCD85F7-6D24-4490-B6BB-FA224E175AED}" presName="linearProcess" presStyleCnt="0"/>
      <dgm:spPr/>
    </dgm:pt>
    <dgm:pt modelId="{DD26AB55-ED07-4E80-AB69-E2320F22D722}" type="pres">
      <dgm:prSet presAssocID="{2255BCCA-3FEA-48A3-8ADF-590F70C822B5}" presName="textNode" presStyleLbl="node1" presStyleIdx="0" presStyleCnt="4">
        <dgm:presLayoutVars>
          <dgm:bulletEnabled val="1"/>
        </dgm:presLayoutVars>
      </dgm:prSet>
      <dgm:spPr/>
    </dgm:pt>
    <dgm:pt modelId="{4CF6F8AF-4B9A-44E8-BC26-2F796CF22C36}" type="pres">
      <dgm:prSet presAssocID="{89CD3D18-EFD5-451F-B9CA-3916E5737249}" presName="sibTrans" presStyleCnt="0"/>
      <dgm:spPr/>
    </dgm:pt>
    <dgm:pt modelId="{B5066A73-9AA2-429F-A448-C8BA981B0099}" type="pres">
      <dgm:prSet presAssocID="{FF86E654-7A6C-4367-ABBB-53E195DBA53C}" presName="textNode" presStyleLbl="node1" presStyleIdx="1" presStyleCnt="4">
        <dgm:presLayoutVars>
          <dgm:bulletEnabled val="1"/>
        </dgm:presLayoutVars>
      </dgm:prSet>
      <dgm:spPr/>
    </dgm:pt>
    <dgm:pt modelId="{30FBC3F4-30F8-4D27-BC62-DE9D8777EA7B}" type="pres">
      <dgm:prSet presAssocID="{BEEDC8AF-9FFA-49B3-A24A-B276B595A477}" presName="sibTrans" presStyleCnt="0"/>
      <dgm:spPr/>
    </dgm:pt>
    <dgm:pt modelId="{55D83C2E-48F4-4221-B6BA-C1789201C9FD}" type="pres">
      <dgm:prSet presAssocID="{575525C8-566F-4CE3-B246-654192AE89B9}" presName="textNode" presStyleLbl="node1" presStyleIdx="2" presStyleCnt="4">
        <dgm:presLayoutVars>
          <dgm:bulletEnabled val="1"/>
        </dgm:presLayoutVars>
      </dgm:prSet>
      <dgm:spPr/>
    </dgm:pt>
    <dgm:pt modelId="{39B3FDF5-8719-4D77-AF30-72619DB0BD48}" type="pres">
      <dgm:prSet presAssocID="{4C4A9E0C-7590-4BF1-A00D-75AF91CA14B5}" presName="sibTrans" presStyleCnt="0"/>
      <dgm:spPr/>
    </dgm:pt>
    <dgm:pt modelId="{C9F9E71D-A234-4B6F-B5A8-CA76B20F65F3}" type="pres">
      <dgm:prSet presAssocID="{1792F751-221F-43BD-A34C-1FA552B5421C}" presName="textNode" presStyleLbl="node1" presStyleIdx="3" presStyleCnt="4">
        <dgm:presLayoutVars>
          <dgm:bulletEnabled val="1"/>
        </dgm:presLayoutVars>
      </dgm:prSet>
      <dgm:spPr/>
    </dgm:pt>
  </dgm:ptLst>
  <dgm:cxnLst>
    <dgm:cxn modelId="{7CE6090C-F420-47A1-A533-306CEBBA4D0E}" type="presOf" srcId="{FF86E654-7A6C-4367-ABBB-53E195DBA53C}" destId="{B5066A73-9AA2-429F-A448-C8BA981B0099}" srcOrd="0" destOrd="0" presId="urn:microsoft.com/office/officeart/2005/8/layout/hProcess9"/>
    <dgm:cxn modelId="{AEF4C21E-97EF-4E62-BD73-1DE3E8C23EFC}" srcId="{FBCD85F7-6D24-4490-B6BB-FA224E175AED}" destId="{FF86E654-7A6C-4367-ABBB-53E195DBA53C}" srcOrd="1" destOrd="0" parTransId="{A1E74170-56CA-4CD5-8E3C-ED9E586304A9}" sibTransId="{BEEDC8AF-9FFA-49B3-A24A-B276B595A477}"/>
    <dgm:cxn modelId="{13A54130-D3A5-4165-BF0C-6C66DF68762F}" type="presOf" srcId="{FBCD85F7-6D24-4490-B6BB-FA224E175AED}" destId="{89E56B81-8FCD-4E1E-BE86-4EA2D7346CA0}" srcOrd="0" destOrd="0" presId="urn:microsoft.com/office/officeart/2005/8/layout/hProcess9"/>
    <dgm:cxn modelId="{2FA9C431-BCB4-443F-8E61-F79A5D8E3D3F}" srcId="{FBCD85F7-6D24-4490-B6BB-FA224E175AED}" destId="{1792F751-221F-43BD-A34C-1FA552B5421C}" srcOrd="3" destOrd="0" parTransId="{D50A90CA-24D1-43E3-B39A-A982E9FF8BC9}" sibTransId="{55253676-A2A2-45A3-A7E3-22786999F0ED}"/>
    <dgm:cxn modelId="{5E5E4B94-946B-4681-80EC-FB2F5121A1E2}" type="presOf" srcId="{575525C8-566F-4CE3-B246-654192AE89B9}" destId="{55D83C2E-48F4-4221-B6BA-C1789201C9FD}" srcOrd="0" destOrd="0" presId="urn:microsoft.com/office/officeart/2005/8/layout/hProcess9"/>
    <dgm:cxn modelId="{99422897-600A-4900-B50C-B01DAD0D2D3B}" srcId="{FBCD85F7-6D24-4490-B6BB-FA224E175AED}" destId="{2255BCCA-3FEA-48A3-8ADF-590F70C822B5}" srcOrd="0" destOrd="0" parTransId="{BD67F07B-A4B8-4625-9154-8F802A97D48C}" sibTransId="{89CD3D18-EFD5-451F-B9CA-3916E5737249}"/>
    <dgm:cxn modelId="{6B2831B2-4C0B-474A-86EA-EEC1639CB08D}" type="presOf" srcId="{2255BCCA-3FEA-48A3-8ADF-590F70C822B5}" destId="{DD26AB55-ED07-4E80-AB69-E2320F22D722}" srcOrd="0" destOrd="0" presId="urn:microsoft.com/office/officeart/2005/8/layout/hProcess9"/>
    <dgm:cxn modelId="{38B0ADB4-161B-4B61-9256-A314C0BC2368}" type="presOf" srcId="{1792F751-221F-43BD-A34C-1FA552B5421C}" destId="{C9F9E71D-A234-4B6F-B5A8-CA76B20F65F3}" srcOrd="0" destOrd="0" presId="urn:microsoft.com/office/officeart/2005/8/layout/hProcess9"/>
    <dgm:cxn modelId="{E9C3CCF6-3483-426A-8A37-1EE2B4196D76}" srcId="{FBCD85F7-6D24-4490-B6BB-FA224E175AED}" destId="{575525C8-566F-4CE3-B246-654192AE89B9}" srcOrd="2" destOrd="0" parTransId="{EA7A1D44-A924-464B-AE15-530730358CF5}" sibTransId="{4C4A9E0C-7590-4BF1-A00D-75AF91CA14B5}"/>
    <dgm:cxn modelId="{4102B8E2-8C4C-45D0-826A-2B4792CFCBAE}" type="presParOf" srcId="{89E56B81-8FCD-4E1E-BE86-4EA2D7346CA0}" destId="{E6E46E11-67F8-4B17-BBDC-0AA5CF8EE7BA}" srcOrd="0" destOrd="0" presId="urn:microsoft.com/office/officeart/2005/8/layout/hProcess9"/>
    <dgm:cxn modelId="{995DFE53-F817-4023-858F-228F3EBBC2D0}" type="presParOf" srcId="{89E56B81-8FCD-4E1E-BE86-4EA2D7346CA0}" destId="{67E5AC56-CC46-4943-A932-FE267FD19A4C}" srcOrd="1" destOrd="0" presId="urn:microsoft.com/office/officeart/2005/8/layout/hProcess9"/>
    <dgm:cxn modelId="{004D8066-26D1-476E-A914-58ED2470523F}" type="presParOf" srcId="{67E5AC56-CC46-4943-A932-FE267FD19A4C}" destId="{DD26AB55-ED07-4E80-AB69-E2320F22D722}" srcOrd="0" destOrd="0" presId="urn:microsoft.com/office/officeart/2005/8/layout/hProcess9"/>
    <dgm:cxn modelId="{A88B6FD2-4994-4625-B944-3507B4B417CB}" type="presParOf" srcId="{67E5AC56-CC46-4943-A932-FE267FD19A4C}" destId="{4CF6F8AF-4B9A-44E8-BC26-2F796CF22C36}" srcOrd="1" destOrd="0" presId="urn:microsoft.com/office/officeart/2005/8/layout/hProcess9"/>
    <dgm:cxn modelId="{8FFD8DB7-9745-47AD-A58F-1E6C4909F849}" type="presParOf" srcId="{67E5AC56-CC46-4943-A932-FE267FD19A4C}" destId="{B5066A73-9AA2-429F-A448-C8BA981B0099}" srcOrd="2" destOrd="0" presId="urn:microsoft.com/office/officeart/2005/8/layout/hProcess9"/>
    <dgm:cxn modelId="{54D019F6-087A-4D8B-B197-FEEBED9B56E2}" type="presParOf" srcId="{67E5AC56-CC46-4943-A932-FE267FD19A4C}" destId="{30FBC3F4-30F8-4D27-BC62-DE9D8777EA7B}" srcOrd="3" destOrd="0" presId="urn:microsoft.com/office/officeart/2005/8/layout/hProcess9"/>
    <dgm:cxn modelId="{C95049E9-11CD-4D39-84B6-A02A08F05C6B}" type="presParOf" srcId="{67E5AC56-CC46-4943-A932-FE267FD19A4C}" destId="{55D83C2E-48F4-4221-B6BA-C1789201C9FD}" srcOrd="4" destOrd="0" presId="urn:microsoft.com/office/officeart/2005/8/layout/hProcess9"/>
    <dgm:cxn modelId="{0C02E731-44AA-477D-960D-0B8E72F9E9E1}" type="presParOf" srcId="{67E5AC56-CC46-4943-A932-FE267FD19A4C}" destId="{39B3FDF5-8719-4D77-AF30-72619DB0BD48}" srcOrd="5" destOrd="0" presId="urn:microsoft.com/office/officeart/2005/8/layout/hProcess9"/>
    <dgm:cxn modelId="{73981DF3-3DD6-44DA-B893-7D7B9C873D9E}" type="presParOf" srcId="{67E5AC56-CC46-4943-A932-FE267FD19A4C}" destId="{C9F9E71D-A234-4B6F-B5A8-CA76B20F65F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5C07BE-2A27-427A-909D-8D0442B321B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8011176B-71B8-4717-A112-993A0C709CA5}">
      <dgm:prSet phldrT="[Text]"/>
      <dgm:spPr/>
      <dgm:t>
        <a:bodyPr/>
        <a:lstStyle/>
        <a:p>
          <a:pPr>
            <a:buFont typeface="Arial" panose="020B0604020202020204" pitchFamily="34" charset="0"/>
            <a:buChar char="•"/>
          </a:pPr>
          <a:r>
            <a:rPr lang="sv-SE" b="1" dirty="0">
              <a:solidFill>
                <a:schemeClr val="bg1"/>
              </a:solidFill>
            </a:rPr>
            <a:t>Å</a:t>
          </a:r>
          <a:r>
            <a:rPr lang="sv-SE" b="1" i="0" dirty="0">
              <a:solidFill>
                <a:schemeClr val="bg1"/>
              </a:solidFill>
              <a:effectLst/>
            </a:rPr>
            <a:t>tgärder i de olika ekosystemen</a:t>
          </a:r>
          <a:endParaRPr lang="sv-SE" b="1" dirty="0">
            <a:solidFill>
              <a:schemeClr val="bg1"/>
            </a:solidFill>
          </a:endParaRPr>
        </a:p>
      </dgm:t>
    </dgm:pt>
    <dgm:pt modelId="{FFDEC4F2-8E76-4EAC-AFBF-E035CD87487B}" type="parTrans" cxnId="{DF716F85-9051-40FE-8135-9A5F6C05D569}">
      <dgm:prSet/>
      <dgm:spPr/>
      <dgm:t>
        <a:bodyPr/>
        <a:lstStyle/>
        <a:p>
          <a:endParaRPr lang="sv-SE"/>
        </a:p>
      </dgm:t>
    </dgm:pt>
    <dgm:pt modelId="{B7D0E172-78C5-4D15-8CD0-CD66A0E75116}" type="sibTrans" cxnId="{DF716F85-9051-40FE-8135-9A5F6C05D569}">
      <dgm:prSet/>
      <dgm:spPr/>
      <dgm:t>
        <a:bodyPr/>
        <a:lstStyle/>
        <a:p>
          <a:endParaRPr lang="sv-SE"/>
        </a:p>
      </dgm:t>
    </dgm:pt>
    <dgm:pt modelId="{8E9FD126-0F81-414E-9963-2085B5B744B3}">
      <dgm:prSet phldrT="[Text]"/>
      <dgm:spPr/>
      <dgm:t>
        <a:bodyPr/>
        <a:lstStyle/>
        <a:p>
          <a:pPr>
            <a:buFont typeface="Arial" panose="020B0604020202020204" pitchFamily="34" charset="0"/>
            <a:buChar char="•"/>
          </a:pPr>
          <a:r>
            <a:rPr lang="sv-SE" b="1" i="0" dirty="0">
              <a:solidFill>
                <a:schemeClr val="bg1"/>
              </a:solidFill>
              <a:effectLst/>
            </a:rPr>
            <a:t>Konsekvenser</a:t>
          </a:r>
          <a:endParaRPr lang="sv-SE" b="1" dirty="0">
            <a:solidFill>
              <a:schemeClr val="bg1"/>
            </a:solidFill>
          </a:endParaRPr>
        </a:p>
      </dgm:t>
    </dgm:pt>
    <dgm:pt modelId="{B1A03B65-965F-4D58-88DD-AC2CB7EC2516}" type="parTrans" cxnId="{3812A95C-AA3D-46C7-9A0C-960D1585D220}">
      <dgm:prSet/>
      <dgm:spPr/>
      <dgm:t>
        <a:bodyPr/>
        <a:lstStyle/>
        <a:p>
          <a:endParaRPr lang="sv-SE"/>
        </a:p>
      </dgm:t>
    </dgm:pt>
    <dgm:pt modelId="{D5571FE6-A97A-40AA-8C3A-C53AD07686B7}" type="sibTrans" cxnId="{3812A95C-AA3D-46C7-9A0C-960D1585D220}">
      <dgm:prSet/>
      <dgm:spPr/>
      <dgm:t>
        <a:bodyPr/>
        <a:lstStyle/>
        <a:p>
          <a:endParaRPr lang="sv-SE"/>
        </a:p>
      </dgm:t>
    </dgm:pt>
    <dgm:pt modelId="{E484B0EA-7135-4B04-84C4-42B8C7D65CBC}">
      <dgm:prSet phldrT="[Text]"/>
      <dgm:spPr/>
      <dgm:t>
        <a:bodyPr/>
        <a:lstStyle/>
        <a:p>
          <a:pPr>
            <a:buFont typeface="Arial" panose="020B0604020202020204" pitchFamily="34" charset="0"/>
            <a:buChar char="•"/>
          </a:pPr>
          <a:r>
            <a:rPr lang="sv-SE" b="1" i="0" dirty="0">
              <a:solidFill>
                <a:schemeClr val="bg1"/>
              </a:solidFill>
              <a:effectLst/>
            </a:rPr>
            <a:t>Miljöpåverkan</a:t>
          </a:r>
          <a:endParaRPr lang="sv-SE" b="1" dirty="0">
            <a:solidFill>
              <a:schemeClr val="bg1"/>
            </a:solidFill>
          </a:endParaRPr>
        </a:p>
      </dgm:t>
    </dgm:pt>
    <dgm:pt modelId="{CD406B3B-E13D-4E0A-883A-98EA0541C1ED}" type="parTrans" cxnId="{F38F8FDD-94F4-475F-BB1D-BAFC0EE43044}">
      <dgm:prSet/>
      <dgm:spPr/>
      <dgm:t>
        <a:bodyPr/>
        <a:lstStyle/>
        <a:p>
          <a:endParaRPr lang="sv-SE"/>
        </a:p>
      </dgm:t>
    </dgm:pt>
    <dgm:pt modelId="{8A4FACD7-AF36-4117-B926-2350AF96FAAB}" type="sibTrans" cxnId="{F38F8FDD-94F4-475F-BB1D-BAFC0EE43044}">
      <dgm:prSet/>
      <dgm:spPr/>
      <dgm:t>
        <a:bodyPr/>
        <a:lstStyle/>
        <a:p>
          <a:endParaRPr lang="sv-SE"/>
        </a:p>
      </dgm:t>
    </dgm:pt>
    <dgm:pt modelId="{C6EDF87E-394C-4AC6-A4F1-07C79F0E55A7}">
      <dgm:prSet phldrT="[Text]"/>
      <dgm:spPr/>
      <dgm:t>
        <a:bodyPr/>
        <a:lstStyle/>
        <a:p>
          <a:pPr>
            <a:buFont typeface="Arial" panose="020B0604020202020204" pitchFamily="34" charset="0"/>
            <a:buChar char="•"/>
          </a:pPr>
          <a:r>
            <a:rPr lang="sv-SE" b="1" i="0" dirty="0">
              <a:solidFill>
                <a:schemeClr val="bg1"/>
              </a:solidFill>
              <a:effectLst/>
            </a:rPr>
            <a:t>Författningsförändringar</a:t>
          </a:r>
          <a:endParaRPr lang="sv-SE" b="1" dirty="0">
            <a:solidFill>
              <a:schemeClr val="bg1"/>
            </a:solidFill>
          </a:endParaRPr>
        </a:p>
      </dgm:t>
    </dgm:pt>
    <dgm:pt modelId="{02700944-3927-4754-ACAA-5C8240A7BF88}" type="parTrans" cxnId="{229B4B01-3601-4B8C-B9CB-446E2E97D28A}">
      <dgm:prSet/>
      <dgm:spPr/>
      <dgm:t>
        <a:bodyPr/>
        <a:lstStyle/>
        <a:p>
          <a:endParaRPr lang="sv-SE"/>
        </a:p>
      </dgm:t>
    </dgm:pt>
    <dgm:pt modelId="{C4EC8F88-9F43-4BA4-9811-CFAF42F4D4D1}" type="sibTrans" cxnId="{229B4B01-3601-4B8C-B9CB-446E2E97D28A}">
      <dgm:prSet/>
      <dgm:spPr/>
      <dgm:t>
        <a:bodyPr/>
        <a:lstStyle/>
        <a:p>
          <a:endParaRPr lang="sv-SE"/>
        </a:p>
      </dgm:t>
    </dgm:pt>
    <dgm:pt modelId="{A0BD684C-81F5-4903-B731-0F917BA63669}" type="pres">
      <dgm:prSet presAssocID="{BA5C07BE-2A27-427A-909D-8D0442B321BA}" presName="diagram" presStyleCnt="0">
        <dgm:presLayoutVars>
          <dgm:dir/>
          <dgm:resizeHandles val="exact"/>
        </dgm:presLayoutVars>
      </dgm:prSet>
      <dgm:spPr/>
    </dgm:pt>
    <dgm:pt modelId="{550D0B39-0544-493E-B43D-FC0D69A19E48}" type="pres">
      <dgm:prSet presAssocID="{8011176B-71B8-4717-A112-993A0C709CA5}" presName="node" presStyleLbl="node1" presStyleIdx="0" presStyleCnt="4">
        <dgm:presLayoutVars>
          <dgm:bulletEnabled val="1"/>
        </dgm:presLayoutVars>
      </dgm:prSet>
      <dgm:spPr/>
    </dgm:pt>
    <dgm:pt modelId="{18C8BC41-2961-44C0-9B51-1A63F2C5B26C}" type="pres">
      <dgm:prSet presAssocID="{B7D0E172-78C5-4D15-8CD0-CD66A0E75116}" presName="sibTrans" presStyleCnt="0"/>
      <dgm:spPr/>
    </dgm:pt>
    <dgm:pt modelId="{E3767A8D-5519-4C59-BE26-3DF90AA7E620}" type="pres">
      <dgm:prSet presAssocID="{8E9FD126-0F81-414E-9963-2085B5B744B3}" presName="node" presStyleLbl="node1" presStyleIdx="1" presStyleCnt="4">
        <dgm:presLayoutVars>
          <dgm:bulletEnabled val="1"/>
        </dgm:presLayoutVars>
      </dgm:prSet>
      <dgm:spPr/>
    </dgm:pt>
    <dgm:pt modelId="{E5583ACB-635B-4A21-B3BC-E38F4EB3AC41}" type="pres">
      <dgm:prSet presAssocID="{D5571FE6-A97A-40AA-8C3A-C53AD07686B7}" presName="sibTrans" presStyleCnt="0"/>
      <dgm:spPr/>
    </dgm:pt>
    <dgm:pt modelId="{8CA996E5-4869-4F7C-A84B-AFD6D6491E0F}" type="pres">
      <dgm:prSet presAssocID="{E484B0EA-7135-4B04-84C4-42B8C7D65CBC}" presName="node" presStyleLbl="node1" presStyleIdx="2" presStyleCnt="4">
        <dgm:presLayoutVars>
          <dgm:bulletEnabled val="1"/>
        </dgm:presLayoutVars>
      </dgm:prSet>
      <dgm:spPr/>
    </dgm:pt>
    <dgm:pt modelId="{CEA5B1F7-3A24-4A01-90EB-19CCF4C75635}" type="pres">
      <dgm:prSet presAssocID="{8A4FACD7-AF36-4117-B926-2350AF96FAAB}" presName="sibTrans" presStyleCnt="0"/>
      <dgm:spPr/>
    </dgm:pt>
    <dgm:pt modelId="{50F8B7CE-0D37-42D6-8201-FFDC184B42FF}" type="pres">
      <dgm:prSet presAssocID="{C6EDF87E-394C-4AC6-A4F1-07C79F0E55A7}" presName="node" presStyleLbl="node1" presStyleIdx="3" presStyleCnt="4">
        <dgm:presLayoutVars>
          <dgm:bulletEnabled val="1"/>
        </dgm:presLayoutVars>
      </dgm:prSet>
      <dgm:spPr/>
    </dgm:pt>
  </dgm:ptLst>
  <dgm:cxnLst>
    <dgm:cxn modelId="{229B4B01-3601-4B8C-B9CB-446E2E97D28A}" srcId="{BA5C07BE-2A27-427A-909D-8D0442B321BA}" destId="{C6EDF87E-394C-4AC6-A4F1-07C79F0E55A7}" srcOrd="3" destOrd="0" parTransId="{02700944-3927-4754-ACAA-5C8240A7BF88}" sibTransId="{C4EC8F88-9F43-4BA4-9811-CFAF42F4D4D1}"/>
    <dgm:cxn modelId="{4BCF5532-3B0F-4BA9-84D3-A1B35DC6EAD8}" type="presOf" srcId="{E484B0EA-7135-4B04-84C4-42B8C7D65CBC}" destId="{8CA996E5-4869-4F7C-A84B-AFD6D6491E0F}" srcOrd="0" destOrd="0" presId="urn:microsoft.com/office/officeart/2005/8/layout/default"/>
    <dgm:cxn modelId="{4A8CB534-E885-45DC-B72B-CCAF51D71FFB}" type="presOf" srcId="{BA5C07BE-2A27-427A-909D-8D0442B321BA}" destId="{A0BD684C-81F5-4903-B731-0F917BA63669}" srcOrd="0" destOrd="0" presId="urn:microsoft.com/office/officeart/2005/8/layout/default"/>
    <dgm:cxn modelId="{2752AB3A-69D8-420D-BBF0-09BE9CAA813D}" type="presOf" srcId="{8E9FD126-0F81-414E-9963-2085B5B744B3}" destId="{E3767A8D-5519-4C59-BE26-3DF90AA7E620}" srcOrd="0" destOrd="0" presId="urn:microsoft.com/office/officeart/2005/8/layout/default"/>
    <dgm:cxn modelId="{3812A95C-AA3D-46C7-9A0C-960D1585D220}" srcId="{BA5C07BE-2A27-427A-909D-8D0442B321BA}" destId="{8E9FD126-0F81-414E-9963-2085B5B744B3}" srcOrd="1" destOrd="0" parTransId="{B1A03B65-965F-4D58-88DD-AC2CB7EC2516}" sibTransId="{D5571FE6-A97A-40AA-8C3A-C53AD07686B7}"/>
    <dgm:cxn modelId="{C538DA7D-F707-4F3E-935D-7C4E107B364A}" type="presOf" srcId="{C6EDF87E-394C-4AC6-A4F1-07C79F0E55A7}" destId="{50F8B7CE-0D37-42D6-8201-FFDC184B42FF}" srcOrd="0" destOrd="0" presId="urn:microsoft.com/office/officeart/2005/8/layout/default"/>
    <dgm:cxn modelId="{DF716F85-9051-40FE-8135-9A5F6C05D569}" srcId="{BA5C07BE-2A27-427A-909D-8D0442B321BA}" destId="{8011176B-71B8-4717-A112-993A0C709CA5}" srcOrd="0" destOrd="0" parTransId="{FFDEC4F2-8E76-4EAC-AFBF-E035CD87487B}" sibTransId="{B7D0E172-78C5-4D15-8CD0-CD66A0E75116}"/>
    <dgm:cxn modelId="{B82009C2-3C2B-4312-ABF2-4BCF1DA6B8D1}" type="presOf" srcId="{8011176B-71B8-4717-A112-993A0C709CA5}" destId="{550D0B39-0544-493E-B43D-FC0D69A19E48}" srcOrd="0" destOrd="0" presId="urn:microsoft.com/office/officeart/2005/8/layout/default"/>
    <dgm:cxn modelId="{F38F8FDD-94F4-475F-BB1D-BAFC0EE43044}" srcId="{BA5C07BE-2A27-427A-909D-8D0442B321BA}" destId="{E484B0EA-7135-4B04-84C4-42B8C7D65CBC}" srcOrd="2" destOrd="0" parTransId="{CD406B3B-E13D-4E0A-883A-98EA0541C1ED}" sibTransId="{8A4FACD7-AF36-4117-B926-2350AF96FAAB}"/>
    <dgm:cxn modelId="{284D23B2-361F-4678-9998-D6D4BECEA8EC}" type="presParOf" srcId="{A0BD684C-81F5-4903-B731-0F917BA63669}" destId="{550D0B39-0544-493E-B43D-FC0D69A19E48}" srcOrd="0" destOrd="0" presId="urn:microsoft.com/office/officeart/2005/8/layout/default"/>
    <dgm:cxn modelId="{DEB0F747-8265-4426-A2AE-43E52022AEC5}" type="presParOf" srcId="{A0BD684C-81F5-4903-B731-0F917BA63669}" destId="{18C8BC41-2961-44C0-9B51-1A63F2C5B26C}" srcOrd="1" destOrd="0" presId="urn:microsoft.com/office/officeart/2005/8/layout/default"/>
    <dgm:cxn modelId="{7E107FB5-5B7D-44C6-97C0-5E20213DB205}" type="presParOf" srcId="{A0BD684C-81F5-4903-B731-0F917BA63669}" destId="{E3767A8D-5519-4C59-BE26-3DF90AA7E620}" srcOrd="2" destOrd="0" presId="urn:microsoft.com/office/officeart/2005/8/layout/default"/>
    <dgm:cxn modelId="{1A773F8F-AA0F-4A01-91C1-E1794DA29FBE}" type="presParOf" srcId="{A0BD684C-81F5-4903-B731-0F917BA63669}" destId="{E5583ACB-635B-4A21-B3BC-E38F4EB3AC41}" srcOrd="3" destOrd="0" presId="urn:microsoft.com/office/officeart/2005/8/layout/default"/>
    <dgm:cxn modelId="{287D07B1-E012-4186-9E6A-A0B9E9715DA1}" type="presParOf" srcId="{A0BD684C-81F5-4903-B731-0F917BA63669}" destId="{8CA996E5-4869-4F7C-A84B-AFD6D6491E0F}" srcOrd="4" destOrd="0" presId="urn:microsoft.com/office/officeart/2005/8/layout/default"/>
    <dgm:cxn modelId="{DFC7BCE7-885E-4D6C-A204-91E7EB99231A}" type="presParOf" srcId="{A0BD684C-81F5-4903-B731-0F917BA63669}" destId="{CEA5B1F7-3A24-4A01-90EB-19CCF4C75635}" srcOrd="5" destOrd="0" presId="urn:microsoft.com/office/officeart/2005/8/layout/default"/>
    <dgm:cxn modelId="{25DEC9E4-D9B9-4EE4-B52A-6FF64BDA1386}" type="presParOf" srcId="{A0BD684C-81F5-4903-B731-0F917BA63669}" destId="{50F8B7CE-0D37-42D6-8201-FFDC184B42F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6DA68-4FB5-4822-9B08-6A50752BBB62}">
      <dsp:nvSpPr>
        <dsp:cNvPr id="0" name=""/>
        <dsp:cNvSpPr/>
      </dsp:nvSpPr>
      <dsp:spPr>
        <a:xfrm>
          <a:off x="1378"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Feb </a:t>
          </a:r>
        </a:p>
      </dsp:txBody>
      <dsp:txXfrm>
        <a:off x="138019" y="228745"/>
        <a:ext cx="409923" cy="273281"/>
      </dsp:txXfrm>
    </dsp:sp>
    <dsp:sp modelId="{6FA21587-8704-4B61-9660-FB1E800358B7}">
      <dsp:nvSpPr>
        <dsp:cNvPr id="0" name=""/>
        <dsp:cNvSpPr/>
      </dsp:nvSpPr>
      <dsp:spPr>
        <a:xfrm>
          <a:off x="616262"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Mars</a:t>
          </a:r>
        </a:p>
      </dsp:txBody>
      <dsp:txXfrm>
        <a:off x="752903" y="228745"/>
        <a:ext cx="409923" cy="273281"/>
      </dsp:txXfrm>
    </dsp:sp>
    <dsp:sp modelId="{7CEF0F15-6882-43B7-8A34-EBC05A984508}">
      <dsp:nvSpPr>
        <dsp:cNvPr id="0" name=""/>
        <dsp:cNvSpPr/>
      </dsp:nvSpPr>
      <dsp:spPr>
        <a:xfrm>
          <a:off x="1231147"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April</a:t>
          </a:r>
        </a:p>
      </dsp:txBody>
      <dsp:txXfrm>
        <a:off x="1367788" y="228745"/>
        <a:ext cx="409923" cy="273281"/>
      </dsp:txXfrm>
    </dsp:sp>
    <dsp:sp modelId="{4F0FB7AE-2261-4F73-A7F8-2A3E5179F2D1}">
      <dsp:nvSpPr>
        <dsp:cNvPr id="0" name=""/>
        <dsp:cNvSpPr/>
      </dsp:nvSpPr>
      <dsp:spPr>
        <a:xfrm>
          <a:off x="1846031"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Maj</a:t>
          </a:r>
        </a:p>
      </dsp:txBody>
      <dsp:txXfrm>
        <a:off x="1982672" y="228745"/>
        <a:ext cx="409923" cy="273281"/>
      </dsp:txXfrm>
    </dsp:sp>
    <dsp:sp modelId="{C912150D-DBA8-4D73-8D87-A17F5B59BC04}">
      <dsp:nvSpPr>
        <dsp:cNvPr id="0" name=""/>
        <dsp:cNvSpPr/>
      </dsp:nvSpPr>
      <dsp:spPr>
        <a:xfrm>
          <a:off x="2460915" y="228745"/>
          <a:ext cx="683204" cy="273281"/>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Juni</a:t>
          </a:r>
        </a:p>
      </dsp:txBody>
      <dsp:txXfrm>
        <a:off x="2597556" y="228745"/>
        <a:ext cx="409923" cy="273281"/>
      </dsp:txXfrm>
    </dsp:sp>
    <dsp:sp modelId="{5B2D2A91-BBC5-4704-A269-209BDE48EB36}">
      <dsp:nvSpPr>
        <dsp:cNvPr id="0" name=""/>
        <dsp:cNvSpPr/>
      </dsp:nvSpPr>
      <dsp:spPr>
        <a:xfrm>
          <a:off x="3075800" y="228745"/>
          <a:ext cx="683204" cy="273281"/>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Juli</a:t>
          </a:r>
        </a:p>
      </dsp:txBody>
      <dsp:txXfrm>
        <a:off x="3212441" y="228745"/>
        <a:ext cx="409923" cy="273281"/>
      </dsp:txXfrm>
    </dsp:sp>
    <dsp:sp modelId="{AD02A360-F20D-4F53-935C-B4F94C719811}">
      <dsp:nvSpPr>
        <dsp:cNvPr id="0" name=""/>
        <dsp:cNvSpPr/>
      </dsp:nvSpPr>
      <dsp:spPr>
        <a:xfrm>
          <a:off x="3690684" y="228745"/>
          <a:ext cx="683204" cy="273281"/>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Aug</a:t>
          </a:r>
        </a:p>
      </dsp:txBody>
      <dsp:txXfrm>
        <a:off x="3827325" y="228745"/>
        <a:ext cx="409923" cy="273281"/>
      </dsp:txXfrm>
    </dsp:sp>
    <dsp:sp modelId="{59034A6F-F511-4D66-A82E-C93B3A6BB59F}">
      <dsp:nvSpPr>
        <dsp:cNvPr id="0" name=""/>
        <dsp:cNvSpPr/>
      </dsp:nvSpPr>
      <dsp:spPr>
        <a:xfrm>
          <a:off x="4305568"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err="1"/>
            <a:t>Sept</a:t>
          </a:r>
          <a:endParaRPr lang="sv-SE" sz="900" kern="1200"/>
        </a:p>
      </dsp:txBody>
      <dsp:txXfrm>
        <a:off x="4442209" y="228745"/>
        <a:ext cx="409923" cy="273281"/>
      </dsp:txXfrm>
    </dsp:sp>
    <dsp:sp modelId="{7E07DF0E-AD15-43E1-9625-4AEFD2CF750F}">
      <dsp:nvSpPr>
        <dsp:cNvPr id="0" name=""/>
        <dsp:cNvSpPr/>
      </dsp:nvSpPr>
      <dsp:spPr>
        <a:xfrm>
          <a:off x="4920453"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dirty="0"/>
            <a:t>Okt</a:t>
          </a:r>
        </a:p>
      </dsp:txBody>
      <dsp:txXfrm>
        <a:off x="5057094" y="228745"/>
        <a:ext cx="409923" cy="273281"/>
      </dsp:txXfrm>
    </dsp:sp>
    <dsp:sp modelId="{7E385ABC-8387-4C9F-8171-53D1EB635A32}">
      <dsp:nvSpPr>
        <dsp:cNvPr id="0" name=""/>
        <dsp:cNvSpPr/>
      </dsp:nvSpPr>
      <dsp:spPr>
        <a:xfrm>
          <a:off x="5535337"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dirty="0"/>
            <a:t>Nov </a:t>
          </a:r>
        </a:p>
      </dsp:txBody>
      <dsp:txXfrm>
        <a:off x="5671978" y="228745"/>
        <a:ext cx="409923" cy="273281"/>
      </dsp:txXfrm>
    </dsp:sp>
    <dsp:sp modelId="{2AC1F351-45E8-4341-9ADA-727A5B75B4E1}">
      <dsp:nvSpPr>
        <dsp:cNvPr id="0" name=""/>
        <dsp:cNvSpPr/>
      </dsp:nvSpPr>
      <dsp:spPr>
        <a:xfrm>
          <a:off x="6150222"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dirty="0"/>
            <a:t>Dec</a:t>
          </a:r>
        </a:p>
      </dsp:txBody>
      <dsp:txXfrm>
        <a:off x="6286863" y="228745"/>
        <a:ext cx="409923" cy="273281"/>
      </dsp:txXfrm>
    </dsp:sp>
    <dsp:sp modelId="{52FD0214-7CD1-4D91-8F74-AB2854A8EFD4}">
      <dsp:nvSpPr>
        <dsp:cNvPr id="0" name=""/>
        <dsp:cNvSpPr/>
      </dsp:nvSpPr>
      <dsp:spPr>
        <a:xfrm>
          <a:off x="6765106"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Jan 26</a:t>
          </a:r>
        </a:p>
      </dsp:txBody>
      <dsp:txXfrm>
        <a:off x="6901747" y="228745"/>
        <a:ext cx="409923" cy="273281"/>
      </dsp:txXfrm>
    </dsp:sp>
    <dsp:sp modelId="{F58A9020-7C43-4FC8-BBC0-0F37469AC3F5}">
      <dsp:nvSpPr>
        <dsp:cNvPr id="0" name=""/>
        <dsp:cNvSpPr/>
      </dsp:nvSpPr>
      <dsp:spPr>
        <a:xfrm>
          <a:off x="7379990" y="228745"/>
          <a:ext cx="683204" cy="2732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Feb 26</a:t>
          </a:r>
        </a:p>
      </dsp:txBody>
      <dsp:txXfrm>
        <a:off x="7516631" y="228745"/>
        <a:ext cx="409923" cy="273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63AFB-233C-458B-9AB9-1B13CCA757A2}">
      <dsp:nvSpPr>
        <dsp:cNvPr id="0" name=""/>
        <dsp:cNvSpPr/>
      </dsp:nvSpPr>
      <dsp:spPr>
        <a:xfrm>
          <a:off x="13368" y="0"/>
          <a:ext cx="6166915" cy="658631"/>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9FE38-B55F-4A1C-A8A6-A19792600C21}">
      <dsp:nvSpPr>
        <dsp:cNvPr id="0" name=""/>
        <dsp:cNvSpPr/>
      </dsp:nvSpPr>
      <dsp:spPr>
        <a:xfrm>
          <a:off x="507336" y="164657"/>
          <a:ext cx="5504453" cy="3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ctr" defTabSz="444500">
            <a:lnSpc>
              <a:spcPct val="90000"/>
            </a:lnSpc>
            <a:spcBef>
              <a:spcPct val="0"/>
            </a:spcBef>
            <a:spcAft>
              <a:spcPct val="35000"/>
            </a:spcAft>
            <a:buNone/>
          </a:pPr>
          <a:r>
            <a:rPr lang="sv-SE" sz="1000" kern="1200">
              <a:solidFill>
                <a:schemeClr val="bg1"/>
              </a:solidFill>
            </a:rPr>
            <a:t>Löpande avstämningar och kommunikation</a:t>
          </a:r>
        </a:p>
      </dsp:txBody>
      <dsp:txXfrm>
        <a:off x="507336" y="164657"/>
        <a:ext cx="5504453" cy="329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6DA68-4FB5-4822-9B08-6A50752BBB62}">
      <dsp:nvSpPr>
        <dsp:cNvPr id="0" name=""/>
        <dsp:cNvSpPr/>
      </dsp:nvSpPr>
      <dsp:spPr>
        <a:xfrm>
          <a:off x="0" y="266876"/>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Feb </a:t>
          </a:r>
        </a:p>
      </dsp:txBody>
      <dsp:txXfrm>
        <a:off x="141465" y="266876"/>
        <a:ext cx="424394" cy="282929"/>
      </dsp:txXfrm>
    </dsp:sp>
    <dsp:sp modelId="{6FA21587-8704-4B61-9660-FB1E800358B7}">
      <dsp:nvSpPr>
        <dsp:cNvPr id="0" name=""/>
        <dsp:cNvSpPr/>
      </dsp:nvSpPr>
      <dsp:spPr>
        <a:xfrm>
          <a:off x="638018"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Mars</a:t>
          </a:r>
        </a:p>
      </dsp:txBody>
      <dsp:txXfrm>
        <a:off x="779483" y="266525"/>
        <a:ext cx="424394" cy="282929"/>
      </dsp:txXfrm>
    </dsp:sp>
    <dsp:sp modelId="{7CEF0F15-6882-43B7-8A34-EBC05A984508}">
      <dsp:nvSpPr>
        <dsp:cNvPr id="0" name=""/>
        <dsp:cNvSpPr/>
      </dsp:nvSpPr>
      <dsp:spPr>
        <a:xfrm>
          <a:off x="1274609"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April</a:t>
          </a:r>
        </a:p>
      </dsp:txBody>
      <dsp:txXfrm>
        <a:off x="1416074" y="266525"/>
        <a:ext cx="424394" cy="282929"/>
      </dsp:txXfrm>
    </dsp:sp>
    <dsp:sp modelId="{4F0FB7AE-2261-4F73-A7F8-2A3E5179F2D1}">
      <dsp:nvSpPr>
        <dsp:cNvPr id="0" name=""/>
        <dsp:cNvSpPr/>
      </dsp:nvSpPr>
      <dsp:spPr>
        <a:xfrm>
          <a:off x="1911201"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Maj</a:t>
          </a:r>
        </a:p>
      </dsp:txBody>
      <dsp:txXfrm>
        <a:off x="2052666" y="266525"/>
        <a:ext cx="424394" cy="282929"/>
      </dsp:txXfrm>
    </dsp:sp>
    <dsp:sp modelId="{C912150D-DBA8-4D73-8D87-A17F5B59BC04}">
      <dsp:nvSpPr>
        <dsp:cNvPr id="0" name=""/>
        <dsp:cNvSpPr/>
      </dsp:nvSpPr>
      <dsp:spPr>
        <a:xfrm>
          <a:off x="2547792" y="266525"/>
          <a:ext cx="707323" cy="282929"/>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Juni</a:t>
          </a:r>
        </a:p>
      </dsp:txBody>
      <dsp:txXfrm>
        <a:off x="2689257" y="266525"/>
        <a:ext cx="424394" cy="282929"/>
      </dsp:txXfrm>
    </dsp:sp>
    <dsp:sp modelId="{5B2D2A91-BBC5-4704-A269-209BDE48EB36}">
      <dsp:nvSpPr>
        <dsp:cNvPr id="0" name=""/>
        <dsp:cNvSpPr/>
      </dsp:nvSpPr>
      <dsp:spPr>
        <a:xfrm>
          <a:off x="3184384" y="266525"/>
          <a:ext cx="707323" cy="282929"/>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Juli</a:t>
          </a:r>
        </a:p>
      </dsp:txBody>
      <dsp:txXfrm>
        <a:off x="3325849" y="266525"/>
        <a:ext cx="424394" cy="282929"/>
      </dsp:txXfrm>
    </dsp:sp>
    <dsp:sp modelId="{AD02A360-F20D-4F53-935C-B4F94C719811}">
      <dsp:nvSpPr>
        <dsp:cNvPr id="0" name=""/>
        <dsp:cNvSpPr/>
      </dsp:nvSpPr>
      <dsp:spPr>
        <a:xfrm>
          <a:off x="3820976" y="266525"/>
          <a:ext cx="707323" cy="282929"/>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Aug</a:t>
          </a:r>
        </a:p>
      </dsp:txBody>
      <dsp:txXfrm>
        <a:off x="3962441" y="266525"/>
        <a:ext cx="424394" cy="282929"/>
      </dsp:txXfrm>
    </dsp:sp>
    <dsp:sp modelId="{59034A6F-F511-4D66-A82E-C93B3A6BB59F}">
      <dsp:nvSpPr>
        <dsp:cNvPr id="0" name=""/>
        <dsp:cNvSpPr/>
      </dsp:nvSpPr>
      <dsp:spPr>
        <a:xfrm>
          <a:off x="4457567"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err="1"/>
            <a:t>Sept</a:t>
          </a:r>
          <a:endParaRPr lang="sv-SE" sz="900" kern="1200"/>
        </a:p>
      </dsp:txBody>
      <dsp:txXfrm>
        <a:off x="4599032" y="266525"/>
        <a:ext cx="424394" cy="282929"/>
      </dsp:txXfrm>
    </dsp:sp>
    <dsp:sp modelId="{7E07DF0E-AD15-43E1-9625-4AEFD2CF750F}">
      <dsp:nvSpPr>
        <dsp:cNvPr id="0" name=""/>
        <dsp:cNvSpPr/>
      </dsp:nvSpPr>
      <dsp:spPr>
        <a:xfrm>
          <a:off x="5094159"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Okt</a:t>
          </a:r>
        </a:p>
      </dsp:txBody>
      <dsp:txXfrm>
        <a:off x="5235624" y="266525"/>
        <a:ext cx="424394" cy="282929"/>
      </dsp:txXfrm>
    </dsp:sp>
    <dsp:sp modelId="{7E385ABC-8387-4C9F-8171-53D1EB635A32}">
      <dsp:nvSpPr>
        <dsp:cNvPr id="0" name=""/>
        <dsp:cNvSpPr/>
      </dsp:nvSpPr>
      <dsp:spPr>
        <a:xfrm>
          <a:off x="5730750"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Nov </a:t>
          </a:r>
        </a:p>
      </dsp:txBody>
      <dsp:txXfrm>
        <a:off x="5872215" y="266525"/>
        <a:ext cx="424394" cy="282929"/>
      </dsp:txXfrm>
    </dsp:sp>
    <dsp:sp modelId="{2AC1F351-45E8-4341-9ADA-727A5B75B4E1}">
      <dsp:nvSpPr>
        <dsp:cNvPr id="0" name=""/>
        <dsp:cNvSpPr/>
      </dsp:nvSpPr>
      <dsp:spPr>
        <a:xfrm>
          <a:off x="6367342"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Dec</a:t>
          </a:r>
        </a:p>
      </dsp:txBody>
      <dsp:txXfrm>
        <a:off x="6508807" y="266525"/>
        <a:ext cx="424394" cy="282929"/>
      </dsp:txXfrm>
    </dsp:sp>
    <dsp:sp modelId="{52FD0214-7CD1-4D91-8F74-AB2854A8EFD4}">
      <dsp:nvSpPr>
        <dsp:cNvPr id="0" name=""/>
        <dsp:cNvSpPr/>
      </dsp:nvSpPr>
      <dsp:spPr>
        <a:xfrm>
          <a:off x="7003933"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Jan 26</a:t>
          </a:r>
        </a:p>
      </dsp:txBody>
      <dsp:txXfrm>
        <a:off x="7145398" y="266525"/>
        <a:ext cx="424394" cy="282929"/>
      </dsp:txXfrm>
    </dsp:sp>
    <dsp:sp modelId="{F58A9020-7C43-4FC8-BBC0-0F37469AC3F5}">
      <dsp:nvSpPr>
        <dsp:cNvPr id="0" name=""/>
        <dsp:cNvSpPr/>
      </dsp:nvSpPr>
      <dsp:spPr>
        <a:xfrm>
          <a:off x="7640525" y="266525"/>
          <a:ext cx="707323" cy="282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sv-SE" sz="900" kern="1200"/>
            <a:t>Feb 26</a:t>
          </a:r>
        </a:p>
      </dsp:txBody>
      <dsp:txXfrm>
        <a:off x="7781990" y="266525"/>
        <a:ext cx="424394" cy="2829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46E11-67F8-4B17-BBDC-0AA5CF8EE7BA}">
      <dsp:nvSpPr>
        <dsp:cNvPr id="0" name=""/>
        <dsp:cNvSpPr/>
      </dsp:nvSpPr>
      <dsp:spPr>
        <a:xfrm>
          <a:off x="629838" y="0"/>
          <a:ext cx="7138171" cy="436234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6AB55-ED07-4E80-AB69-E2320F22D722}">
      <dsp:nvSpPr>
        <dsp:cNvPr id="0" name=""/>
        <dsp:cNvSpPr/>
      </dsp:nvSpPr>
      <dsp:spPr>
        <a:xfrm>
          <a:off x="4203" y="1308704"/>
          <a:ext cx="2021552" cy="1744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kern="1200">
              <a:cs typeface="Arial"/>
            </a:rPr>
            <a:t>Informationsmöten - </a:t>
          </a:r>
          <a:r>
            <a:rPr lang="sv-SE" sz="1500" kern="1200">
              <a:cs typeface="Arial"/>
            </a:rPr>
            <a:t>Förordningen, regeringsuppdraget och processen</a:t>
          </a:r>
          <a:endParaRPr lang="sv-SE" sz="1500" kern="1200"/>
        </a:p>
      </dsp:txBody>
      <dsp:txXfrm>
        <a:off x="89384" y="1393885"/>
        <a:ext cx="1851190" cy="1574577"/>
      </dsp:txXfrm>
    </dsp:sp>
    <dsp:sp modelId="{B5066A73-9AA2-429F-A448-C8BA981B0099}">
      <dsp:nvSpPr>
        <dsp:cNvPr id="0" name=""/>
        <dsp:cNvSpPr/>
      </dsp:nvSpPr>
      <dsp:spPr>
        <a:xfrm>
          <a:off x="2126833" y="1308704"/>
          <a:ext cx="2021552" cy="1744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kern="1200" dirty="0">
              <a:cs typeface="Arial"/>
            </a:rPr>
            <a:t>Dialog 1 </a:t>
          </a:r>
        </a:p>
        <a:p>
          <a:pPr marL="0" lvl="0" indent="0" algn="ctr" defTabSz="666750">
            <a:lnSpc>
              <a:spcPct val="90000"/>
            </a:lnSpc>
            <a:spcBef>
              <a:spcPct val="0"/>
            </a:spcBef>
            <a:spcAft>
              <a:spcPct val="35000"/>
            </a:spcAft>
            <a:buNone/>
          </a:pPr>
          <a:r>
            <a:rPr lang="sv-SE" sz="1500" b="1" kern="1200" dirty="0">
              <a:cs typeface="Arial"/>
            </a:rPr>
            <a:t>- </a:t>
          </a:r>
          <a:r>
            <a:rPr lang="sv-SE" sz="1500" kern="1200" dirty="0">
              <a:cs typeface="Arial"/>
            </a:rPr>
            <a:t>Inspel till planen</a:t>
          </a:r>
          <a:endParaRPr lang="sv-SE" sz="1500" kern="1200" dirty="0"/>
        </a:p>
      </dsp:txBody>
      <dsp:txXfrm>
        <a:off x="2212014" y="1393885"/>
        <a:ext cx="1851190" cy="1574577"/>
      </dsp:txXfrm>
    </dsp:sp>
    <dsp:sp modelId="{55D83C2E-48F4-4221-B6BA-C1789201C9FD}">
      <dsp:nvSpPr>
        <dsp:cNvPr id="0" name=""/>
        <dsp:cNvSpPr/>
      </dsp:nvSpPr>
      <dsp:spPr>
        <a:xfrm>
          <a:off x="4249463" y="1308704"/>
          <a:ext cx="2021552" cy="1744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kern="1200">
              <a:cs typeface="Arial"/>
            </a:rPr>
            <a:t>Dialog 2 </a:t>
          </a:r>
        </a:p>
        <a:p>
          <a:pPr marL="0" lvl="0" indent="0" algn="ctr" defTabSz="666750">
            <a:lnSpc>
              <a:spcPct val="90000"/>
            </a:lnSpc>
            <a:spcBef>
              <a:spcPct val="0"/>
            </a:spcBef>
            <a:spcAft>
              <a:spcPct val="35000"/>
            </a:spcAft>
            <a:buNone/>
          </a:pPr>
          <a:r>
            <a:rPr lang="sv-SE" sz="1500" b="1" kern="1200">
              <a:cs typeface="Arial"/>
            </a:rPr>
            <a:t>- </a:t>
          </a:r>
          <a:r>
            <a:rPr lang="sv-SE" sz="1500" kern="1200">
              <a:cs typeface="Arial"/>
            </a:rPr>
            <a:t>Dialog kring ett grovt förslag till plan</a:t>
          </a:r>
          <a:endParaRPr lang="sv-SE" sz="1500" kern="1200"/>
        </a:p>
      </dsp:txBody>
      <dsp:txXfrm>
        <a:off x="4334644" y="1393885"/>
        <a:ext cx="1851190" cy="1574577"/>
      </dsp:txXfrm>
    </dsp:sp>
    <dsp:sp modelId="{C9F9E71D-A234-4B6F-B5A8-CA76B20F65F3}">
      <dsp:nvSpPr>
        <dsp:cNvPr id="0" name=""/>
        <dsp:cNvSpPr/>
      </dsp:nvSpPr>
      <dsp:spPr>
        <a:xfrm>
          <a:off x="6372093" y="1308704"/>
          <a:ext cx="2021552" cy="1744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kern="1200">
              <a:cs typeface="Arial"/>
            </a:rPr>
            <a:t>Kommunikation om resultatet</a:t>
          </a:r>
          <a:endParaRPr lang="sv-SE" sz="1500" kern="1200"/>
        </a:p>
      </dsp:txBody>
      <dsp:txXfrm>
        <a:off x="6457274" y="1393885"/>
        <a:ext cx="1851190" cy="1574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D0B39-0544-493E-B43D-FC0D69A19E48}">
      <dsp:nvSpPr>
        <dsp:cNvPr id="0" name=""/>
        <dsp:cNvSpPr/>
      </dsp:nvSpPr>
      <dsp:spPr>
        <a:xfrm>
          <a:off x="30090" y="1365"/>
          <a:ext cx="2701188" cy="1620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sv-SE" sz="1700" b="1" kern="1200" dirty="0">
              <a:solidFill>
                <a:schemeClr val="bg1"/>
              </a:solidFill>
            </a:rPr>
            <a:t>Å</a:t>
          </a:r>
          <a:r>
            <a:rPr lang="sv-SE" sz="1700" b="1" i="0" kern="1200" dirty="0">
              <a:solidFill>
                <a:schemeClr val="bg1"/>
              </a:solidFill>
              <a:effectLst/>
            </a:rPr>
            <a:t>tgärder i de olika ekosystemen</a:t>
          </a:r>
          <a:endParaRPr lang="sv-SE" sz="1700" b="1" kern="1200" dirty="0">
            <a:solidFill>
              <a:schemeClr val="bg1"/>
            </a:solidFill>
          </a:endParaRPr>
        </a:p>
      </dsp:txBody>
      <dsp:txXfrm>
        <a:off x="30090" y="1365"/>
        <a:ext cx="2701188" cy="1620713"/>
      </dsp:txXfrm>
    </dsp:sp>
    <dsp:sp modelId="{E3767A8D-5519-4C59-BE26-3DF90AA7E620}">
      <dsp:nvSpPr>
        <dsp:cNvPr id="0" name=""/>
        <dsp:cNvSpPr/>
      </dsp:nvSpPr>
      <dsp:spPr>
        <a:xfrm>
          <a:off x="3001398" y="1365"/>
          <a:ext cx="2701188" cy="1620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sv-SE" sz="1700" b="1" i="0" kern="1200" dirty="0">
              <a:solidFill>
                <a:schemeClr val="bg1"/>
              </a:solidFill>
              <a:effectLst/>
            </a:rPr>
            <a:t>Konsekvenser</a:t>
          </a:r>
          <a:endParaRPr lang="sv-SE" sz="1700" b="1" kern="1200" dirty="0">
            <a:solidFill>
              <a:schemeClr val="bg1"/>
            </a:solidFill>
          </a:endParaRPr>
        </a:p>
      </dsp:txBody>
      <dsp:txXfrm>
        <a:off x="3001398" y="1365"/>
        <a:ext cx="2701188" cy="1620713"/>
      </dsp:txXfrm>
    </dsp:sp>
    <dsp:sp modelId="{8CA996E5-4869-4F7C-A84B-AFD6D6491E0F}">
      <dsp:nvSpPr>
        <dsp:cNvPr id="0" name=""/>
        <dsp:cNvSpPr/>
      </dsp:nvSpPr>
      <dsp:spPr>
        <a:xfrm>
          <a:off x="30090" y="1892197"/>
          <a:ext cx="2701188" cy="1620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sv-SE" sz="1700" b="1" i="0" kern="1200" dirty="0">
              <a:solidFill>
                <a:schemeClr val="bg1"/>
              </a:solidFill>
              <a:effectLst/>
            </a:rPr>
            <a:t>Miljöpåverkan</a:t>
          </a:r>
          <a:endParaRPr lang="sv-SE" sz="1700" b="1" kern="1200" dirty="0">
            <a:solidFill>
              <a:schemeClr val="bg1"/>
            </a:solidFill>
          </a:endParaRPr>
        </a:p>
      </dsp:txBody>
      <dsp:txXfrm>
        <a:off x="30090" y="1892197"/>
        <a:ext cx="2701188" cy="1620713"/>
      </dsp:txXfrm>
    </dsp:sp>
    <dsp:sp modelId="{50F8B7CE-0D37-42D6-8201-FFDC184B42FF}">
      <dsp:nvSpPr>
        <dsp:cNvPr id="0" name=""/>
        <dsp:cNvSpPr/>
      </dsp:nvSpPr>
      <dsp:spPr>
        <a:xfrm>
          <a:off x="3001398" y="1892197"/>
          <a:ext cx="2701188" cy="1620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sv-SE" sz="1700" b="1" i="0" kern="1200" dirty="0">
              <a:solidFill>
                <a:schemeClr val="bg1"/>
              </a:solidFill>
              <a:effectLst/>
            </a:rPr>
            <a:t>Författningsförändringar</a:t>
          </a:r>
          <a:endParaRPr lang="sv-SE" sz="1700" b="1" kern="1200" dirty="0">
            <a:solidFill>
              <a:schemeClr val="bg1"/>
            </a:solidFill>
          </a:endParaRPr>
        </a:p>
      </dsp:txBody>
      <dsp:txXfrm>
        <a:off x="3001398" y="1892197"/>
        <a:ext cx="2701188" cy="16207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2025-04-10</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Hälsa välkommen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a:t>
            </a:fld>
            <a:endParaRPr lang="sv-SE"/>
          </a:p>
        </p:txBody>
      </p:sp>
    </p:spTree>
    <p:extLst>
      <p:ext uri="{BB962C8B-B14F-4D97-AF65-F5344CB8AC3E}">
        <p14:creationId xmlns:p14="http://schemas.microsoft.com/office/powerpoint/2010/main" val="3137329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6245B-0053-5076-990D-25C5C84062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DEAF481-DBD8-32E2-67B4-FB8727EB50B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8E7648E-7D6D-643A-D5DE-3596674A899D}"/>
              </a:ext>
            </a:extLst>
          </p:cNvPr>
          <p:cNvSpPr>
            <a:spLocks noGrp="1"/>
          </p:cNvSpPr>
          <p:nvPr>
            <p:ph type="body" idx="1"/>
          </p:nvPr>
        </p:nvSpPr>
        <p:spPr/>
        <p:txBody>
          <a:bodyPr/>
          <a:lstStyle/>
          <a:p>
            <a:r>
              <a:rPr lang="sv-SE"/>
              <a:t>Den länkade webbplatsen uppdateras löpande och fungerar som en första ingång om en är nyfiken på genomförandet av uppdraget.</a:t>
            </a:r>
          </a:p>
        </p:txBody>
      </p:sp>
      <p:sp>
        <p:nvSpPr>
          <p:cNvPr id="4" name="Platshållare för bildnummer 3">
            <a:extLst>
              <a:ext uri="{FF2B5EF4-FFF2-40B4-BE49-F238E27FC236}">
                <a16:creationId xmlns:a16="http://schemas.microsoft.com/office/drawing/2014/main" id="{4B595A41-B2A0-FDCC-210B-03A843DAA114}"/>
              </a:ext>
            </a:extLst>
          </p:cNvPr>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1297193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a:r>
              <a:rPr lang="sv-SE" sz="1200" dirty="0">
                <a:effectLst/>
                <a:latin typeface="Calibri"/>
                <a:ea typeface="Calibri"/>
                <a:cs typeface="Calibri"/>
              </a:rPr>
              <a:t>Naturvårdsverket ska tillsammans med Havs- och vattenmyndigheten, Skogsstyrelsen, Jordbruksverket samt Boverket, och utifrån inhämtad kunskap och synpunkter från länsstyrelserna, utarbeta ett förslag till nationell naturrestaureringsplan enligt Europaparlamentets och rådets förordning (EU) 2024/1991 om restaurering av natur och om ändring av förordning (EU) 2022/869 samt lämna en konsekvensutredning av planförslaget. </a:t>
            </a:r>
          </a:p>
          <a:p>
            <a:pPr marL="0" marR="0"/>
            <a:endParaRPr lang="sv-SE" sz="1200" dirty="0">
              <a:effectLst/>
              <a:latin typeface="Calibri"/>
              <a:ea typeface="Calibri"/>
              <a:cs typeface="Calibri"/>
            </a:endParaRPr>
          </a:p>
          <a:p>
            <a:pPr marL="0" marR="0"/>
            <a:r>
              <a:rPr lang="sv-SE" sz="1200" dirty="0">
                <a:effectLst/>
                <a:latin typeface="Calibri"/>
                <a:ea typeface="Calibri"/>
                <a:cs typeface="Calibri"/>
              </a:rPr>
              <a:t>I uppdraget ingår även att analysera och föreslå nödvändiga författningsändringar till följd av förordningen samt att lämna en konsekvensutredning av förslagen. </a:t>
            </a:r>
          </a:p>
          <a:p>
            <a:pPr marL="0" marR="0"/>
            <a:endParaRPr lang="sv-SE" sz="1200" dirty="0">
              <a:effectLst/>
              <a:latin typeface="Calibri"/>
              <a:ea typeface="Calibri"/>
              <a:cs typeface="Calibri"/>
            </a:endParaRPr>
          </a:p>
          <a:p>
            <a:pPr marL="0" marR="0"/>
            <a:r>
              <a:rPr lang="sv-SE" sz="1200" dirty="0">
                <a:effectLst/>
                <a:latin typeface="Calibri"/>
                <a:ea typeface="Calibri"/>
                <a:cs typeface="Calibri"/>
              </a:rPr>
              <a:t>I syfte att förslaget till plan och eventuella författningsändringar inte ska medföra mer långtgående kostnader eller begränsningar, i synnerhet för svenska företag, än vad som bedöms nödvändigt ska den </a:t>
            </a:r>
            <a:r>
              <a:rPr lang="sv-SE" sz="1200" b="1" dirty="0">
                <a:effectLst/>
                <a:latin typeface="Calibri"/>
                <a:ea typeface="Calibri"/>
                <a:cs typeface="Calibri"/>
              </a:rPr>
              <a:t>flexibilitet som finns i förordningen </a:t>
            </a:r>
            <a:r>
              <a:rPr lang="sv-SE" sz="1200" dirty="0">
                <a:effectLst/>
                <a:latin typeface="Calibri"/>
                <a:ea typeface="Calibri"/>
                <a:cs typeface="Calibri"/>
              </a:rPr>
              <a:t>analyseras och </a:t>
            </a:r>
            <a:r>
              <a:rPr lang="sv-SE" sz="1200" dirty="0">
                <a:latin typeface="Calibri"/>
                <a:ea typeface="Calibri"/>
                <a:cs typeface="Calibri"/>
              </a:rPr>
              <a:t>nyttjas</a:t>
            </a:r>
            <a:r>
              <a:rPr lang="sv-SE" sz="1200" dirty="0">
                <a:effectLst/>
                <a:latin typeface="Calibri"/>
                <a:ea typeface="Calibri"/>
                <a:cs typeface="Calibri"/>
              </a:rPr>
              <a:t> till fullo där det är möjligt. </a:t>
            </a:r>
          </a:p>
          <a:p>
            <a:pPr marL="0" marR="0"/>
            <a:endParaRPr lang="sv-SE" sz="1200" dirty="0">
              <a:effectLst/>
              <a:latin typeface="Calibri"/>
              <a:ea typeface="Calibri"/>
              <a:cs typeface="Calibri"/>
            </a:endParaRPr>
          </a:p>
          <a:p>
            <a:pPr marL="0" marR="0"/>
            <a:r>
              <a:rPr lang="sv-SE" sz="1200" dirty="0">
                <a:effectLst/>
                <a:latin typeface="Calibri"/>
                <a:ea typeface="Calibri"/>
                <a:cs typeface="Calibri"/>
              </a:rPr>
              <a:t>För att skydda svenska företags konkurrenskraft i genomförandet av EU-förordningen ska förslaget till plan och eventuella författningsförslag inte </a:t>
            </a:r>
            <a:r>
              <a:rPr lang="sv-SE" sz="1200" b="1" dirty="0">
                <a:effectLst/>
                <a:latin typeface="Calibri"/>
                <a:ea typeface="Calibri"/>
                <a:cs typeface="Calibri"/>
              </a:rPr>
              <a:t>gå utöver miniminivån i förordningen</a:t>
            </a:r>
            <a:r>
              <a:rPr lang="sv-SE" sz="1200" dirty="0">
                <a:effectLst/>
                <a:latin typeface="Calibri"/>
                <a:ea typeface="Calibri"/>
                <a:cs typeface="Calibri"/>
              </a:rPr>
              <a:t>. </a:t>
            </a:r>
          </a:p>
          <a:p>
            <a:pPr marL="0" marR="0"/>
            <a:endParaRPr lang="sv-SE" sz="1200" dirty="0">
              <a:effectLst/>
              <a:latin typeface="Calibri"/>
              <a:ea typeface="Calibri"/>
              <a:cs typeface="Calibri"/>
            </a:endParaRPr>
          </a:p>
          <a:p>
            <a:pPr marL="0" marR="0"/>
            <a:r>
              <a:rPr lang="sv-SE" sz="1200" dirty="0">
                <a:effectLst/>
                <a:latin typeface="Calibri"/>
                <a:ea typeface="Calibri"/>
                <a:cs typeface="Calibri"/>
              </a:rPr>
              <a:t>Boverket har i redovisningarna huvudansvar för förslag kopplat till artikel 8 i förordningen. </a:t>
            </a:r>
            <a:endParaRPr lang="sv-SE" sz="1400" dirty="0">
              <a:latin typeface="Calibri"/>
              <a:ea typeface="Calibri"/>
              <a:cs typeface="Calibri"/>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91519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2700">
              <a:lnSpc>
                <a:spcPct val="100000"/>
              </a:lnSpc>
              <a:spcBef>
                <a:spcPts val="95"/>
              </a:spcBef>
            </a:pPr>
            <a:r>
              <a:rPr lang="sv-SE" sz="1200" b="0" dirty="0">
                <a:solidFill>
                  <a:srgbClr val="002060"/>
                </a:solidFill>
                <a:latin typeface="Arial"/>
                <a:cs typeface="Arial"/>
              </a:rPr>
              <a:t>Men vad är en nationell restaurerings plan egentligen? </a:t>
            </a:r>
          </a:p>
          <a:p>
            <a:pPr marL="12700">
              <a:lnSpc>
                <a:spcPct val="100000"/>
              </a:lnSpc>
              <a:spcBef>
                <a:spcPts val="95"/>
              </a:spcBef>
            </a:pPr>
            <a:r>
              <a:rPr lang="sv-SE" sz="1200" b="0" dirty="0">
                <a:solidFill>
                  <a:srgbClr val="002060"/>
                </a:solidFill>
                <a:latin typeface="Arial"/>
                <a:cs typeface="Arial"/>
              </a:rPr>
              <a:t>Jo – det behöver vi i Sverige inte fundera så mycket på. EU har nämligen tagit fram ett format för detta genom en delegerad akt. </a:t>
            </a:r>
          </a:p>
          <a:p>
            <a:pPr marL="12700">
              <a:lnSpc>
                <a:spcPct val="100000"/>
              </a:lnSpc>
              <a:spcBef>
                <a:spcPts val="95"/>
              </a:spcBef>
            </a:pPr>
            <a:r>
              <a:rPr lang="sv-SE" sz="1200" b="0" dirty="0">
                <a:solidFill>
                  <a:srgbClr val="002060"/>
                </a:solidFill>
                <a:latin typeface="Arial"/>
                <a:cs typeface="Arial"/>
              </a:rPr>
              <a:t>I del A beskrivs övergripande information om arbetssätt och exempelvis kopplingar till andra policyområden</a:t>
            </a:r>
          </a:p>
          <a:p>
            <a:pPr marL="12700">
              <a:lnSpc>
                <a:spcPct val="100000"/>
              </a:lnSpc>
              <a:spcBef>
                <a:spcPts val="95"/>
              </a:spcBef>
            </a:pPr>
            <a:r>
              <a:rPr lang="sv-SE" sz="1200" b="0" dirty="0">
                <a:solidFill>
                  <a:srgbClr val="002060"/>
                </a:solidFill>
                <a:latin typeface="Arial"/>
                <a:cs typeface="Arial"/>
              </a:rPr>
              <a:t>I del B beskriver vi vad olika % målnivåer innebär för Sverige, vilka indikatorer vi väljer att följa osv. </a:t>
            </a:r>
          </a:p>
          <a:p>
            <a:pPr marL="12700">
              <a:lnSpc>
                <a:spcPct val="100000"/>
              </a:lnSpc>
              <a:spcBef>
                <a:spcPts val="95"/>
              </a:spcBef>
            </a:pPr>
            <a:r>
              <a:rPr lang="sv-SE" sz="1200" b="0" dirty="0">
                <a:solidFill>
                  <a:srgbClr val="002060"/>
                </a:solidFill>
                <a:latin typeface="Arial"/>
                <a:cs typeface="Arial"/>
              </a:rPr>
              <a:t>I del C beskriver vi åtgärderna som ska genomföras för att nå målen eller de ökande trenderna.</a:t>
            </a:r>
          </a:p>
          <a:p>
            <a:pPr marL="12700" marR="0" lvl="0" indent="0" algn="l" defTabSz="914400" rtl="0" eaLnBrk="1" fontAlgn="auto" latinLnBrk="0" hangingPunct="1">
              <a:lnSpc>
                <a:spcPct val="100000"/>
              </a:lnSpc>
              <a:spcBef>
                <a:spcPts val="95"/>
              </a:spcBef>
              <a:spcAft>
                <a:spcPts val="0"/>
              </a:spcAft>
              <a:buClrTx/>
              <a:buSzTx/>
              <a:buFontTx/>
              <a:buNone/>
              <a:tabLst/>
              <a:defRPr/>
            </a:pPr>
            <a:r>
              <a:rPr lang="sv-SE" sz="1200" b="0" dirty="0">
                <a:solidFill>
                  <a:srgbClr val="002060"/>
                </a:solidFill>
                <a:latin typeface="Arial"/>
                <a:cs typeface="Arial"/>
              </a:rPr>
              <a:t>Formatet innehåller även 4 bilagor för detaljerad information. </a:t>
            </a:r>
          </a:p>
          <a:p>
            <a:pPr marL="19685">
              <a:lnSpc>
                <a:spcPct val="100000"/>
              </a:lnSpc>
              <a:spcBef>
                <a:spcPts val="509"/>
              </a:spcBef>
            </a:pPr>
            <a:endParaRPr lang="sv-SE" sz="1200" b="1" dirty="0">
              <a:solidFill>
                <a:srgbClr val="002060"/>
              </a:solidFill>
              <a:latin typeface="Arial"/>
              <a:cs typeface="Arial"/>
            </a:endParaRPr>
          </a:p>
          <a:p>
            <a:pPr marL="19685">
              <a:lnSpc>
                <a:spcPct val="100000"/>
              </a:lnSpc>
              <a:spcBef>
                <a:spcPts val="509"/>
              </a:spcBef>
            </a:pPr>
            <a:r>
              <a:rPr lang="sv-SE" sz="1200" b="1" dirty="0">
                <a:solidFill>
                  <a:srgbClr val="002060"/>
                </a:solidFill>
                <a:latin typeface="Arial"/>
                <a:cs typeface="Arial"/>
              </a:rPr>
              <a:t>---</a:t>
            </a:r>
          </a:p>
          <a:p>
            <a:pPr marL="19685">
              <a:lnSpc>
                <a:spcPct val="100000"/>
              </a:lnSpc>
              <a:spcBef>
                <a:spcPts val="509"/>
              </a:spcBef>
            </a:pPr>
            <a:endParaRPr lang="sv-SE" sz="1200" b="1" dirty="0">
              <a:solidFill>
                <a:srgbClr val="002060"/>
              </a:solidFill>
              <a:latin typeface="Arial"/>
              <a:cs typeface="Arial"/>
            </a:endParaRPr>
          </a:p>
          <a:p>
            <a:pPr marL="19685">
              <a:lnSpc>
                <a:spcPct val="100000"/>
              </a:lnSpc>
              <a:spcBef>
                <a:spcPts val="509"/>
              </a:spcBef>
            </a:pPr>
            <a:r>
              <a:rPr lang="sv-SE" sz="1200" b="1" dirty="0">
                <a:solidFill>
                  <a:srgbClr val="002060"/>
                </a:solidFill>
                <a:latin typeface="Arial"/>
                <a:cs typeface="Arial"/>
              </a:rPr>
              <a:t>Del A – Övergripande information</a:t>
            </a:r>
            <a:endParaRPr lang="sv-SE" sz="1200" dirty="0">
              <a:latin typeface="Arial"/>
              <a:cs typeface="Arial"/>
            </a:endParaRPr>
          </a:p>
          <a:p>
            <a:pPr marL="12700">
              <a:lnSpc>
                <a:spcPct val="100000"/>
              </a:lnSpc>
              <a:spcBef>
                <a:spcPts val="325"/>
              </a:spcBef>
              <a:tabLst>
                <a:tab pos="129539" algn="l"/>
              </a:tabLst>
            </a:pPr>
            <a:r>
              <a:rPr lang="sv-SE" sz="1200" dirty="0">
                <a:solidFill>
                  <a:srgbClr val="002060"/>
                </a:solidFill>
                <a:latin typeface="Arial"/>
                <a:cs typeface="Arial"/>
              </a:rPr>
              <a:t>Hur planen togs fram</a:t>
            </a:r>
            <a:r>
              <a:rPr lang="sv-SE" sz="1200" dirty="0">
                <a:latin typeface="Arial"/>
                <a:cs typeface="Arial"/>
              </a:rPr>
              <a:t>, b</a:t>
            </a:r>
            <a:r>
              <a:rPr lang="sv-SE" sz="1200" dirty="0">
                <a:solidFill>
                  <a:srgbClr val="002060"/>
                </a:solidFill>
                <a:latin typeface="Arial"/>
                <a:cs typeface="Arial"/>
              </a:rPr>
              <a:t>idrag till övergripande mål, generella bieffekter, kopplingar till andra policyområden, finansiell information, delar om övervakningen, bedömningen av effekter och revideringen av</a:t>
            </a:r>
            <a:r>
              <a:rPr lang="sv-SE" sz="1200" dirty="0">
                <a:latin typeface="Arial"/>
                <a:cs typeface="Arial"/>
              </a:rPr>
              <a:t> </a:t>
            </a:r>
            <a:r>
              <a:rPr lang="sv-SE" sz="1200" dirty="0">
                <a:solidFill>
                  <a:srgbClr val="002060"/>
                </a:solidFill>
                <a:latin typeface="Arial"/>
                <a:cs typeface="Arial"/>
              </a:rPr>
              <a:t>åtgärder</a:t>
            </a:r>
            <a:endParaRPr lang="sv-SE" sz="1200" dirty="0">
              <a:latin typeface="Arial"/>
              <a:cs typeface="Arial"/>
            </a:endParaRPr>
          </a:p>
          <a:p>
            <a:pPr marL="12700">
              <a:lnSpc>
                <a:spcPct val="100000"/>
              </a:lnSpc>
              <a:spcBef>
                <a:spcPts val="95"/>
              </a:spcBef>
            </a:pPr>
            <a:endParaRPr lang="sv-SE" sz="1200" b="1" dirty="0">
              <a:solidFill>
                <a:srgbClr val="002060"/>
              </a:solidFill>
              <a:latin typeface="Arial"/>
              <a:cs typeface="Arial"/>
            </a:endParaRPr>
          </a:p>
          <a:p>
            <a:pPr marL="19685">
              <a:lnSpc>
                <a:spcPct val="100000"/>
              </a:lnSpc>
              <a:spcBef>
                <a:spcPts val="610"/>
              </a:spcBef>
            </a:pPr>
            <a:r>
              <a:rPr lang="sv-SE" sz="1200" b="1" dirty="0">
                <a:solidFill>
                  <a:srgbClr val="002060"/>
                </a:solidFill>
                <a:latin typeface="Arial"/>
                <a:cs typeface="Arial"/>
              </a:rPr>
              <a:t>Del B – Nationellt sätt för att nå målen</a:t>
            </a:r>
          </a:p>
          <a:p>
            <a:pPr>
              <a:buChar char="•"/>
              <a:tabLst>
                <a:tab pos="129539" algn="l"/>
              </a:tabLst>
            </a:pPr>
            <a:r>
              <a:rPr lang="sv-SE" sz="1200" dirty="0">
                <a:solidFill>
                  <a:srgbClr val="002060"/>
                </a:solidFill>
                <a:latin typeface="Arial"/>
                <a:cs typeface="Arial"/>
              </a:rPr>
              <a:t>Terrestra, kustnära och sötvattenekosystem</a:t>
            </a:r>
          </a:p>
          <a:p>
            <a:pPr>
              <a:buChar char="•"/>
              <a:tabLst>
                <a:tab pos="129539" algn="l"/>
              </a:tabLst>
            </a:pPr>
            <a:r>
              <a:rPr lang="sv-SE" sz="1200" dirty="0">
                <a:solidFill>
                  <a:srgbClr val="002060"/>
                </a:solidFill>
                <a:latin typeface="Arial"/>
                <a:cs typeface="Arial"/>
              </a:rPr>
              <a:t>Marina ekosystem</a:t>
            </a:r>
            <a:endParaRPr lang="sv-SE" sz="1200" dirty="0">
              <a:latin typeface="Arial"/>
              <a:cs typeface="Arial"/>
            </a:endParaRPr>
          </a:p>
          <a:p>
            <a:pPr>
              <a:buChar char="•"/>
              <a:tabLst>
                <a:tab pos="129539" algn="l"/>
              </a:tabLst>
            </a:pPr>
            <a:r>
              <a:rPr lang="sv-SE" sz="1200" dirty="0">
                <a:solidFill>
                  <a:srgbClr val="002060"/>
                </a:solidFill>
                <a:latin typeface="Arial"/>
                <a:cs typeface="Arial"/>
              </a:rPr>
              <a:t>Urbana ekosystem</a:t>
            </a:r>
            <a:endParaRPr lang="sv-SE" sz="1200" dirty="0">
              <a:latin typeface="Arial"/>
              <a:cs typeface="Arial"/>
            </a:endParaRPr>
          </a:p>
          <a:p>
            <a:pPr>
              <a:buChar char="•"/>
              <a:tabLst>
                <a:tab pos="127000" algn="l"/>
              </a:tabLst>
            </a:pPr>
            <a:r>
              <a:rPr lang="sv-SE" sz="1200" dirty="0">
                <a:solidFill>
                  <a:srgbClr val="002060"/>
                </a:solidFill>
                <a:latin typeface="Arial"/>
                <a:cs typeface="Arial"/>
              </a:rPr>
              <a:t>Vattendrags </a:t>
            </a:r>
            <a:r>
              <a:rPr lang="sv-SE" sz="1200" dirty="0" err="1">
                <a:solidFill>
                  <a:srgbClr val="002060"/>
                </a:solidFill>
                <a:latin typeface="Arial"/>
                <a:cs typeface="Arial"/>
              </a:rPr>
              <a:t>konnektivitet</a:t>
            </a:r>
            <a:r>
              <a:rPr lang="sv-SE" sz="1200" dirty="0">
                <a:solidFill>
                  <a:srgbClr val="002060"/>
                </a:solidFill>
                <a:latin typeface="Arial"/>
                <a:cs typeface="Arial"/>
              </a:rPr>
              <a:t> och </a:t>
            </a:r>
            <a:r>
              <a:rPr lang="sv-SE" sz="1200" dirty="0" err="1">
                <a:solidFill>
                  <a:srgbClr val="002060"/>
                </a:solidFill>
                <a:latin typeface="Arial"/>
                <a:cs typeface="Arial"/>
              </a:rPr>
              <a:t>svämmiljöer</a:t>
            </a:r>
            <a:endParaRPr lang="sv-SE" sz="1200" dirty="0">
              <a:latin typeface="Arial"/>
              <a:cs typeface="Arial"/>
            </a:endParaRPr>
          </a:p>
          <a:p>
            <a:pPr marR="2323465">
              <a:buChar char="•"/>
              <a:tabLst>
                <a:tab pos="129539" algn="l"/>
              </a:tabLst>
            </a:pPr>
            <a:r>
              <a:rPr lang="sv-SE" sz="1200" dirty="0" err="1">
                <a:solidFill>
                  <a:srgbClr val="002060"/>
                </a:solidFill>
                <a:latin typeface="Arial"/>
                <a:cs typeface="Arial"/>
              </a:rPr>
              <a:t>Pollinatörer</a:t>
            </a:r>
            <a:endParaRPr lang="sv-SE" sz="1200" dirty="0">
              <a:solidFill>
                <a:srgbClr val="002060"/>
              </a:solidFill>
              <a:latin typeface="Arial"/>
              <a:cs typeface="Arial"/>
            </a:endParaRPr>
          </a:p>
          <a:p>
            <a:pPr marR="2323465">
              <a:tabLst>
                <a:tab pos="129539" algn="l"/>
              </a:tabLst>
            </a:pPr>
            <a:r>
              <a:rPr lang="sv-SE" sz="1200" dirty="0">
                <a:solidFill>
                  <a:srgbClr val="002060"/>
                </a:solidFill>
                <a:latin typeface="Arial"/>
                <a:cs typeface="Arial"/>
              </a:rPr>
              <a:t>•Jordbruksekosystem</a:t>
            </a:r>
            <a:endParaRPr lang="sv-SE" sz="1200" dirty="0">
              <a:latin typeface="Arial"/>
              <a:cs typeface="Arial"/>
            </a:endParaRPr>
          </a:p>
          <a:p>
            <a:pPr>
              <a:buChar char="•"/>
              <a:tabLst>
                <a:tab pos="129539" algn="l"/>
              </a:tabLst>
            </a:pPr>
            <a:r>
              <a:rPr lang="sv-SE" sz="1200" dirty="0">
                <a:solidFill>
                  <a:srgbClr val="002060"/>
                </a:solidFill>
                <a:latin typeface="Arial"/>
                <a:cs typeface="Arial"/>
              </a:rPr>
              <a:t>Skogsekosystem</a:t>
            </a:r>
            <a:endParaRPr lang="sv-SE" sz="1200" dirty="0">
              <a:latin typeface="Arial"/>
              <a:cs typeface="Arial"/>
            </a:endParaRPr>
          </a:p>
          <a:p>
            <a:pPr>
              <a:buChar char="•"/>
              <a:tabLst>
                <a:tab pos="129539" algn="l"/>
              </a:tabLst>
            </a:pPr>
            <a:r>
              <a:rPr lang="sv-SE" sz="1200" dirty="0">
                <a:solidFill>
                  <a:srgbClr val="002060"/>
                </a:solidFill>
                <a:latin typeface="Arial"/>
                <a:cs typeface="Arial"/>
              </a:rPr>
              <a:t>Bidrag till planteringen av tre miljarder träd</a:t>
            </a:r>
            <a:endParaRPr lang="sv-SE" sz="1200" dirty="0">
              <a:latin typeface="Arial"/>
              <a:cs typeface="Arial"/>
            </a:endParaRPr>
          </a:p>
          <a:p>
            <a:pPr marL="12700">
              <a:lnSpc>
                <a:spcPct val="100000"/>
              </a:lnSpc>
              <a:spcBef>
                <a:spcPts val="95"/>
              </a:spcBef>
            </a:pPr>
            <a:endParaRPr lang="sv-SE" sz="1200" b="1" dirty="0">
              <a:solidFill>
                <a:srgbClr val="002060"/>
              </a:solidFill>
              <a:latin typeface="Arial"/>
              <a:cs typeface="Arial"/>
            </a:endParaRPr>
          </a:p>
          <a:p>
            <a:pPr marL="12700">
              <a:lnSpc>
                <a:spcPct val="100000"/>
              </a:lnSpc>
              <a:spcBef>
                <a:spcPts val="95"/>
              </a:spcBef>
            </a:pPr>
            <a:r>
              <a:rPr lang="sv-SE" sz="1200" b="1" dirty="0">
                <a:solidFill>
                  <a:srgbClr val="002060"/>
                </a:solidFill>
                <a:latin typeface="Arial"/>
                <a:cs typeface="Arial"/>
              </a:rPr>
              <a:t>Bilagor</a:t>
            </a:r>
            <a:endParaRPr lang="sv-SE" sz="1200" dirty="0">
              <a:latin typeface="Arial"/>
              <a:cs typeface="Arial"/>
            </a:endParaRPr>
          </a:p>
          <a:p>
            <a:pPr marL="13335"/>
            <a:r>
              <a:rPr lang="sv-SE" sz="1200" dirty="0">
                <a:solidFill>
                  <a:srgbClr val="002060"/>
                </a:solidFill>
                <a:latin typeface="Arial"/>
                <a:cs typeface="Arial"/>
              </a:rPr>
              <a:t>Bilaga I – Hur synpunkter från EU-KOM hanterats</a:t>
            </a:r>
            <a:endParaRPr lang="sv-SE" sz="1200" dirty="0">
              <a:latin typeface="Arial"/>
              <a:cs typeface="Arial"/>
            </a:endParaRPr>
          </a:p>
          <a:p>
            <a:pPr marL="13335" marR="661670"/>
            <a:r>
              <a:rPr lang="sv-SE" sz="1200" dirty="0">
                <a:solidFill>
                  <a:srgbClr val="002060"/>
                </a:solidFill>
                <a:latin typeface="Arial"/>
                <a:cs typeface="Arial"/>
              </a:rPr>
              <a:t>Bilaga II – Information per marin livsmiljötyp</a:t>
            </a:r>
          </a:p>
          <a:p>
            <a:pPr marL="13335" marR="661670"/>
            <a:r>
              <a:rPr lang="sv-SE" sz="1200" dirty="0">
                <a:solidFill>
                  <a:srgbClr val="002060"/>
                </a:solidFill>
                <a:latin typeface="Arial"/>
                <a:cs typeface="Arial"/>
              </a:rPr>
              <a:t>Bilaga III - Förteckning över urbana ekosystemområden </a:t>
            </a:r>
          </a:p>
          <a:p>
            <a:pPr marL="13335" marR="661670"/>
            <a:r>
              <a:rPr lang="sv-SE" sz="1200" dirty="0">
                <a:solidFill>
                  <a:srgbClr val="002060"/>
                </a:solidFill>
                <a:latin typeface="Arial"/>
                <a:cs typeface="Arial"/>
              </a:rPr>
              <a:t>Bilaga IV - Inventering av artificiella hinder för </a:t>
            </a:r>
            <a:r>
              <a:rPr lang="sv-SE" sz="1200" dirty="0" err="1">
                <a:solidFill>
                  <a:srgbClr val="002060"/>
                </a:solidFill>
                <a:latin typeface="Arial"/>
                <a:cs typeface="Arial"/>
              </a:rPr>
              <a:t>konnektivitet</a:t>
            </a:r>
            <a:r>
              <a:rPr lang="sv-SE" sz="1200" dirty="0">
                <a:solidFill>
                  <a:srgbClr val="002060"/>
                </a:solidFill>
                <a:latin typeface="Arial"/>
                <a:cs typeface="Arial"/>
              </a:rPr>
              <a:t> i ytvatten</a:t>
            </a:r>
            <a:endParaRPr lang="sv-SE" sz="1200" dirty="0">
              <a:latin typeface="Arial"/>
              <a:cs typeface="Arial"/>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3482074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arbetet med den biologiska mångfalden innehåller förordningen ett antal artiklar om livsmiljöer eller ekosystem.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Artikel 4 och 5 är övergripande för alla livsmiljöer, och innehåller mål för restaurering och återskapande.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Artikel 8, 10, 11 och 12 handlar om specifika ekosystem eller livsmiljöer för arter. Där finns mål om att uppnå en ökande trend för ett antal indikatorer, fram till att tillfredställande nivåer har uppnåtts.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artikel 9 och 13 är målformuleringarna istället formulerade som ett bidrag till mål som unionen ska uppnå som helhet.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här betyder att vissa livsmiljöer hanteras under flera artiklar, men livsmiljöer som fjällmiljöer exempelvis ingår endast i artikel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00" dirty="0">
              <a:effectLst/>
              <a:latin typeface="Times New Roman"/>
              <a:ea typeface="Aptos" panose="020B000402020202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00" dirty="0">
                <a:effectLst/>
                <a:latin typeface="Times New Roman"/>
                <a:ea typeface="Aptos" panose="020B0004020202020204" pitchFamily="34" charset="0"/>
                <a:cs typeface="Times New Roman"/>
              </a:rPr>
              <a:t>Artikel 4 i förordningen tar </a:t>
            </a:r>
            <a:r>
              <a:rPr lang="sv-SE" sz="1200" kern="100" dirty="0">
                <a:latin typeface="Times New Roman"/>
                <a:ea typeface="Aptos" panose="020B0004020202020204" pitchFamily="34" charset="0"/>
                <a:cs typeface="Times New Roman"/>
              </a:rPr>
              <a:t>avstamp</a:t>
            </a:r>
            <a:r>
              <a:rPr lang="sv-SE" sz="1200" kern="100" dirty="0">
                <a:effectLst/>
                <a:latin typeface="Times New Roman"/>
                <a:ea typeface="Aptos" panose="020B0004020202020204" pitchFamily="34" charset="0"/>
                <a:cs typeface="Times New Roman"/>
              </a:rPr>
              <a:t> i ett helhetsperspektiv på landskapet och gäller restaurering av både land-,</a:t>
            </a:r>
            <a:r>
              <a:rPr lang="sv-SE" sz="1200" kern="100" dirty="0">
                <a:latin typeface="Times New Roman"/>
                <a:ea typeface="Aptos" panose="020B0004020202020204" pitchFamily="34" charset="0"/>
                <a:cs typeface="Times New Roman"/>
              </a:rPr>
              <a:t> </a:t>
            </a:r>
            <a:r>
              <a:rPr lang="sv-SE" sz="1200" kern="100" dirty="0">
                <a:effectLst/>
                <a:latin typeface="Times New Roman"/>
                <a:ea typeface="Aptos" panose="020B0004020202020204" pitchFamily="34" charset="0"/>
                <a:cs typeface="Times New Roman"/>
              </a:rPr>
              <a:t>kust-, och sötvattenekosystem. </a:t>
            </a:r>
          </a:p>
          <a:p>
            <a:r>
              <a:rPr lang="sv-SE" dirty="0"/>
              <a:t>Samma gäller för Artikel 10 – pollinatörer finns i alla ekosystem.</a:t>
            </a:r>
          </a:p>
          <a:p>
            <a:endParaRPr lang="sv-SE" dirty="0"/>
          </a:p>
          <a:p>
            <a:r>
              <a:rPr lang="sv-SE" dirty="0"/>
              <a:t>Det finns delprojekt för alla dessa artiklar, utom artikel 13. De tillkommande träden ska nämligen planteras inom alla tänkbara ekosystem – så alla delprojekt behöver se sitt bidrag till den artikeln.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a:p>
        </p:txBody>
      </p:sp>
    </p:spTree>
    <p:extLst>
      <p:ext uri="{BB962C8B-B14F-4D97-AF65-F5344CB8AC3E}">
        <p14:creationId xmlns:p14="http://schemas.microsoft.com/office/powerpoint/2010/main" val="318355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Vad görs i de här delprojekten?</a:t>
            </a:r>
          </a:p>
          <a:p>
            <a:r>
              <a:rPr lang="sv-SE"/>
              <a:t>Naturvårdsverket har delat in arbetet i fyra faser, men då tiden för genomförandet är knapp sett till det omfattande innehållet behöver faserna för genomförandet löpa omlott.</a:t>
            </a:r>
          </a:p>
          <a:p>
            <a:r>
              <a:rPr lang="sv-SE"/>
              <a:t>Naturvårdsverket och de övriga myndigheterna planerar att vara klara i början av december för att under 2026 ta sig igenom beslutsberedningen på myndigheterna.</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4118032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a:t>Uppdraget genomförs som ett projekt där alla fem myndigheter deltar; i projektledning, i styrgrupp och de olika delprojekten.</a:t>
            </a:r>
          </a:p>
          <a:p>
            <a:pPr marL="0" indent="0">
              <a:buNone/>
            </a:pPr>
            <a:endParaRPr lang="sv-SE"/>
          </a:p>
          <a:p>
            <a:pPr marL="0" indent="0">
              <a:buNone/>
            </a:pPr>
            <a:r>
              <a:rPr lang="sv-SE"/>
              <a:t>Projektet är organiserat i 13 delprojekt (varav 7 hanterar den nationella restaureringsplanens olika sakområden och 6 är tvärgående funktioner för juridisk analys, delaktighet, kommunikation, miljöbedömning, konsekvensutredning och informationsförsörjning.) </a:t>
            </a:r>
          </a:p>
          <a:p>
            <a:pPr marL="0" indent="0">
              <a:buNone/>
            </a:pPr>
            <a:r>
              <a:rPr lang="sv-SE"/>
              <a:t>Såhär arbetar Naturvårdsverket med projektet:</a:t>
            </a:r>
          </a:p>
          <a:p>
            <a:pPr marL="171450" indent="-171450">
              <a:buFont typeface="Arial" panose="020B0604020202020204" pitchFamily="34" charset="0"/>
              <a:buChar char="•"/>
            </a:pPr>
            <a:r>
              <a:rPr lang="sv-SE"/>
              <a:t>För att kunna komma i mål med detta arbetar Naturvårdsverket också med informationsförsörjning, om vilken information som behövs och hur den borde struktureras. </a:t>
            </a:r>
          </a:p>
          <a:p>
            <a:pPr marL="171450" indent="-171450">
              <a:buFont typeface="Arial" panose="020B0604020202020204" pitchFamily="34" charset="0"/>
              <a:buChar char="•"/>
            </a:pPr>
            <a:r>
              <a:rPr lang="sv-SE"/>
              <a:t>För att kunna föreslå de mest lämpliga åtgärderna arbetar projektet med miljöbedömning och konsekvensutredning. </a:t>
            </a:r>
          </a:p>
          <a:p>
            <a:pPr marL="171450" indent="-171450">
              <a:buFont typeface="Arial" panose="020B0604020202020204" pitchFamily="34" charset="0"/>
              <a:buChar char="•"/>
            </a:pPr>
            <a:r>
              <a:rPr lang="sv-SE"/>
              <a:t>För att ha en så ändamålsenlig process för delaktighet som möjligt finns ett delprojekt för planering av dialog och samverkan och ett för kommunikation.</a:t>
            </a:r>
          </a:p>
          <a:p>
            <a:pPr marL="171450" indent="-171450">
              <a:buFont typeface="Arial" panose="020B0604020202020204" pitchFamily="34" charset="0"/>
              <a:buChar char="•"/>
            </a:pPr>
            <a:r>
              <a:rPr lang="sv-SE"/>
              <a:t>Och det finns ett delprojekt för juridisk analys som både stöttar i tolkning av förordningen och funderar på hur svensk författning behöver justeras för att kunna genomföra förordningen i Sverige. </a:t>
            </a:r>
          </a:p>
          <a:p>
            <a:pPr marL="171450" indent="-171450">
              <a:buFont typeface="Arial" panose="020B0604020202020204" pitchFamily="34" charset="0"/>
              <a:buChar char="•"/>
            </a:pPr>
            <a:r>
              <a:rPr lang="sv-SE"/>
              <a:t>Dessa tvärgående funktioner arbetar integrerat och samordnat med de artikelvisa delprojekten.  </a:t>
            </a:r>
          </a:p>
          <a:p>
            <a:pPr marL="0" indent="0">
              <a:buNone/>
            </a:pPr>
            <a:endParaRPr lang="sv-SE"/>
          </a:p>
          <a:p>
            <a:pPr marL="0" indent="0">
              <a:buNone/>
            </a:pPr>
            <a:r>
              <a:rPr lang="sv-SE" sz="1800" b="0" i="0">
                <a:solidFill>
                  <a:srgbClr val="2A2A2D"/>
                </a:solidFill>
                <a:effectLst/>
                <a:latin typeface="Times New Roman" panose="02020603050405020304" pitchFamily="18" charset="0"/>
              </a:rPr>
              <a:t>Att ta fram en nationell plan för naturrestaurering berör många – medborgare, organisationer, näringsliv och myndigheter i Sverige. Därför tas förslaget till plan fram i dialog där erfarenhet, kunskap och perspektiv från många olika aktörer är en grund för arbetet. </a:t>
            </a:r>
          </a:p>
          <a:p>
            <a:pPr marL="0" indent="0">
              <a:buNone/>
            </a:pPr>
            <a:endParaRPr lang="sv-SE" sz="1800" b="0" i="0">
              <a:solidFill>
                <a:srgbClr val="2A2A2D"/>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t>Delaktigheten kommer att ske både på bredden och på djupet, på övergripande nivå och för respektive ekosystem. Vi kommer i slutet av mötet återkomma till hur vi planerat för delaktigheten. </a:t>
            </a:r>
          </a:p>
          <a:p>
            <a:pPr marL="0" indent="0">
              <a:buNone/>
            </a:pP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3541080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Naturvårdsverkets ansvar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16</a:t>
            </a:fld>
            <a:endParaRPr lang="sv-SE"/>
          </a:p>
        </p:txBody>
      </p:sp>
    </p:spTree>
    <p:extLst>
      <p:ext uri="{BB962C8B-B14F-4D97-AF65-F5344CB8AC3E}">
        <p14:creationId xmlns:p14="http://schemas.microsoft.com/office/powerpoint/2010/main" val="1831889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a:p>
        </p:txBody>
      </p:sp>
    </p:spTree>
    <p:extLst>
      <p:ext uri="{BB962C8B-B14F-4D97-AF65-F5344CB8AC3E}">
        <p14:creationId xmlns:p14="http://schemas.microsoft.com/office/powerpoint/2010/main" val="4182911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sz="1800" kern="100">
                <a:effectLst/>
                <a:latin typeface="Times New Roman"/>
                <a:ea typeface="Aptos" panose="020B0004020202020204" pitchFamily="34" charset="0"/>
                <a:cs typeface="Times New Roman"/>
              </a:rPr>
              <a:t>Artikel 4 i förordningen tar </a:t>
            </a:r>
            <a:r>
              <a:rPr lang="sv-SE" sz="1800" kern="100">
                <a:latin typeface="Times New Roman"/>
                <a:ea typeface="Aptos" panose="020B0004020202020204" pitchFamily="34" charset="0"/>
                <a:cs typeface="Times New Roman"/>
              </a:rPr>
              <a:t>avstamp</a:t>
            </a:r>
            <a:r>
              <a:rPr lang="sv-SE" sz="1800" kern="100">
                <a:effectLst/>
                <a:latin typeface="Times New Roman"/>
                <a:ea typeface="Aptos" panose="020B0004020202020204" pitchFamily="34" charset="0"/>
                <a:cs typeface="Times New Roman"/>
              </a:rPr>
              <a:t> i ett helhetsperspektiv på landskapet och gäller restaurering av både land-,</a:t>
            </a:r>
            <a:r>
              <a:rPr lang="sv-SE" sz="1800" kern="100">
                <a:latin typeface="Times New Roman"/>
                <a:ea typeface="Aptos" panose="020B0004020202020204" pitchFamily="34" charset="0"/>
                <a:cs typeface="Times New Roman"/>
              </a:rPr>
              <a:t> </a:t>
            </a:r>
            <a:r>
              <a:rPr lang="sv-SE" sz="1800" kern="100">
                <a:effectLst/>
                <a:latin typeface="Times New Roman"/>
                <a:ea typeface="Aptos" panose="020B0004020202020204" pitchFamily="34" charset="0"/>
                <a:cs typeface="Times New Roman"/>
              </a:rPr>
              <a:t>kust-, och sötvattenekosystem. </a:t>
            </a:r>
          </a:p>
          <a:p>
            <a:pPr>
              <a:spcAft>
                <a:spcPts val="600"/>
              </a:spcAft>
            </a:pPr>
            <a:r>
              <a:rPr lang="sv-SE" sz="1800" kern="100">
                <a:latin typeface="Times New Roman"/>
                <a:cs typeface="Times New Roman"/>
              </a:rPr>
              <a:t>Artikel 4 handlar om att restaurera och återskapa livsmiljöer så att djur och växter kan fortleva i </a:t>
            </a:r>
            <a:r>
              <a:rPr lang="sv-SE" kern="100">
                <a:latin typeface="Times New Roman"/>
                <a:cs typeface="Times New Roman"/>
              </a:rPr>
              <a:t>tex. skogar, gräsmarker, våtmarker, sjöar och vattendrag.</a:t>
            </a:r>
            <a:endParaRPr lang="sv-SE">
              <a:latin typeface="Times New Roman"/>
              <a:cs typeface="Times New Roman"/>
            </a:endParaRPr>
          </a:p>
          <a:p>
            <a:pPr>
              <a:spcAft>
                <a:spcPts val="600"/>
              </a:spcAft>
            </a:pPr>
            <a:r>
              <a:rPr lang="sv-SE" sz="1800" kern="100">
                <a:effectLst/>
                <a:latin typeface="Times New Roman"/>
                <a:ea typeface="Aptos" panose="020B0004020202020204" pitchFamily="34" charset="0"/>
                <a:cs typeface="Times New Roman"/>
              </a:rPr>
              <a:t>Sverige ska </a:t>
            </a:r>
            <a:r>
              <a:rPr lang="sv-SE" sz="1800" kern="100">
                <a:latin typeface="Times New Roman"/>
                <a:ea typeface="Aptos" panose="020B0004020202020204" pitchFamily="34" charset="0"/>
                <a:cs typeface="Times New Roman"/>
              </a:rPr>
              <a:t>enligt förordningen ta</a:t>
            </a:r>
            <a:r>
              <a:rPr lang="sv-SE" sz="1800" kern="100">
                <a:effectLst/>
                <a:latin typeface="Times New Roman"/>
                <a:ea typeface="Aptos" panose="020B0004020202020204" pitchFamily="34" charset="0"/>
                <a:cs typeface="Times New Roman"/>
              </a:rPr>
              <a:t> fram åtgärder och mål och detta är bindande krav enligt </a:t>
            </a:r>
            <a:r>
              <a:rPr lang="sv-SE" sz="1800" kern="100">
                <a:latin typeface="Times New Roman"/>
                <a:ea typeface="Aptos" panose="020B0004020202020204" pitchFamily="34" charset="0"/>
                <a:cs typeface="Times New Roman"/>
              </a:rPr>
              <a:t>artikel 4</a:t>
            </a:r>
            <a:r>
              <a:rPr lang="sv-SE" sz="1800" kern="100">
                <a:effectLst/>
                <a:latin typeface="Times New Roman"/>
                <a:ea typeface="Aptos" panose="020B0004020202020204" pitchFamily="34" charset="0"/>
                <a:cs typeface="Times New Roman"/>
              </a:rPr>
              <a:t>.</a:t>
            </a:r>
          </a:p>
          <a:p>
            <a:pPr>
              <a:spcAft>
                <a:spcPts val="600"/>
              </a:spcAft>
            </a:pPr>
            <a:r>
              <a:rPr lang="sv-SE" sz="1800" kern="100">
                <a:effectLst/>
                <a:latin typeface="Times New Roman"/>
                <a:ea typeface="Aptos" panose="020B0004020202020204" pitchFamily="34" charset="0"/>
                <a:cs typeface="Times New Roman"/>
              </a:rPr>
              <a:t>Dessa mål ska vara både mätbara och tidsbundna.</a:t>
            </a:r>
          </a:p>
          <a:p>
            <a:pPr>
              <a:spcAft>
                <a:spcPts val="600"/>
              </a:spcAft>
            </a:pPr>
            <a:r>
              <a:rPr lang="sv-SE" sz="1800" kern="100">
                <a:effectLst/>
                <a:latin typeface="Times New Roman"/>
                <a:ea typeface="Aptos" panose="020B0004020202020204" pitchFamily="34" charset="0"/>
                <a:cs typeface="Times New Roman"/>
              </a:rPr>
              <a:t>Artikeln omfattar alla livsmiljötyper som omfattas av förordningens bilaga I. Det kan vara inom Natura 2000-områden men också utanför.</a:t>
            </a:r>
          </a:p>
          <a:p>
            <a:pPr>
              <a:spcAft>
                <a:spcPts val="600"/>
              </a:spcAft>
            </a:pPr>
            <a:r>
              <a:rPr lang="sv-SE" sz="1800" kern="100">
                <a:effectLst/>
                <a:latin typeface="Times New Roman"/>
                <a:ea typeface="Aptos" panose="020B0004020202020204" pitchFamily="34" charset="0"/>
                <a:cs typeface="Times New Roman"/>
              </a:rPr>
              <a:t> </a:t>
            </a:r>
          </a:p>
          <a:p>
            <a:pPr>
              <a:spcAft>
                <a:spcPts val="600"/>
              </a:spcAft>
            </a:pPr>
            <a:r>
              <a:rPr lang="sv-SE" sz="1800" kern="100">
                <a:effectLst/>
                <a:latin typeface="Times New Roman"/>
                <a:ea typeface="Aptos" panose="020B0004020202020204" pitchFamily="34" charset="0"/>
                <a:cs typeface="Times New Roman"/>
              </a:rPr>
              <a:t> </a:t>
            </a: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a:p>
        </p:txBody>
      </p:sp>
    </p:spTree>
    <p:extLst>
      <p:ext uri="{BB962C8B-B14F-4D97-AF65-F5344CB8AC3E}">
        <p14:creationId xmlns:p14="http://schemas.microsoft.com/office/powerpoint/2010/main" val="2625781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a:latin typeface="Times New Roman"/>
                <a:cs typeface="Times New Roman"/>
              </a:rPr>
              <a:t>I arbetet ska status och behov av restaurering identifieras för att nå målen med förordningen.</a:t>
            </a:r>
            <a:endParaRPr lang="en-US">
              <a:latin typeface="Times New Roman"/>
              <a:cs typeface="Times New Roman"/>
            </a:endParaRPr>
          </a:p>
          <a:p>
            <a:pPr>
              <a:spcAft>
                <a:spcPts val="600"/>
              </a:spcAft>
            </a:pPr>
            <a:r>
              <a:rPr lang="sv-SE">
                <a:latin typeface="Times New Roman"/>
                <a:cs typeface="Times New Roman"/>
              </a:rPr>
              <a:t>Mycket arbete pågår redan för att bevara arter och stärka ekosystem både i skyddade områden och i omgivande landskap. Men det räcker inte.</a:t>
            </a:r>
          </a:p>
          <a:p>
            <a:pPr>
              <a:spcAft>
                <a:spcPts val="600"/>
              </a:spcAft>
            </a:pPr>
            <a:r>
              <a:rPr lang="sv-SE">
                <a:latin typeface="Times New Roman"/>
                <a:cs typeface="Times New Roman"/>
              </a:rPr>
              <a:t>Arbetet med artikeln är därför viktig för att långsiktigt kunna upprätthålla biologisk mångfald, motverka fragmentering och skapa </a:t>
            </a:r>
            <a:r>
              <a:rPr lang="sv-SE" err="1">
                <a:latin typeface="Times New Roman"/>
                <a:cs typeface="Times New Roman"/>
              </a:rPr>
              <a:t>konnektivitet</a:t>
            </a:r>
            <a:r>
              <a:rPr lang="sv-SE">
                <a:latin typeface="Times New Roman"/>
                <a:cs typeface="Times New Roman"/>
              </a:rPr>
              <a:t> i våra landskap. </a:t>
            </a:r>
          </a:p>
          <a:p>
            <a:pPr>
              <a:spcAft>
                <a:spcPts val="600"/>
              </a:spcAft>
            </a:pPr>
            <a:r>
              <a:rPr lang="sv-SE">
                <a:latin typeface="Times New Roman"/>
                <a:cs typeface="Times New Roman"/>
              </a:rPr>
              <a:t>Ni kommer senare få exempel på hur artikel 4 också kopplar till andra artiklar i förordningen.</a:t>
            </a:r>
            <a:endParaRPr lang="en-US">
              <a:latin typeface="Times New Roman"/>
              <a:cs typeface="Times New Roman"/>
            </a:endParaRPr>
          </a:p>
          <a:p>
            <a:pPr>
              <a:spcAft>
                <a:spcPts val="600"/>
              </a:spcAft>
            </a:pPr>
            <a:endParaRPr lang="sv-SE">
              <a:latin typeface="Times New Roman"/>
              <a:cs typeface="Times New Roman"/>
            </a:endParaRPr>
          </a:p>
          <a:p>
            <a:pPr>
              <a:spcAft>
                <a:spcPts val="600"/>
              </a:spcAft>
            </a:pPr>
            <a:r>
              <a:rPr lang="sv-SE">
                <a:latin typeface="Times New Roman"/>
                <a:cs typeface="Times New Roman"/>
              </a:rPr>
              <a:t> </a:t>
            </a:r>
            <a:endParaRPr lang="en-US">
              <a:latin typeface="Times New Roman"/>
              <a:cs typeface="Times New Roman"/>
            </a:endParaRPr>
          </a:p>
          <a:p>
            <a:endParaRPr lang="en-US">
              <a:latin typeface="Calibri"/>
              <a:ea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19</a:t>
            </a:fld>
            <a:endParaRPr lang="sv-SE"/>
          </a:p>
        </p:txBody>
      </p:sp>
    </p:spTree>
    <p:extLst>
      <p:ext uri="{BB962C8B-B14F-4D97-AF65-F5344CB8AC3E}">
        <p14:creationId xmlns:p14="http://schemas.microsoft.com/office/powerpoint/2010/main" val="137364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4002907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Ansvarig myndighet: Naturvårdsverket</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20</a:t>
            </a:fld>
            <a:endParaRPr lang="sv-SE"/>
          </a:p>
        </p:txBody>
      </p:sp>
    </p:spTree>
    <p:extLst>
      <p:ext uri="{BB962C8B-B14F-4D97-AF65-F5344CB8AC3E}">
        <p14:creationId xmlns:p14="http://schemas.microsoft.com/office/powerpoint/2010/main" val="387289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E7C4C-6531-E4E0-450E-D51DF16371C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7E7B7A8-E222-3AB3-824A-1FB6448B960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7DCD940-2D73-0635-E68A-380ED7A21FF0}"/>
              </a:ext>
            </a:extLst>
          </p:cNvPr>
          <p:cNvSpPr>
            <a:spLocks noGrp="1"/>
          </p:cNvSpPr>
          <p:nvPr>
            <p:ph type="body" idx="1"/>
          </p:nvPr>
        </p:nvSpPr>
        <p:spPr/>
        <p:txBody>
          <a:bodyPr/>
          <a:lstStyle/>
          <a:p>
            <a:pPr>
              <a:spcAft>
                <a:spcPts val="600"/>
              </a:spcAft>
            </a:pPr>
            <a:r>
              <a:rPr lang="sv-SE" dirty="0">
                <a:latin typeface="Times New Roman"/>
                <a:cs typeface="Times New Roman"/>
              </a:rPr>
              <a:t> </a:t>
            </a:r>
            <a:endParaRPr lang="en-US" dirty="0">
              <a:latin typeface="Times New Roman"/>
              <a:cs typeface="Times New Roman"/>
            </a:endParaRPr>
          </a:p>
          <a:p>
            <a:endParaRPr lang="en-US" dirty="0">
              <a:latin typeface="Calibri"/>
              <a:ea typeface="Calibri"/>
              <a:cs typeface="Calibri"/>
            </a:endParaRPr>
          </a:p>
        </p:txBody>
      </p:sp>
      <p:sp>
        <p:nvSpPr>
          <p:cNvPr id="4" name="Platshållare för bildnummer 3">
            <a:extLst>
              <a:ext uri="{FF2B5EF4-FFF2-40B4-BE49-F238E27FC236}">
                <a16:creationId xmlns:a16="http://schemas.microsoft.com/office/drawing/2014/main" id="{40A6CA59-8769-9A52-9DAE-CF8874327628}"/>
              </a:ext>
            </a:extLst>
          </p:cNvPr>
          <p:cNvSpPr>
            <a:spLocks noGrp="1"/>
          </p:cNvSpPr>
          <p:nvPr>
            <p:ph type="sldNum" sz="quarter" idx="5"/>
          </p:nvPr>
        </p:nvSpPr>
        <p:spPr/>
        <p:txBody>
          <a:bodyPr/>
          <a:lstStyle/>
          <a:p>
            <a:fld id="{97AE7156-62F3-4CA3-9C03-D68BF7374B4F}" type="slidenum">
              <a:rPr lang="sv-SE" smtClean="0"/>
              <a:pPr/>
              <a:t>21</a:t>
            </a:fld>
            <a:endParaRPr lang="sv-SE"/>
          </a:p>
        </p:txBody>
      </p:sp>
    </p:spTree>
    <p:extLst>
      <p:ext uri="{BB962C8B-B14F-4D97-AF65-F5344CB8AC3E}">
        <p14:creationId xmlns:p14="http://schemas.microsoft.com/office/powerpoint/2010/main" val="2038777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22</a:t>
            </a:fld>
            <a:endParaRPr lang="sv-SE"/>
          </a:p>
        </p:txBody>
      </p:sp>
    </p:spTree>
    <p:extLst>
      <p:ext uri="{BB962C8B-B14F-4D97-AF65-F5344CB8AC3E}">
        <p14:creationId xmlns:p14="http://schemas.microsoft.com/office/powerpoint/2010/main" val="1541183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Ansvarig myndighet: Jordbruksverket</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23</a:t>
            </a:fld>
            <a:endParaRPr lang="sv-SE"/>
          </a:p>
        </p:txBody>
      </p:sp>
    </p:spTree>
    <p:extLst>
      <p:ext uri="{BB962C8B-B14F-4D97-AF65-F5344CB8AC3E}">
        <p14:creationId xmlns:p14="http://schemas.microsoft.com/office/powerpoint/2010/main" val="47539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Artikel 4:</a:t>
            </a:r>
            <a:r>
              <a:rPr lang="en-US">
                <a:latin typeface="Times New Roman"/>
                <a:cs typeface="Times New Roman"/>
              </a:rPr>
              <a:t> </a:t>
            </a:r>
            <a:r>
              <a:rPr lang="en-US" b="1" err="1">
                <a:latin typeface="Times New Roman"/>
                <a:cs typeface="Times New Roman"/>
              </a:rPr>
              <a:t>Restaurering</a:t>
            </a:r>
            <a:r>
              <a:rPr lang="en-US" b="1">
                <a:latin typeface="Times New Roman"/>
                <a:cs typeface="Times New Roman"/>
              </a:rPr>
              <a:t> av land-, </a:t>
            </a:r>
            <a:r>
              <a:rPr lang="en-US" b="1" err="1">
                <a:latin typeface="Times New Roman"/>
                <a:cs typeface="Times New Roman"/>
              </a:rPr>
              <a:t>kust</a:t>
            </a:r>
            <a:r>
              <a:rPr lang="en-US" b="1">
                <a:latin typeface="Times New Roman"/>
                <a:cs typeface="Times New Roman"/>
              </a:rPr>
              <a:t>- </a:t>
            </a:r>
            <a:r>
              <a:rPr lang="en-US" b="1" err="1">
                <a:latin typeface="Times New Roman"/>
                <a:cs typeface="Times New Roman"/>
              </a:rPr>
              <a:t>och</a:t>
            </a:r>
            <a:r>
              <a:rPr lang="en-US" b="1">
                <a:latin typeface="Times New Roman"/>
                <a:cs typeface="Times New Roman"/>
              </a:rPr>
              <a:t> </a:t>
            </a:r>
            <a:r>
              <a:rPr lang="en-US" b="1" err="1">
                <a:latin typeface="Times New Roman"/>
                <a:cs typeface="Times New Roman"/>
              </a:rPr>
              <a:t>sötvattensekosystem</a:t>
            </a:r>
            <a:r>
              <a:rPr lang="en-US" b="1">
                <a:latin typeface="Times New Roman"/>
                <a:cs typeface="Times New Roman"/>
              </a:rPr>
              <a:t> - </a:t>
            </a:r>
            <a:r>
              <a:rPr lang="en-US" b="1" err="1">
                <a:latin typeface="Times New Roman"/>
                <a:cs typeface="Times New Roman"/>
              </a:rPr>
              <a:t>odlingslandskapet</a:t>
            </a:r>
            <a:r>
              <a:rPr lang="en-US" b="1">
                <a:latin typeface="Times New Roman"/>
                <a:cs typeface="Times New Roman"/>
              </a:rPr>
              <a:t> </a:t>
            </a:r>
            <a:br>
              <a:rPr lang="en-US" b="1">
                <a:cs typeface="Times New Roman"/>
              </a:rPr>
            </a:br>
            <a:r>
              <a:rPr lang="en-US" b="1">
                <a:latin typeface="Times New Roman"/>
                <a:cs typeface="Times New Roman"/>
              </a:rPr>
              <a:t> </a:t>
            </a:r>
            <a:br>
              <a:rPr lang="en-US" b="1">
                <a:cs typeface="Times New Roman"/>
              </a:rPr>
            </a:br>
            <a:r>
              <a:rPr lang="en-US" err="1">
                <a:latin typeface="Times New Roman"/>
                <a:cs typeface="Times New Roman"/>
              </a:rPr>
              <a:t>Utifrån</a:t>
            </a:r>
            <a:r>
              <a:rPr lang="en-US">
                <a:latin typeface="Times New Roman"/>
                <a:cs typeface="Times New Roman"/>
              </a:rPr>
              <a:t> </a:t>
            </a:r>
            <a:r>
              <a:rPr lang="en-US" err="1">
                <a:latin typeface="Times New Roman"/>
                <a:cs typeface="Times New Roman"/>
              </a:rPr>
              <a:t>ett</a:t>
            </a:r>
            <a:r>
              <a:rPr lang="en-US">
                <a:latin typeface="Times New Roman"/>
                <a:cs typeface="Times New Roman"/>
              </a:rPr>
              <a:t> </a:t>
            </a:r>
            <a:r>
              <a:rPr lang="en-US" err="1">
                <a:latin typeface="Times New Roman"/>
                <a:cs typeface="Times New Roman"/>
              </a:rPr>
              <a:t>jordbruksperspektiv</a:t>
            </a:r>
            <a:r>
              <a:rPr lang="en-US">
                <a:latin typeface="Times New Roman"/>
                <a:cs typeface="Times New Roman"/>
              </a:rPr>
              <a:t> </a:t>
            </a:r>
            <a:r>
              <a:rPr lang="en-US" err="1">
                <a:latin typeface="Times New Roman"/>
                <a:cs typeface="Times New Roman"/>
              </a:rPr>
              <a:t>handlar</a:t>
            </a:r>
            <a:r>
              <a:rPr lang="en-US">
                <a:latin typeface="Times New Roman"/>
                <a:cs typeface="Times New Roman"/>
              </a:rPr>
              <a:t> </a:t>
            </a:r>
            <a:r>
              <a:rPr lang="en-US" err="1">
                <a:latin typeface="Times New Roman"/>
                <a:cs typeface="Times New Roman"/>
              </a:rPr>
              <a:t>artikel</a:t>
            </a:r>
            <a:r>
              <a:rPr lang="en-US">
                <a:latin typeface="Times New Roman"/>
                <a:cs typeface="Times New Roman"/>
              </a:rPr>
              <a:t> 4 om </a:t>
            </a:r>
            <a:r>
              <a:rPr lang="en-US" err="1">
                <a:latin typeface="Times New Roman"/>
                <a:cs typeface="Times New Roman"/>
              </a:rPr>
              <a:t>att</a:t>
            </a:r>
            <a:r>
              <a:rPr lang="en-US">
                <a:latin typeface="Times New Roman"/>
                <a:cs typeface="Times New Roman"/>
              </a:rPr>
              <a:t> </a:t>
            </a:r>
            <a:r>
              <a:rPr lang="en-US" i="1" err="1">
                <a:latin typeface="Times New Roman"/>
                <a:cs typeface="Times New Roman"/>
              </a:rPr>
              <a:t>restaurera</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i="1" err="1">
                <a:latin typeface="Times New Roman"/>
                <a:cs typeface="Times New Roman"/>
              </a:rPr>
              <a:t>återskapa</a:t>
            </a:r>
            <a:r>
              <a:rPr lang="en-US">
                <a:latin typeface="Times New Roman"/>
                <a:cs typeface="Times New Roman"/>
              </a:rPr>
              <a:t> </a:t>
            </a:r>
            <a:r>
              <a:rPr lang="en-US" err="1">
                <a:latin typeface="Times New Roman"/>
                <a:cs typeface="Times New Roman"/>
              </a:rPr>
              <a:t>livsmiljötyper</a:t>
            </a:r>
            <a:r>
              <a:rPr lang="en-US">
                <a:latin typeface="Times New Roman"/>
                <a:cs typeface="Times New Roman"/>
              </a:rPr>
              <a:t> </a:t>
            </a:r>
            <a:r>
              <a:rPr lang="en-US" err="1">
                <a:latin typeface="Times New Roman"/>
                <a:cs typeface="Times New Roman"/>
              </a:rPr>
              <a:t>i</a:t>
            </a:r>
            <a:r>
              <a:rPr lang="en-US">
                <a:latin typeface="Times New Roman"/>
                <a:cs typeface="Times New Roman"/>
              </a:rPr>
              <a:t> form av </a:t>
            </a:r>
            <a:r>
              <a:rPr lang="en-US" err="1">
                <a:latin typeface="Times New Roman"/>
                <a:cs typeface="Times New Roman"/>
              </a:rPr>
              <a:t>ängs</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betesmarker</a:t>
            </a:r>
            <a:r>
              <a:rPr lang="en-US">
                <a:latin typeface="Times New Roman"/>
                <a:cs typeface="Times New Roman"/>
              </a:rPr>
              <a:t> </a:t>
            </a:r>
            <a:r>
              <a:rPr lang="en-US" err="1">
                <a:latin typeface="Times New Roman"/>
                <a:cs typeface="Times New Roman"/>
              </a:rPr>
              <a:t>samt</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restaurera</a:t>
            </a:r>
            <a:r>
              <a:rPr lang="en-US">
                <a:latin typeface="Times New Roman"/>
                <a:cs typeface="Times New Roman"/>
              </a:rPr>
              <a:t> </a:t>
            </a:r>
            <a:r>
              <a:rPr lang="en-US" err="1">
                <a:latin typeface="Times New Roman"/>
                <a:cs typeface="Times New Roman"/>
              </a:rPr>
              <a:t>livsmiljöer</a:t>
            </a:r>
            <a:r>
              <a:rPr lang="en-US">
                <a:latin typeface="Times New Roman"/>
                <a:cs typeface="Times New Roman"/>
              </a:rPr>
              <a:t> för </a:t>
            </a:r>
            <a:r>
              <a:rPr lang="en-US" err="1">
                <a:latin typeface="Times New Roman"/>
                <a:cs typeface="Times New Roman"/>
              </a:rPr>
              <a:t>arter</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förekommer</a:t>
            </a:r>
            <a:r>
              <a:rPr lang="en-US">
                <a:latin typeface="Times New Roman"/>
                <a:cs typeface="Times New Roman"/>
              </a:rPr>
              <a:t> </a:t>
            </a:r>
            <a:r>
              <a:rPr lang="en-US" err="1">
                <a:latin typeface="Times New Roman"/>
                <a:cs typeface="Times New Roman"/>
              </a:rPr>
              <a:t>i</a:t>
            </a:r>
            <a:r>
              <a:rPr lang="en-US">
                <a:latin typeface="Times New Roman"/>
                <a:cs typeface="Times New Roman"/>
              </a:rPr>
              <a:t> art-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habitatdirektivet</a:t>
            </a:r>
            <a:r>
              <a:rPr lang="en-US">
                <a:latin typeface="Times New Roman"/>
                <a:cs typeface="Times New Roman"/>
              </a:rPr>
              <a:t> </a:t>
            </a:r>
            <a:r>
              <a:rPr lang="en-US" err="1">
                <a:latin typeface="Times New Roman"/>
                <a:cs typeface="Times New Roman"/>
              </a:rPr>
              <a:t>samt</a:t>
            </a:r>
            <a:r>
              <a:rPr lang="en-US">
                <a:latin typeface="Times New Roman"/>
                <a:cs typeface="Times New Roman"/>
              </a:rPr>
              <a:t> </a:t>
            </a:r>
            <a:r>
              <a:rPr lang="en-US" err="1">
                <a:latin typeface="Times New Roman"/>
                <a:cs typeface="Times New Roman"/>
              </a:rPr>
              <a:t>fågeldirektivet</a:t>
            </a:r>
            <a:r>
              <a:rPr lang="en-US">
                <a:latin typeface="Times New Roman"/>
                <a:cs typeface="Times New Roman"/>
              </a:rPr>
              <a:t>. </a:t>
            </a:r>
          </a:p>
          <a:p>
            <a:r>
              <a:rPr lang="en-US" err="1">
                <a:latin typeface="Times New Roman"/>
                <a:cs typeface="Times New Roman"/>
              </a:rPr>
              <a:t>Restaurering</a:t>
            </a:r>
            <a:r>
              <a:rPr lang="en-US">
                <a:latin typeface="Times New Roman"/>
                <a:cs typeface="Times New Roman"/>
              </a:rPr>
              <a:t> </a:t>
            </a:r>
            <a:r>
              <a:rPr lang="en-US" err="1">
                <a:latin typeface="Times New Roman"/>
                <a:cs typeface="Times New Roman"/>
              </a:rPr>
              <a:t>innebär</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förbättra</a:t>
            </a:r>
            <a:r>
              <a:rPr lang="en-US">
                <a:latin typeface="Times New Roman"/>
                <a:cs typeface="Times New Roman"/>
              </a:rPr>
              <a:t> </a:t>
            </a:r>
            <a:r>
              <a:rPr lang="en-US" err="1">
                <a:latin typeface="Times New Roman"/>
                <a:cs typeface="Times New Roman"/>
              </a:rPr>
              <a:t>kvaliteten</a:t>
            </a:r>
            <a:r>
              <a:rPr lang="en-US">
                <a:latin typeface="Times New Roman"/>
                <a:cs typeface="Times New Roman"/>
              </a:rPr>
              <a:t> </a:t>
            </a:r>
            <a:r>
              <a:rPr lang="en-US" err="1">
                <a:latin typeface="Times New Roman"/>
                <a:cs typeface="Times New Roman"/>
              </a:rPr>
              <a:t>på</a:t>
            </a:r>
            <a:r>
              <a:rPr lang="en-US">
                <a:latin typeface="Times New Roman"/>
                <a:cs typeface="Times New Roman"/>
              </a:rPr>
              <a:t> redan </a:t>
            </a:r>
            <a:r>
              <a:rPr lang="en-US" err="1">
                <a:latin typeface="Times New Roman"/>
                <a:cs typeface="Times New Roman"/>
              </a:rPr>
              <a:t>existerande</a:t>
            </a:r>
            <a:r>
              <a:rPr lang="en-US">
                <a:latin typeface="Times New Roman"/>
                <a:cs typeface="Times New Roman"/>
              </a:rPr>
              <a:t> </a:t>
            </a:r>
            <a:r>
              <a:rPr lang="en-US" err="1">
                <a:latin typeface="Times New Roman"/>
                <a:cs typeface="Times New Roman"/>
              </a:rPr>
              <a:t>jordbruksmark</a:t>
            </a:r>
            <a:r>
              <a:rPr lang="en-US">
                <a:latin typeface="Times New Roman"/>
                <a:cs typeface="Times New Roman"/>
              </a:rPr>
              <a:t>, </a:t>
            </a:r>
            <a:r>
              <a:rPr lang="en-US" err="1">
                <a:latin typeface="Times New Roman"/>
                <a:cs typeface="Times New Roman"/>
              </a:rPr>
              <a:t>medan</a:t>
            </a:r>
            <a:r>
              <a:rPr lang="en-US">
                <a:latin typeface="Times New Roman"/>
                <a:cs typeface="Times New Roman"/>
              </a:rPr>
              <a:t> </a:t>
            </a:r>
            <a:r>
              <a:rPr lang="en-US" err="1">
                <a:latin typeface="Times New Roman"/>
                <a:cs typeface="Times New Roman"/>
              </a:rPr>
              <a:t>återskapande</a:t>
            </a:r>
            <a:r>
              <a:rPr lang="en-US">
                <a:latin typeface="Times New Roman"/>
                <a:cs typeface="Times New Roman"/>
              </a:rPr>
              <a:t> </a:t>
            </a:r>
            <a:r>
              <a:rPr lang="en-US" err="1">
                <a:latin typeface="Times New Roman"/>
                <a:cs typeface="Times New Roman"/>
              </a:rPr>
              <a:t>innebär</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skapa</a:t>
            </a:r>
            <a:r>
              <a:rPr lang="en-US">
                <a:latin typeface="Times New Roman"/>
                <a:cs typeface="Times New Roman"/>
              </a:rPr>
              <a:t> </a:t>
            </a:r>
            <a:r>
              <a:rPr lang="en-US" err="1">
                <a:latin typeface="Times New Roman"/>
                <a:cs typeface="Times New Roman"/>
              </a:rPr>
              <a:t>ny</a:t>
            </a:r>
            <a:r>
              <a:rPr lang="en-US">
                <a:latin typeface="Times New Roman"/>
                <a:cs typeface="Times New Roman"/>
              </a:rPr>
              <a:t> </a:t>
            </a:r>
            <a:r>
              <a:rPr lang="en-US" err="1">
                <a:latin typeface="Times New Roman"/>
                <a:cs typeface="Times New Roman"/>
              </a:rPr>
              <a:t>betesmark</a:t>
            </a:r>
            <a:r>
              <a:rPr lang="en-US">
                <a:latin typeface="Times New Roman"/>
                <a:cs typeface="Times New Roman"/>
              </a:rPr>
              <a:t>.  </a:t>
            </a:r>
            <a:br>
              <a:rPr lang="en-US">
                <a:cs typeface="Times New Roman"/>
              </a:rPr>
            </a:br>
            <a:br>
              <a:rPr lang="en-US">
                <a:cs typeface="Times New Roman"/>
              </a:rPr>
            </a:br>
            <a:r>
              <a:rPr lang="en-US">
                <a:latin typeface="Times New Roman"/>
                <a:cs typeface="Times New Roman"/>
              </a:rPr>
              <a:t>Det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än</a:t>
            </a:r>
            <a:r>
              <a:rPr lang="en-US">
                <a:latin typeface="Times New Roman"/>
                <a:cs typeface="Times New Roman"/>
              </a:rPr>
              <a:t> </a:t>
            </a:r>
            <a:r>
              <a:rPr lang="en-US" err="1">
                <a:latin typeface="Times New Roman"/>
                <a:cs typeface="Times New Roman"/>
              </a:rPr>
              <a:t>så</a:t>
            </a:r>
            <a:r>
              <a:rPr lang="en-US">
                <a:latin typeface="Times New Roman"/>
                <a:cs typeface="Times New Roman"/>
              </a:rPr>
              <a:t> </a:t>
            </a:r>
            <a:r>
              <a:rPr lang="en-US" err="1">
                <a:latin typeface="Times New Roman"/>
                <a:cs typeface="Times New Roman"/>
              </a:rPr>
              <a:t>länge</a:t>
            </a:r>
            <a:r>
              <a:rPr lang="en-US">
                <a:latin typeface="Times New Roman"/>
                <a:cs typeface="Times New Roman"/>
              </a:rPr>
              <a:t> </a:t>
            </a:r>
            <a:r>
              <a:rPr lang="en-US" err="1">
                <a:latin typeface="Times New Roman"/>
                <a:cs typeface="Times New Roman"/>
              </a:rPr>
              <a:t>oklart</a:t>
            </a:r>
            <a:r>
              <a:rPr lang="en-US">
                <a:latin typeface="Times New Roman"/>
                <a:cs typeface="Times New Roman"/>
              </a:rPr>
              <a:t> </a:t>
            </a:r>
            <a:r>
              <a:rPr lang="en-US" err="1">
                <a:latin typeface="Times New Roman"/>
                <a:cs typeface="Times New Roman"/>
              </a:rPr>
              <a:t>hur</a:t>
            </a:r>
            <a:r>
              <a:rPr lang="en-US">
                <a:latin typeface="Times New Roman"/>
                <a:cs typeface="Times New Roman"/>
              </a:rPr>
              <a:t> </a:t>
            </a:r>
            <a:r>
              <a:rPr lang="en-US" err="1">
                <a:latin typeface="Times New Roman"/>
                <a:cs typeface="Times New Roman"/>
              </a:rPr>
              <a:t>mycket</a:t>
            </a:r>
            <a:r>
              <a:rPr lang="en-US">
                <a:latin typeface="Times New Roman"/>
                <a:cs typeface="Times New Roman"/>
              </a:rPr>
              <a:t> mark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behöver</a:t>
            </a:r>
            <a:r>
              <a:rPr lang="en-US">
                <a:latin typeface="Times New Roman"/>
                <a:cs typeface="Times New Roman"/>
              </a:rPr>
              <a:t> </a:t>
            </a:r>
            <a:r>
              <a:rPr lang="en-US" err="1">
                <a:latin typeface="Times New Roman"/>
                <a:cs typeface="Times New Roman"/>
              </a:rPr>
              <a:t>restaureras</a:t>
            </a:r>
            <a:r>
              <a:rPr lang="en-US">
                <a:latin typeface="Times New Roman"/>
                <a:cs typeface="Times New Roman"/>
              </a:rPr>
              <a:t> </a:t>
            </a:r>
            <a:r>
              <a:rPr lang="en-US" err="1">
                <a:latin typeface="Times New Roman"/>
                <a:cs typeface="Times New Roman"/>
              </a:rPr>
              <a:t>eller</a:t>
            </a:r>
            <a:r>
              <a:rPr lang="en-US">
                <a:latin typeface="Times New Roman"/>
                <a:cs typeface="Times New Roman"/>
              </a:rPr>
              <a:t> </a:t>
            </a:r>
            <a:r>
              <a:rPr lang="en-US" err="1">
                <a:latin typeface="Times New Roman"/>
                <a:cs typeface="Times New Roman"/>
              </a:rPr>
              <a:t>återskapas</a:t>
            </a:r>
            <a:r>
              <a:rPr lang="en-US">
                <a:latin typeface="Times New Roman"/>
                <a:cs typeface="Times New Roman"/>
              </a:rPr>
              <a:t>, men det </a:t>
            </a:r>
            <a:r>
              <a:rPr lang="en-US" err="1">
                <a:latin typeface="Times New Roman"/>
                <a:cs typeface="Times New Roman"/>
              </a:rPr>
              <a:t>kan</a:t>
            </a:r>
            <a:r>
              <a:rPr lang="en-US">
                <a:latin typeface="Times New Roman"/>
                <a:cs typeface="Times New Roman"/>
              </a:rPr>
              <a:t> </a:t>
            </a:r>
            <a:r>
              <a:rPr lang="en-US" err="1">
                <a:latin typeface="Times New Roman"/>
                <a:cs typeface="Times New Roman"/>
              </a:rPr>
              <a:t>handla</a:t>
            </a:r>
            <a:r>
              <a:rPr lang="en-US">
                <a:latin typeface="Times New Roman"/>
                <a:cs typeface="Times New Roman"/>
              </a:rPr>
              <a:t> om </a:t>
            </a:r>
            <a:r>
              <a:rPr lang="en-US" err="1">
                <a:latin typeface="Times New Roman"/>
                <a:cs typeface="Times New Roman"/>
              </a:rPr>
              <a:t>stora</a:t>
            </a:r>
            <a:r>
              <a:rPr lang="en-US">
                <a:latin typeface="Times New Roman"/>
                <a:cs typeface="Times New Roman"/>
              </a:rPr>
              <a:t> </a:t>
            </a:r>
            <a:r>
              <a:rPr lang="en-US" err="1">
                <a:latin typeface="Times New Roman"/>
                <a:cs typeface="Times New Roman"/>
              </a:rPr>
              <a:t>arealer</a:t>
            </a:r>
            <a:r>
              <a:rPr lang="en-US">
                <a:latin typeface="Times New Roman"/>
                <a:cs typeface="Times New Roman"/>
              </a:rPr>
              <a:t>. </a:t>
            </a:r>
          </a:p>
          <a:p>
            <a:r>
              <a:rPr lang="en-US">
                <a:latin typeface="Times New Roman"/>
                <a:cs typeface="Times New Roman"/>
              </a:rPr>
              <a:t>Det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bråttom</a:t>
            </a:r>
            <a:r>
              <a:rPr lang="en-US">
                <a:latin typeface="Times New Roman"/>
                <a:cs typeface="Times New Roman"/>
              </a:rPr>
              <a:t> </a:t>
            </a:r>
            <a:r>
              <a:rPr lang="en-US" err="1">
                <a:latin typeface="Times New Roman"/>
                <a:cs typeface="Times New Roman"/>
              </a:rPr>
              <a:t>då</a:t>
            </a:r>
            <a:r>
              <a:rPr lang="en-US">
                <a:latin typeface="Times New Roman"/>
                <a:cs typeface="Times New Roman"/>
              </a:rPr>
              <a:t> </a:t>
            </a:r>
            <a:r>
              <a:rPr lang="en-US" err="1">
                <a:latin typeface="Times New Roman"/>
                <a:cs typeface="Times New Roman"/>
              </a:rPr>
              <a:t>restaureringarna</a:t>
            </a:r>
            <a:r>
              <a:rPr lang="en-US">
                <a:latin typeface="Times New Roman"/>
                <a:cs typeface="Times New Roman"/>
              </a:rPr>
              <a:t> ska </a:t>
            </a:r>
            <a:r>
              <a:rPr lang="en-US" err="1">
                <a:latin typeface="Times New Roman"/>
                <a:cs typeface="Times New Roman"/>
              </a:rPr>
              <a:t>påbörjas</a:t>
            </a:r>
            <a:r>
              <a:rPr lang="en-US">
                <a:latin typeface="Times New Roman"/>
                <a:cs typeface="Times New Roman"/>
              </a:rPr>
              <a:t> </a:t>
            </a:r>
            <a:r>
              <a:rPr lang="en-US" err="1">
                <a:latin typeface="Times New Roman"/>
                <a:cs typeface="Times New Roman"/>
              </a:rPr>
              <a:t>på</a:t>
            </a:r>
            <a:r>
              <a:rPr lang="en-US">
                <a:latin typeface="Times New Roman"/>
                <a:cs typeface="Times New Roman"/>
              </a:rPr>
              <a:t> 30 </a:t>
            </a:r>
            <a:r>
              <a:rPr lang="en-US" err="1">
                <a:latin typeface="Times New Roman"/>
                <a:cs typeface="Times New Roman"/>
              </a:rPr>
              <a:t>procent</a:t>
            </a:r>
            <a:r>
              <a:rPr lang="en-US">
                <a:latin typeface="Times New Roman"/>
                <a:cs typeface="Times New Roman"/>
              </a:rPr>
              <a:t> av det </a:t>
            </a:r>
            <a:r>
              <a:rPr lang="en-US" err="1">
                <a:latin typeface="Times New Roman"/>
                <a:cs typeface="Times New Roman"/>
              </a:rPr>
              <a:t>identifierade</a:t>
            </a:r>
            <a:r>
              <a:rPr lang="en-US">
                <a:latin typeface="Times New Roman"/>
                <a:cs typeface="Times New Roman"/>
              </a:rPr>
              <a:t> </a:t>
            </a:r>
            <a:r>
              <a:rPr lang="en-US" err="1">
                <a:latin typeface="Times New Roman"/>
                <a:cs typeface="Times New Roman"/>
              </a:rPr>
              <a:t>behovet</a:t>
            </a:r>
            <a:r>
              <a:rPr lang="en-US">
                <a:latin typeface="Times New Roman"/>
                <a:cs typeface="Times New Roman"/>
              </a:rPr>
              <a:t> </a:t>
            </a:r>
            <a:r>
              <a:rPr lang="en-US" err="1">
                <a:latin typeface="Times New Roman"/>
                <a:cs typeface="Times New Roman"/>
              </a:rPr>
              <a:t>senast</a:t>
            </a:r>
            <a:r>
              <a:rPr lang="en-US">
                <a:latin typeface="Times New Roman"/>
                <a:cs typeface="Times New Roman"/>
              </a:rPr>
              <a:t> 2030, 60 </a:t>
            </a:r>
            <a:r>
              <a:rPr lang="en-US" err="1">
                <a:latin typeface="Times New Roman"/>
                <a:cs typeface="Times New Roman"/>
              </a:rPr>
              <a:t>procent</a:t>
            </a:r>
            <a:r>
              <a:rPr lang="en-US">
                <a:latin typeface="Times New Roman"/>
                <a:cs typeface="Times New Roman"/>
              </a:rPr>
              <a:t> </a:t>
            </a:r>
            <a:r>
              <a:rPr lang="en-US" err="1">
                <a:latin typeface="Times New Roman"/>
                <a:cs typeface="Times New Roman"/>
              </a:rPr>
              <a:t>senast</a:t>
            </a:r>
            <a:r>
              <a:rPr lang="en-US">
                <a:latin typeface="Times New Roman"/>
                <a:cs typeface="Times New Roman"/>
              </a:rPr>
              <a:t> 2040 </a:t>
            </a:r>
            <a:r>
              <a:rPr lang="en-US" err="1">
                <a:latin typeface="Times New Roman"/>
                <a:cs typeface="Times New Roman"/>
              </a:rPr>
              <a:t>och</a:t>
            </a:r>
            <a:r>
              <a:rPr lang="en-US">
                <a:latin typeface="Times New Roman"/>
                <a:cs typeface="Times New Roman"/>
              </a:rPr>
              <a:t> 90 </a:t>
            </a:r>
            <a:r>
              <a:rPr lang="en-US" err="1">
                <a:latin typeface="Times New Roman"/>
                <a:cs typeface="Times New Roman"/>
              </a:rPr>
              <a:t>procent</a:t>
            </a:r>
            <a:r>
              <a:rPr lang="en-US">
                <a:latin typeface="Times New Roman"/>
                <a:cs typeface="Times New Roman"/>
              </a:rPr>
              <a:t> </a:t>
            </a:r>
            <a:r>
              <a:rPr lang="en-US" err="1">
                <a:latin typeface="Times New Roman"/>
                <a:cs typeface="Times New Roman"/>
              </a:rPr>
              <a:t>senast</a:t>
            </a:r>
            <a:r>
              <a:rPr lang="en-US">
                <a:latin typeface="Times New Roman"/>
                <a:cs typeface="Times New Roman"/>
              </a:rPr>
              <a:t> 2050 </a:t>
            </a:r>
            <a:br>
              <a:rPr lang="en-US">
                <a:cs typeface="Times New Roman"/>
              </a:rPr>
            </a:br>
            <a:br>
              <a:rPr lang="en-US">
                <a:cs typeface="Times New Roman"/>
              </a:rPr>
            </a:br>
            <a:r>
              <a:rPr lang="en-US">
                <a:latin typeface="Times New Roman"/>
                <a:cs typeface="Times New Roman"/>
              </a:rPr>
              <a:t>En </a:t>
            </a:r>
            <a:r>
              <a:rPr lang="en-US" err="1">
                <a:latin typeface="Times New Roman"/>
                <a:cs typeface="Times New Roman"/>
              </a:rPr>
              <a:t>annan</a:t>
            </a:r>
            <a:r>
              <a:rPr lang="en-US">
                <a:latin typeface="Times New Roman"/>
                <a:cs typeface="Times New Roman"/>
              </a:rPr>
              <a:t> </a:t>
            </a:r>
            <a:r>
              <a:rPr lang="en-US" err="1">
                <a:latin typeface="Times New Roman"/>
                <a:cs typeface="Times New Roman"/>
              </a:rPr>
              <a:t>viktig</a:t>
            </a:r>
            <a:r>
              <a:rPr lang="en-US">
                <a:latin typeface="Times New Roman"/>
                <a:cs typeface="Times New Roman"/>
              </a:rPr>
              <a:t> del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artikel</a:t>
            </a:r>
            <a:r>
              <a:rPr lang="en-US">
                <a:latin typeface="Times New Roman"/>
                <a:cs typeface="Times New Roman"/>
              </a:rPr>
              <a:t> 4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att</a:t>
            </a:r>
            <a:r>
              <a:rPr lang="en-US">
                <a:latin typeface="Times New Roman"/>
                <a:cs typeface="Times New Roman"/>
              </a:rPr>
              <a:t> EU:s </a:t>
            </a:r>
            <a:r>
              <a:rPr lang="en-US" err="1">
                <a:latin typeface="Times New Roman"/>
                <a:cs typeface="Times New Roman"/>
              </a:rPr>
              <a:t>medlemsländer</a:t>
            </a:r>
            <a:r>
              <a:rPr lang="en-US">
                <a:latin typeface="Times New Roman"/>
                <a:cs typeface="Times New Roman"/>
              </a:rPr>
              <a:t> ska se till </a:t>
            </a:r>
            <a:r>
              <a:rPr lang="en-US" err="1">
                <a:latin typeface="Times New Roman"/>
                <a:cs typeface="Times New Roman"/>
              </a:rPr>
              <a:t>att</a:t>
            </a:r>
            <a:r>
              <a:rPr lang="en-US">
                <a:latin typeface="Times New Roman"/>
                <a:cs typeface="Times New Roman"/>
              </a:rPr>
              <a:t> marker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gott</a:t>
            </a:r>
            <a:r>
              <a:rPr lang="en-US">
                <a:latin typeface="Times New Roman"/>
                <a:cs typeface="Times New Roman"/>
              </a:rPr>
              <a:t> </a:t>
            </a:r>
            <a:r>
              <a:rPr lang="en-US" err="1">
                <a:latin typeface="Times New Roman"/>
                <a:cs typeface="Times New Roman"/>
              </a:rPr>
              <a:t>tillstånd</a:t>
            </a:r>
            <a:r>
              <a:rPr lang="en-US">
                <a:latin typeface="Times New Roman"/>
                <a:cs typeface="Times New Roman"/>
              </a:rPr>
              <a:t> </a:t>
            </a:r>
            <a:r>
              <a:rPr lang="en-US" err="1">
                <a:latin typeface="Times New Roman"/>
                <a:cs typeface="Times New Roman"/>
              </a:rPr>
              <a:t>inte</a:t>
            </a:r>
            <a:r>
              <a:rPr lang="en-US">
                <a:latin typeface="Times New Roman"/>
                <a:cs typeface="Times New Roman"/>
              </a:rPr>
              <a:t> </a:t>
            </a:r>
            <a:r>
              <a:rPr lang="en-US" err="1">
                <a:latin typeface="Times New Roman"/>
                <a:cs typeface="Times New Roman"/>
              </a:rPr>
              <a:t>försämras</a:t>
            </a:r>
            <a:r>
              <a:rPr lang="en-US">
                <a:latin typeface="Times New Roman"/>
                <a:cs typeface="Times New Roman"/>
              </a:rPr>
              <a:t> </a:t>
            </a:r>
            <a:r>
              <a:rPr lang="en-US" err="1">
                <a:latin typeface="Times New Roman"/>
                <a:cs typeface="Times New Roman"/>
              </a:rPr>
              <a:t>avsevärt</a:t>
            </a:r>
            <a:r>
              <a:rPr lang="en-US">
                <a:latin typeface="Times New Roman"/>
                <a:cs typeface="Times New Roman"/>
              </a:rPr>
              <a:t>. </a:t>
            </a:r>
          </a:p>
        </p:txBody>
      </p:sp>
      <p:sp>
        <p:nvSpPr>
          <p:cNvPr id="4" name="Slide Number Placeholder 3"/>
          <p:cNvSpPr>
            <a:spLocks noGrp="1"/>
          </p:cNvSpPr>
          <p:nvPr>
            <p:ph type="sldNum" sz="quarter" idx="5"/>
          </p:nvPr>
        </p:nvSpPr>
        <p:spPr/>
        <p:txBody>
          <a:bodyPr/>
          <a:lstStyle/>
          <a:p>
            <a:fld id="{97AE7156-62F3-4CA3-9C03-D68BF7374B4F}" type="slidenum">
              <a:rPr lang="sv-SE" smtClean="0"/>
              <a:pPr/>
              <a:t>24</a:t>
            </a:fld>
            <a:endParaRPr lang="sv-SE"/>
          </a:p>
        </p:txBody>
      </p:sp>
    </p:spTree>
    <p:extLst>
      <p:ext uri="{BB962C8B-B14F-4D97-AF65-F5344CB8AC3E}">
        <p14:creationId xmlns:p14="http://schemas.microsoft.com/office/powerpoint/2010/main" val="309955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Artikel 11: </a:t>
            </a:r>
            <a:r>
              <a:rPr lang="en-US" b="1" err="1">
                <a:latin typeface="Times New Roman"/>
                <a:cs typeface="Times New Roman"/>
              </a:rPr>
              <a:t>Restaurering</a:t>
            </a:r>
            <a:r>
              <a:rPr lang="en-US" b="1">
                <a:latin typeface="Times New Roman"/>
                <a:cs typeface="Times New Roman"/>
              </a:rPr>
              <a:t> av </a:t>
            </a:r>
            <a:r>
              <a:rPr lang="en-US" b="1" err="1">
                <a:latin typeface="Times New Roman"/>
                <a:cs typeface="Times New Roman"/>
              </a:rPr>
              <a:t>jordbruksekosystem</a:t>
            </a:r>
            <a:r>
              <a:rPr lang="en-US" b="1">
                <a:latin typeface="Times New Roman"/>
                <a:cs typeface="Times New Roman"/>
              </a:rPr>
              <a:t> </a:t>
            </a:r>
          </a:p>
          <a:p>
            <a:endParaRPr lang="en-US">
              <a:latin typeface="Times New Roman"/>
              <a:cs typeface="Times New Roman"/>
            </a:endParaRPr>
          </a:p>
          <a:p>
            <a:r>
              <a:rPr lang="en-US" err="1">
                <a:latin typeface="Times New Roman"/>
                <a:cs typeface="Times New Roman"/>
              </a:rPr>
              <a:t>Medlemsländerna</a:t>
            </a:r>
            <a:r>
              <a:rPr lang="en-US">
                <a:latin typeface="Times New Roman"/>
                <a:cs typeface="Times New Roman"/>
              </a:rPr>
              <a:t> ska </a:t>
            </a:r>
            <a:r>
              <a:rPr lang="en-US" err="1">
                <a:latin typeface="Times New Roman"/>
                <a:cs typeface="Times New Roman"/>
              </a:rPr>
              <a:t>restaurera</a:t>
            </a:r>
            <a:r>
              <a:rPr lang="en-US">
                <a:latin typeface="Times New Roman"/>
                <a:cs typeface="Times New Roman"/>
              </a:rPr>
              <a:t> </a:t>
            </a:r>
            <a:r>
              <a:rPr lang="en-US" err="1">
                <a:latin typeface="Times New Roman"/>
                <a:cs typeface="Times New Roman"/>
              </a:rPr>
              <a:t>natur</a:t>
            </a:r>
            <a:r>
              <a:rPr lang="en-US">
                <a:latin typeface="Times New Roman"/>
                <a:cs typeface="Times New Roman"/>
              </a:rPr>
              <a:t> för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förbättra</a:t>
            </a:r>
            <a:r>
              <a:rPr lang="en-US">
                <a:latin typeface="Times New Roman"/>
                <a:cs typeface="Times New Roman"/>
              </a:rPr>
              <a:t> den </a:t>
            </a:r>
            <a:r>
              <a:rPr lang="en-US" err="1">
                <a:latin typeface="Times New Roman"/>
                <a:cs typeface="Times New Roman"/>
              </a:rPr>
              <a:t>biologiska</a:t>
            </a:r>
            <a:r>
              <a:rPr lang="en-US">
                <a:latin typeface="Times New Roman"/>
                <a:cs typeface="Times New Roman"/>
              </a:rPr>
              <a:t> </a:t>
            </a:r>
            <a:r>
              <a:rPr lang="en-US" err="1">
                <a:latin typeface="Times New Roman"/>
                <a:cs typeface="Times New Roman"/>
              </a:rPr>
              <a:t>mångfalden</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jordbrukslandskapet</a:t>
            </a:r>
            <a:r>
              <a:rPr lang="en-US">
                <a:latin typeface="Times New Roman"/>
                <a:cs typeface="Times New Roman"/>
              </a:rPr>
              <a:t> . Detta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åtgärder</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går</a:t>
            </a:r>
            <a:r>
              <a:rPr lang="en-US">
                <a:latin typeface="Times New Roman"/>
                <a:cs typeface="Times New Roman"/>
              </a:rPr>
              <a:t> </a:t>
            </a:r>
            <a:r>
              <a:rPr lang="en-US" err="1">
                <a:latin typeface="Times New Roman"/>
                <a:cs typeface="Times New Roman"/>
              </a:rPr>
              <a:t>utöver</a:t>
            </a:r>
            <a:r>
              <a:rPr lang="en-US">
                <a:latin typeface="Times New Roman"/>
                <a:cs typeface="Times New Roman"/>
              </a:rPr>
              <a:t> det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krävs</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artikel</a:t>
            </a:r>
            <a:r>
              <a:rPr lang="en-US">
                <a:latin typeface="Times New Roman"/>
                <a:cs typeface="Times New Roman"/>
              </a:rPr>
              <a:t> 4. </a:t>
            </a:r>
            <a:br>
              <a:rPr lang="en-US">
                <a:cs typeface="Times New Roman"/>
              </a:rPr>
            </a:br>
            <a:r>
              <a:rPr lang="en-US" err="1">
                <a:latin typeface="Times New Roman"/>
                <a:cs typeface="Times New Roman"/>
              </a:rPr>
              <a:t>Resultatet</a:t>
            </a:r>
            <a:r>
              <a:rPr lang="en-US">
                <a:latin typeface="Times New Roman"/>
                <a:cs typeface="Times New Roman"/>
              </a:rPr>
              <a:t> </a:t>
            </a:r>
            <a:r>
              <a:rPr lang="en-US" err="1">
                <a:latin typeface="Times New Roman"/>
                <a:cs typeface="Times New Roman"/>
              </a:rPr>
              <a:t>mäts</a:t>
            </a:r>
            <a:r>
              <a:rPr lang="en-US">
                <a:latin typeface="Times New Roman"/>
                <a:cs typeface="Times New Roman"/>
              </a:rPr>
              <a:t> med </a:t>
            </a:r>
            <a:r>
              <a:rPr lang="en-US" err="1">
                <a:latin typeface="Times New Roman"/>
                <a:cs typeface="Times New Roman"/>
              </a:rPr>
              <a:t>hjälp</a:t>
            </a:r>
            <a:r>
              <a:rPr lang="en-US">
                <a:latin typeface="Times New Roman"/>
                <a:cs typeface="Times New Roman"/>
              </a:rPr>
              <a:t> av </a:t>
            </a:r>
            <a:r>
              <a:rPr lang="en-US" err="1">
                <a:latin typeface="Times New Roman"/>
                <a:cs typeface="Times New Roman"/>
              </a:rPr>
              <a:t>minst</a:t>
            </a:r>
            <a:r>
              <a:rPr lang="en-US">
                <a:latin typeface="Times New Roman"/>
                <a:cs typeface="Times New Roman"/>
              </a:rPr>
              <a:t> </a:t>
            </a:r>
            <a:r>
              <a:rPr lang="en-US" err="1">
                <a:latin typeface="Times New Roman"/>
                <a:cs typeface="Times New Roman"/>
              </a:rPr>
              <a:t>två</a:t>
            </a:r>
            <a:r>
              <a:rPr lang="en-US">
                <a:latin typeface="Times New Roman"/>
                <a:cs typeface="Times New Roman"/>
              </a:rPr>
              <a:t> av </a:t>
            </a:r>
            <a:r>
              <a:rPr lang="en-US" err="1">
                <a:latin typeface="Times New Roman"/>
                <a:cs typeface="Times New Roman"/>
              </a:rPr>
              <a:t>följande</a:t>
            </a:r>
            <a:r>
              <a:rPr lang="en-US">
                <a:latin typeface="Times New Roman"/>
                <a:cs typeface="Times New Roman"/>
              </a:rPr>
              <a:t> </a:t>
            </a:r>
            <a:r>
              <a:rPr lang="en-US" err="1">
                <a:latin typeface="Times New Roman"/>
                <a:cs typeface="Times New Roman"/>
              </a:rPr>
              <a:t>indikatorer</a:t>
            </a:r>
            <a:r>
              <a:rPr lang="en-US">
                <a:latin typeface="Times New Roman"/>
                <a:cs typeface="Times New Roman"/>
              </a:rPr>
              <a:t>. Dessa ska visa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ökande</a:t>
            </a:r>
            <a:r>
              <a:rPr lang="en-US">
                <a:latin typeface="Times New Roman"/>
                <a:cs typeface="Times New Roman"/>
              </a:rPr>
              <a:t> trend </a:t>
            </a:r>
            <a:r>
              <a:rPr lang="en-US" err="1">
                <a:latin typeface="Times New Roman"/>
                <a:cs typeface="Times New Roman"/>
              </a:rPr>
              <a:t>jämfört</a:t>
            </a:r>
            <a:r>
              <a:rPr lang="en-US">
                <a:latin typeface="Times New Roman"/>
                <a:cs typeface="Times New Roman"/>
              </a:rPr>
              <a:t> med </a:t>
            </a:r>
            <a:r>
              <a:rPr lang="en-US" err="1">
                <a:latin typeface="Times New Roman"/>
                <a:cs typeface="Times New Roman"/>
              </a:rPr>
              <a:t>basåret</a:t>
            </a:r>
            <a:r>
              <a:rPr lang="en-US">
                <a:latin typeface="Times New Roman"/>
                <a:cs typeface="Times New Roman"/>
              </a:rPr>
              <a:t> 2024 till </a:t>
            </a:r>
            <a:r>
              <a:rPr lang="en-US" err="1">
                <a:latin typeface="Times New Roman"/>
                <a:cs typeface="Times New Roman"/>
              </a:rPr>
              <a:t>dess</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ett</a:t>
            </a:r>
            <a:r>
              <a:rPr lang="en-US">
                <a:latin typeface="Times New Roman"/>
                <a:cs typeface="Times New Roman"/>
              </a:rPr>
              <a:t> </a:t>
            </a:r>
            <a:r>
              <a:rPr lang="en-US" err="1">
                <a:latin typeface="Times New Roman"/>
                <a:cs typeface="Times New Roman"/>
              </a:rPr>
              <a:t>gott</a:t>
            </a:r>
            <a:r>
              <a:rPr lang="en-US">
                <a:latin typeface="Times New Roman"/>
                <a:cs typeface="Times New Roman"/>
              </a:rPr>
              <a:t> </a:t>
            </a:r>
            <a:r>
              <a:rPr lang="en-US" err="1">
                <a:latin typeface="Times New Roman"/>
                <a:cs typeface="Times New Roman"/>
              </a:rPr>
              <a:t>tillstånd</a:t>
            </a:r>
            <a:r>
              <a:rPr lang="en-US">
                <a:latin typeface="Times New Roman"/>
                <a:cs typeface="Times New Roman"/>
              </a:rPr>
              <a:t> </a:t>
            </a:r>
            <a:r>
              <a:rPr lang="en-US" err="1">
                <a:latin typeface="Times New Roman"/>
                <a:cs typeface="Times New Roman"/>
              </a:rPr>
              <a:t>nås</a:t>
            </a:r>
            <a:r>
              <a:rPr lang="en-US">
                <a:latin typeface="Times New Roman"/>
                <a:cs typeface="Times New Roman"/>
              </a:rPr>
              <a:t>:</a:t>
            </a:r>
            <a:br>
              <a:rPr lang="en-US">
                <a:cs typeface="Times New Roman"/>
              </a:rPr>
            </a:br>
            <a:r>
              <a:rPr lang="en-US">
                <a:latin typeface="Times New Roman"/>
                <a:cs typeface="Times New Roman"/>
              </a:rPr>
              <a:t> - Index för </a:t>
            </a:r>
            <a:r>
              <a:rPr lang="en-US" err="1">
                <a:latin typeface="Times New Roman"/>
                <a:cs typeface="Times New Roman"/>
              </a:rPr>
              <a:t>gräsmarksfjärilar</a:t>
            </a:r>
            <a:r>
              <a:rPr lang="en-US">
                <a:latin typeface="Times New Roman"/>
                <a:cs typeface="Times New Roman"/>
              </a:rPr>
              <a:t> </a:t>
            </a:r>
            <a:br>
              <a:rPr lang="en-US">
                <a:cs typeface="Times New Roman"/>
              </a:rPr>
            </a:br>
            <a:r>
              <a:rPr lang="en-US">
                <a:latin typeface="Times New Roman"/>
                <a:cs typeface="Times New Roman"/>
              </a:rPr>
              <a:t>- Lager av </a:t>
            </a:r>
            <a:r>
              <a:rPr lang="en-US" err="1">
                <a:latin typeface="Times New Roman"/>
                <a:cs typeface="Times New Roman"/>
              </a:rPr>
              <a:t>organiskt</a:t>
            </a:r>
            <a:r>
              <a:rPr lang="en-US">
                <a:latin typeface="Times New Roman"/>
                <a:cs typeface="Times New Roman"/>
              </a:rPr>
              <a:t> </a:t>
            </a:r>
            <a:r>
              <a:rPr lang="en-US" err="1">
                <a:latin typeface="Times New Roman"/>
                <a:cs typeface="Times New Roman"/>
              </a:rPr>
              <a:t>kol</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mineraljordar</a:t>
            </a:r>
            <a:r>
              <a:rPr lang="en-US">
                <a:latin typeface="Times New Roman"/>
                <a:cs typeface="Times New Roman"/>
              </a:rPr>
              <a:t> </a:t>
            </a:r>
            <a:r>
              <a:rPr lang="en-US" err="1">
                <a:latin typeface="Times New Roman"/>
                <a:cs typeface="Times New Roman"/>
              </a:rPr>
              <a:t>på</a:t>
            </a:r>
            <a:r>
              <a:rPr lang="en-US">
                <a:latin typeface="Times New Roman"/>
                <a:cs typeface="Times New Roman"/>
              </a:rPr>
              <a:t> </a:t>
            </a:r>
            <a:r>
              <a:rPr lang="en-US" err="1">
                <a:latin typeface="Times New Roman"/>
                <a:cs typeface="Times New Roman"/>
              </a:rPr>
              <a:t>åkermark</a:t>
            </a:r>
            <a:r>
              <a:rPr lang="en-US">
                <a:latin typeface="Times New Roman"/>
                <a:cs typeface="Times New Roman"/>
              </a:rPr>
              <a:t> </a:t>
            </a:r>
            <a:br>
              <a:rPr lang="en-US">
                <a:cs typeface="Times New Roman"/>
              </a:rPr>
            </a:br>
            <a:r>
              <a:rPr lang="en-US">
                <a:latin typeface="Times New Roman"/>
                <a:cs typeface="Times New Roman"/>
              </a:rPr>
              <a:t>- Andel </a:t>
            </a:r>
            <a:r>
              <a:rPr lang="en-US" err="1">
                <a:latin typeface="Times New Roman"/>
                <a:cs typeface="Times New Roman"/>
              </a:rPr>
              <a:t>jordbruksareal</a:t>
            </a:r>
            <a:r>
              <a:rPr lang="en-US">
                <a:latin typeface="Times New Roman"/>
                <a:cs typeface="Times New Roman"/>
              </a:rPr>
              <a:t> med </a:t>
            </a:r>
            <a:r>
              <a:rPr lang="en-US" err="1">
                <a:latin typeface="Times New Roman"/>
                <a:cs typeface="Times New Roman"/>
              </a:rPr>
              <a:t>landskapselement</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gynnar</a:t>
            </a:r>
            <a:r>
              <a:rPr lang="en-US">
                <a:latin typeface="Times New Roman"/>
                <a:cs typeface="Times New Roman"/>
              </a:rPr>
              <a:t> </a:t>
            </a:r>
            <a:r>
              <a:rPr lang="en-US" err="1">
                <a:latin typeface="Times New Roman"/>
                <a:cs typeface="Times New Roman"/>
              </a:rPr>
              <a:t>hög</a:t>
            </a:r>
            <a:r>
              <a:rPr lang="en-US">
                <a:latin typeface="Times New Roman"/>
                <a:cs typeface="Times New Roman"/>
              </a:rPr>
              <a:t> </a:t>
            </a:r>
            <a:r>
              <a:rPr lang="en-US" err="1">
                <a:latin typeface="Times New Roman"/>
                <a:cs typeface="Times New Roman"/>
              </a:rPr>
              <a:t>biologisk</a:t>
            </a:r>
            <a:r>
              <a:rPr lang="en-US">
                <a:latin typeface="Times New Roman"/>
                <a:cs typeface="Times New Roman"/>
              </a:rPr>
              <a:t> </a:t>
            </a:r>
            <a:r>
              <a:rPr lang="en-US" err="1">
                <a:latin typeface="Times New Roman"/>
                <a:cs typeface="Times New Roman"/>
              </a:rPr>
              <a:t>mångfald</a:t>
            </a:r>
            <a:r>
              <a:rPr lang="en-US">
                <a:latin typeface="Times New Roman"/>
                <a:cs typeface="Times New Roman"/>
              </a:rPr>
              <a:t>. </a:t>
            </a:r>
            <a:br>
              <a:rPr lang="en-US">
                <a:cs typeface="Times New Roman"/>
              </a:rPr>
            </a:br>
            <a:br>
              <a:rPr lang="en-US">
                <a:cs typeface="Times New Roman"/>
              </a:rPr>
            </a:b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97AE7156-62F3-4CA3-9C03-D68BF7374B4F}" type="slidenum">
              <a:rPr lang="sv-SE" smtClean="0"/>
              <a:pPr/>
              <a:t>25</a:t>
            </a:fld>
            <a:endParaRPr lang="sv-SE"/>
          </a:p>
        </p:txBody>
      </p:sp>
    </p:spTree>
    <p:extLst>
      <p:ext uri="{BB962C8B-B14F-4D97-AF65-F5344CB8AC3E}">
        <p14:creationId xmlns:p14="http://schemas.microsoft.com/office/powerpoint/2010/main" val="120239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latin typeface="Times New Roman"/>
                <a:cs typeface="Times New Roman"/>
              </a:rPr>
              <a:t>Dessutom</a:t>
            </a:r>
            <a:r>
              <a:rPr lang="en-US">
                <a:latin typeface="Times New Roman"/>
                <a:cs typeface="Times New Roman"/>
              </a:rPr>
              <a:t>: </a:t>
            </a:r>
            <a:br>
              <a:rPr lang="en-US">
                <a:cs typeface="Times New Roman"/>
              </a:rPr>
            </a:br>
            <a:r>
              <a:rPr lang="en-US">
                <a:latin typeface="Times New Roman"/>
                <a:cs typeface="Times New Roman"/>
              </a:rPr>
              <a:t>- ska </a:t>
            </a:r>
            <a:r>
              <a:rPr lang="en-US" err="1">
                <a:latin typeface="Times New Roman"/>
                <a:cs typeface="Times New Roman"/>
              </a:rPr>
              <a:t>odlingslandskapets</a:t>
            </a:r>
            <a:r>
              <a:rPr lang="en-US">
                <a:latin typeface="Times New Roman"/>
                <a:cs typeface="Times New Roman"/>
              </a:rPr>
              <a:t> </a:t>
            </a:r>
            <a:r>
              <a:rPr lang="en-US" err="1">
                <a:latin typeface="Times New Roman"/>
                <a:cs typeface="Times New Roman"/>
              </a:rPr>
              <a:t>fåglar</a:t>
            </a:r>
            <a:r>
              <a:rPr lang="en-US">
                <a:latin typeface="Times New Roman"/>
                <a:cs typeface="Times New Roman"/>
              </a:rPr>
              <a:t> </a:t>
            </a:r>
            <a:r>
              <a:rPr lang="en-US" err="1">
                <a:latin typeface="Times New Roman"/>
                <a:cs typeface="Times New Roman"/>
              </a:rPr>
              <a:t>öka</a:t>
            </a:r>
            <a:r>
              <a:rPr lang="en-US">
                <a:latin typeface="Times New Roman"/>
                <a:cs typeface="Times New Roman"/>
              </a:rPr>
              <a:t> med 15 </a:t>
            </a:r>
            <a:r>
              <a:rPr lang="en-US" err="1">
                <a:latin typeface="Times New Roman"/>
                <a:cs typeface="Times New Roman"/>
              </a:rPr>
              <a:t>procent</a:t>
            </a:r>
            <a:r>
              <a:rPr lang="en-US">
                <a:latin typeface="Times New Roman"/>
                <a:cs typeface="Times New Roman"/>
              </a:rPr>
              <a:t> till </a:t>
            </a:r>
            <a:r>
              <a:rPr lang="en-US" err="1">
                <a:latin typeface="Times New Roman"/>
                <a:cs typeface="Times New Roman"/>
              </a:rPr>
              <a:t>år</a:t>
            </a:r>
            <a:r>
              <a:rPr lang="en-US">
                <a:latin typeface="Times New Roman"/>
                <a:cs typeface="Times New Roman"/>
              </a:rPr>
              <a:t> 2050 </a:t>
            </a:r>
            <a:r>
              <a:rPr lang="en-US" err="1">
                <a:latin typeface="Times New Roman"/>
                <a:cs typeface="Times New Roman"/>
              </a:rPr>
              <a:t>jämfört</a:t>
            </a:r>
            <a:r>
              <a:rPr lang="en-US">
                <a:latin typeface="Times New Roman"/>
                <a:cs typeface="Times New Roman"/>
              </a:rPr>
              <a:t> med 2025 </a:t>
            </a:r>
            <a:r>
              <a:rPr lang="en-US" err="1">
                <a:latin typeface="Times New Roman"/>
                <a:cs typeface="Times New Roman"/>
              </a:rPr>
              <a:t>års</a:t>
            </a:r>
            <a:r>
              <a:rPr lang="en-US">
                <a:latin typeface="Times New Roman"/>
                <a:cs typeface="Times New Roman"/>
              </a:rPr>
              <a:t> </a:t>
            </a:r>
            <a:r>
              <a:rPr lang="en-US" err="1">
                <a:latin typeface="Times New Roman"/>
                <a:cs typeface="Times New Roman"/>
              </a:rPr>
              <a:t>nivå</a:t>
            </a:r>
            <a:r>
              <a:rPr lang="en-US">
                <a:latin typeface="Times New Roman"/>
                <a:cs typeface="Times New Roman"/>
              </a:rPr>
              <a:t>.</a:t>
            </a:r>
            <a:br>
              <a:rPr lang="en-US">
                <a:cs typeface="Times New Roman"/>
              </a:rPr>
            </a:br>
            <a:r>
              <a:rPr lang="en-US">
                <a:latin typeface="Times New Roman"/>
                <a:cs typeface="Times New Roman"/>
              </a:rPr>
              <a:t> - ska </a:t>
            </a:r>
            <a:r>
              <a:rPr lang="en-US" err="1">
                <a:latin typeface="Times New Roman"/>
                <a:cs typeface="Times New Roman"/>
              </a:rPr>
              <a:t>organiska</a:t>
            </a:r>
            <a:r>
              <a:rPr lang="en-US">
                <a:latin typeface="Times New Roman"/>
                <a:cs typeface="Times New Roman"/>
              </a:rPr>
              <a:t> </a:t>
            </a:r>
            <a:r>
              <a:rPr lang="en-US" err="1">
                <a:latin typeface="Times New Roman"/>
                <a:cs typeface="Times New Roman"/>
              </a:rPr>
              <a:t>jordar</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består</a:t>
            </a:r>
            <a:r>
              <a:rPr lang="en-US">
                <a:latin typeface="Times New Roman"/>
                <a:cs typeface="Times New Roman"/>
              </a:rPr>
              <a:t> av </a:t>
            </a:r>
            <a:r>
              <a:rPr lang="en-US" err="1">
                <a:latin typeface="Times New Roman"/>
                <a:cs typeface="Times New Roman"/>
              </a:rPr>
              <a:t>dränerad</a:t>
            </a:r>
            <a:r>
              <a:rPr lang="en-US">
                <a:latin typeface="Times New Roman"/>
                <a:cs typeface="Times New Roman"/>
              </a:rPr>
              <a:t> </a:t>
            </a:r>
            <a:r>
              <a:rPr lang="en-US" err="1">
                <a:latin typeface="Times New Roman"/>
                <a:cs typeface="Times New Roman"/>
              </a:rPr>
              <a:t>torvmark</a:t>
            </a:r>
            <a:r>
              <a:rPr lang="en-US">
                <a:latin typeface="Times New Roman"/>
                <a:cs typeface="Times New Roman"/>
              </a:rPr>
              <a:t> </a:t>
            </a:r>
            <a:r>
              <a:rPr lang="en-US" err="1">
                <a:latin typeface="Times New Roman"/>
                <a:cs typeface="Times New Roman"/>
              </a:rPr>
              <a:t>återställas</a:t>
            </a:r>
            <a:r>
              <a:rPr lang="en-US">
                <a:latin typeface="Times New Roman"/>
                <a:cs typeface="Times New Roman"/>
              </a:rPr>
              <a:t>. </a:t>
            </a:r>
            <a:r>
              <a:rPr lang="en-US" err="1">
                <a:latin typeface="Times New Roman"/>
                <a:cs typeface="Times New Roman"/>
              </a:rPr>
              <a:t>Minst</a:t>
            </a:r>
            <a:r>
              <a:rPr lang="en-US">
                <a:latin typeface="Times New Roman"/>
                <a:cs typeface="Times New Roman"/>
              </a:rPr>
              <a:t> 50 </a:t>
            </a:r>
            <a:r>
              <a:rPr lang="en-US" err="1">
                <a:latin typeface="Times New Roman"/>
                <a:cs typeface="Times New Roman"/>
              </a:rPr>
              <a:t>procent</a:t>
            </a:r>
            <a:r>
              <a:rPr lang="en-US">
                <a:latin typeface="Times New Roman"/>
                <a:cs typeface="Times New Roman"/>
              </a:rPr>
              <a:t> av den </a:t>
            </a:r>
            <a:r>
              <a:rPr lang="en-US" err="1">
                <a:latin typeface="Times New Roman"/>
                <a:cs typeface="Times New Roman"/>
              </a:rPr>
              <a:t>identifierade</a:t>
            </a:r>
            <a:r>
              <a:rPr lang="en-US">
                <a:latin typeface="Times New Roman"/>
                <a:cs typeface="Times New Roman"/>
              </a:rPr>
              <a:t> </a:t>
            </a:r>
            <a:r>
              <a:rPr lang="en-US" err="1">
                <a:latin typeface="Times New Roman"/>
                <a:cs typeface="Times New Roman"/>
              </a:rPr>
              <a:t>arealen</a:t>
            </a:r>
            <a:r>
              <a:rPr lang="en-US">
                <a:latin typeface="Times New Roman"/>
                <a:cs typeface="Times New Roman"/>
              </a:rPr>
              <a:t> ska </a:t>
            </a:r>
            <a:r>
              <a:rPr lang="en-US" err="1">
                <a:latin typeface="Times New Roman"/>
                <a:cs typeface="Times New Roman"/>
              </a:rPr>
              <a:t>åtgärdas</a:t>
            </a:r>
            <a:r>
              <a:rPr lang="en-US">
                <a:latin typeface="Times New Roman"/>
                <a:cs typeface="Times New Roman"/>
              </a:rPr>
              <a:t> till 2050. </a:t>
            </a:r>
            <a:endParaRPr lang="en-US">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26</a:t>
            </a:fld>
            <a:endParaRPr lang="sv-SE"/>
          </a:p>
        </p:txBody>
      </p:sp>
    </p:spTree>
    <p:extLst>
      <p:ext uri="{BB962C8B-B14F-4D97-AF65-F5344CB8AC3E}">
        <p14:creationId xmlns:p14="http://schemas.microsoft.com/office/powerpoint/2010/main" val="3631721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latin typeface="Times New Roman"/>
                <a:cs typeface="Times New Roman"/>
              </a:rPr>
              <a:t>Naturrestaureringsförordningen</a:t>
            </a:r>
            <a:r>
              <a:rPr lang="en-US" b="1">
                <a:latin typeface="Times New Roman"/>
                <a:cs typeface="Times New Roman"/>
              </a:rPr>
              <a:t> ger </a:t>
            </a:r>
            <a:r>
              <a:rPr lang="en-US" b="1" err="1">
                <a:latin typeface="Times New Roman"/>
                <a:cs typeface="Times New Roman"/>
              </a:rPr>
              <a:t>exempel</a:t>
            </a:r>
            <a:r>
              <a:rPr lang="en-US" b="1">
                <a:latin typeface="Times New Roman"/>
                <a:cs typeface="Times New Roman"/>
              </a:rPr>
              <a:t> </a:t>
            </a:r>
            <a:r>
              <a:rPr lang="en-US" b="1" err="1">
                <a:latin typeface="Times New Roman"/>
                <a:cs typeface="Times New Roman"/>
              </a:rPr>
              <a:t>på</a:t>
            </a:r>
            <a:r>
              <a:rPr lang="en-US" b="1" i="1">
                <a:latin typeface="Times New Roman"/>
                <a:cs typeface="Times New Roman"/>
              </a:rPr>
              <a:t> </a:t>
            </a:r>
            <a:r>
              <a:rPr lang="en-US" b="1" i="1" u="sng" err="1">
                <a:latin typeface="Times New Roman"/>
                <a:cs typeface="Times New Roman"/>
              </a:rPr>
              <a:t>möjliga</a:t>
            </a:r>
            <a:r>
              <a:rPr lang="en-US" b="1">
                <a:latin typeface="Times New Roman"/>
                <a:cs typeface="Times New Roman"/>
              </a:rPr>
              <a:t> </a:t>
            </a:r>
            <a:r>
              <a:rPr lang="en-US" b="1" err="1">
                <a:latin typeface="Times New Roman"/>
                <a:cs typeface="Times New Roman"/>
              </a:rPr>
              <a:t>åtgärder</a:t>
            </a:r>
            <a:r>
              <a:rPr lang="en-US" b="1">
                <a:latin typeface="Times New Roman"/>
                <a:cs typeface="Times New Roman"/>
              </a:rPr>
              <a:t> för </a:t>
            </a:r>
            <a:r>
              <a:rPr lang="en-US" b="1" err="1">
                <a:latin typeface="Times New Roman"/>
                <a:cs typeface="Times New Roman"/>
              </a:rPr>
              <a:t>att</a:t>
            </a:r>
            <a:r>
              <a:rPr lang="en-US" b="1">
                <a:latin typeface="Times New Roman"/>
                <a:cs typeface="Times New Roman"/>
              </a:rPr>
              <a:t> </a:t>
            </a:r>
            <a:r>
              <a:rPr lang="en-US" b="1" err="1">
                <a:latin typeface="Times New Roman"/>
                <a:cs typeface="Times New Roman"/>
              </a:rPr>
              <a:t>nå</a:t>
            </a:r>
            <a:r>
              <a:rPr lang="en-US" b="1">
                <a:latin typeface="Times New Roman"/>
                <a:cs typeface="Times New Roman"/>
              </a:rPr>
              <a:t> </a:t>
            </a:r>
            <a:r>
              <a:rPr lang="en-US" b="1" err="1">
                <a:latin typeface="Times New Roman"/>
                <a:cs typeface="Times New Roman"/>
              </a:rPr>
              <a:t>målen</a:t>
            </a:r>
            <a:r>
              <a:rPr lang="en-US">
                <a:latin typeface="Times New Roman"/>
                <a:cs typeface="Times New Roman"/>
              </a:rPr>
              <a:t>:</a:t>
            </a:r>
            <a:br>
              <a:rPr lang="en-US">
                <a:cs typeface="Times New Roman"/>
              </a:rPr>
            </a:br>
            <a:endParaRPr lang="en-US">
              <a:latin typeface="Times New Roman"/>
              <a:cs typeface="Times New Roman"/>
            </a:endParaRPr>
          </a:p>
          <a:p>
            <a:r>
              <a:rPr lang="en-US">
                <a:latin typeface="Times New Roman"/>
                <a:cs typeface="Times New Roman"/>
              </a:rPr>
              <a:t>Det </a:t>
            </a:r>
            <a:r>
              <a:rPr lang="en-US" err="1">
                <a:latin typeface="Times New Roman"/>
                <a:cs typeface="Times New Roman"/>
              </a:rPr>
              <a:t>kan</a:t>
            </a:r>
            <a:r>
              <a:rPr lang="en-US">
                <a:latin typeface="Times New Roman"/>
                <a:cs typeface="Times New Roman"/>
              </a:rPr>
              <a:t> </a:t>
            </a:r>
            <a:r>
              <a:rPr lang="en-US" err="1">
                <a:latin typeface="Times New Roman"/>
                <a:cs typeface="Times New Roman"/>
              </a:rPr>
              <a:t>handla</a:t>
            </a:r>
            <a:r>
              <a:rPr lang="en-US">
                <a:latin typeface="Times New Roman"/>
                <a:cs typeface="Times New Roman"/>
              </a:rPr>
              <a:t> om </a:t>
            </a:r>
            <a:r>
              <a:rPr lang="en-US" err="1">
                <a:latin typeface="Times New Roman"/>
                <a:cs typeface="Times New Roman"/>
              </a:rPr>
              <a:t>att</a:t>
            </a:r>
            <a:r>
              <a:rPr lang="en-US">
                <a:latin typeface="Times New Roman"/>
                <a:cs typeface="Times New Roman"/>
              </a:rPr>
              <a:t>:</a:t>
            </a:r>
          </a:p>
          <a:p>
            <a:pPr marL="285750" indent="-285750">
              <a:buFont typeface="Arial"/>
              <a:buChar char="•"/>
            </a:pPr>
            <a:r>
              <a:rPr lang="en-US" err="1">
                <a:latin typeface="Times New Roman"/>
                <a:cs typeface="Times New Roman"/>
              </a:rPr>
              <a:t>Öka</a:t>
            </a:r>
            <a:r>
              <a:rPr lang="en-US">
                <a:latin typeface="Times New Roman"/>
                <a:cs typeface="Times New Roman"/>
              </a:rPr>
              <a:t> </a:t>
            </a:r>
            <a:r>
              <a:rPr lang="en-US" err="1">
                <a:latin typeface="Times New Roman"/>
                <a:cs typeface="Times New Roman"/>
              </a:rPr>
              <a:t>mängden</a:t>
            </a:r>
            <a:r>
              <a:rPr lang="en-US">
                <a:latin typeface="Times New Roman"/>
                <a:cs typeface="Times New Roman"/>
              </a:rPr>
              <a:t> </a:t>
            </a:r>
            <a:r>
              <a:rPr lang="en-US" err="1">
                <a:latin typeface="Times New Roman"/>
                <a:cs typeface="Times New Roman"/>
              </a:rPr>
              <a:t>landskapselement</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gynnar</a:t>
            </a:r>
            <a:r>
              <a:rPr lang="en-US">
                <a:latin typeface="Times New Roman"/>
                <a:cs typeface="Times New Roman"/>
              </a:rPr>
              <a:t> </a:t>
            </a:r>
            <a:r>
              <a:rPr lang="en-US" err="1">
                <a:latin typeface="Times New Roman"/>
                <a:cs typeface="Times New Roman"/>
              </a:rPr>
              <a:t>biologisk</a:t>
            </a:r>
            <a:r>
              <a:rPr lang="en-US">
                <a:latin typeface="Times New Roman"/>
                <a:cs typeface="Times New Roman"/>
              </a:rPr>
              <a:t> </a:t>
            </a:r>
            <a:r>
              <a:rPr lang="en-US" err="1">
                <a:latin typeface="Times New Roman"/>
                <a:cs typeface="Times New Roman"/>
              </a:rPr>
              <a:t>mångfald</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åkermark</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intensivt</a:t>
            </a:r>
            <a:r>
              <a:rPr lang="en-US">
                <a:latin typeface="Times New Roman"/>
                <a:cs typeface="Times New Roman"/>
              </a:rPr>
              <a:t> </a:t>
            </a:r>
            <a:r>
              <a:rPr lang="en-US" err="1">
                <a:latin typeface="Times New Roman"/>
                <a:cs typeface="Times New Roman"/>
              </a:rPr>
              <a:t>brukade</a:t>
            </a:r>
            <a:r>
              <a:rPr lang="en-US">
                <a:latin typeface="Times New Roman"/>
                <a:cs typeface="Times New Roman"/>
              </a:rPr>
              <a:t> </a:t>
            </a:r>
            <a:r>
              <a:rPr lang="en-US" err="1">
                <a:latin typeface="Times New Roman"/>
                <a:cs typeface="Times New Roman"/>
              </a:rPr>
              <a:t>gräsmarker</a:t>
            </a:r>
            <a:r>
              <a:rPr lang="en-US">
                <a:latin typeface="Times New Roman"/>
                <a:cs typeface="Times New Roman"/>
              </a:rPr>
              <a:t>. </a:t>
            </a:r>
          </a:p>
          <a:p>
            <a:pPr marL="285750" indent="-285750">
              <a:buFont typeface="Arial"/>
              <a:buChar char="•"/>
            </a:pPr>
            <a:r>
              <a:rPr lang="en-US" err="1">
                <a:latin typeface="Times New Roman"/>
                <a:cs typeface="Times New Roman"/>
              </a:rPr>
              <a:t>Öka</a:t>
            </a:r>
            <a:r>
              <a:rPr lang="en-US">
                <a:latin typeface="Times New Roman"/>
                <a:cs typeface="Times New Roman"/>
              </a:rPr>
              <a:t> </a:t>
            </a:r>
            <a:r>
              <a:rPr lang="en-US" err="1">
                <a:latin typeface="Times New Roman"/>
                <a:cs typeface="Times New Roman"/>
              </a:rPr>
              <a:t>andelen</a:t>
            </a:r>
            <a:r>
              <a:rPr lang="en-US">
                <a:latin typeface="Times New Roman"/>
                <a:cs typeface="Times New Roman"/>
              </a:rPr>
              <a:t> </a:t>
            </a:r>
            <a:r>
              <a:rPr lang="en-US" err="1">
                <a:latin typeface="Times New Roman"/>
                <a:cs typeface="Times New Roman"/>
              </a:rPr>
              <a:t>ekologiskt</a:t>
            </a:r>
            <a:r>
              <a:rPr lang="en-US">
                <a:latin typeface="Times New Roman"/>
                <a:cs typeface="Times New Roman"/>
              </a:rPr>
              <a:t> </a:t>
            </a:r>
            <a:r>
              <a:rPr lang="en-US" err="1">
                <a:latin typeface="Times New Roman"/>
                <a:cs typeface="Times New Roman"/>
              </a:rPr>
              <a:t>jordbruk</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integrerad</a:t>
            </a:r>
            <a:r>
              <a:rPr lang="en-US">
                <a:latin typeface="Times New Roman"/>
                <a:cs typeface="Times New Roman"/>
              </a:rPr>
              <a:t> </a:t>
            </a:r>
            <a:r>
              <a:rPr lang="en-US" err="1">
                <a:latin typeface="Times New Roman"/>
                <a:cs typeface="Times New Roman"/>
              </a:rPr>
              <a:t>bekämpning</a:t>
            </a:r>
            <a:r>
              <a:rPr lang="en-US">
                <a:latin typeface="Times New Roman"/>
                <a:cs typeface="Times New Roman"/>
              </a:rPr>
              <a:t> av </a:t>
            </a:r>
            <a:r>
              <a:rPr lang="en-US" err="1">
                <a:latin typeface="Times New Roman"/>
                <a:cs typeface="Times New Roman"/>
              </a:rPr>
              <a:t>skadegörare</a:t>
            </a:r>
            <a:r>
              <a:rPr lang="en-US">
                <a:latin typeface="Times New Roman"/>
                <a:cs typeface="Times New Roman"/>
              </a:rPr>
              <a:t>.</a:t>
            </a:r>
          </a:p>
          <a:p>
            <a:pPr marL="285750" indent="-285750">
              <a:buFont typeface="Arial"/>
              <a:buChar char="•"/>
            </a:pPr>
            <a:r>
              <a:rPr lang="en-US" err="1">
                <a:latin typeface="Times New Roman"/>
                <a:cs typeface="Times New Roman"/>
              </a:rPr>
              <a:t>Återinföra</a:t>
            </a:r>
            <a:r>
              <a:rPr lang="en-US">
                <a:latin typeface="Times New Roman"/>
                <a:cs typeface="Times New Roman"/>
              </a:rPr>
              <a:t> </a:t>
            </a:r>
            <a:r>
              <a:rPr lang="en-US" err="1">
                <a:latin typeface="Times New Roman"/>
                <a:cs typeface="Times New Roman"/>
              </a:rPr>
              <a:t>extensivt</a:t>
            </a:r>
            <a:r>
              <a:rPr lang="en-US">
                <a:latin typeface="Times New Roman"/>
                <a:cs typeface="Times New Roman"/>
              </a:rPr>
              <a:t> </a:t>
            </a:r>
            <a:r>
              <a:rPr lang="en-US" err="1">
                <a:latin typeface="Times New Roman"/>
                <a:cs typeface="Times New Roman"/>
              </a:rPr>
              <a:t>bete</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områden</a:t>
            </a:r>
            <a:r>
              <a:rPr lang="en-US">
                <a:latin typeface="Times New Roman"/>
                <a:cs typeface="Times New Roman"/>
              </a:rPr>
              <a:t> </a:t>
            </a:r>
            <a:r>
              <a:rPr lang="en-US" err="1">
                <a:latin typeface="Times New Roman"/>
                <a:cs typeface="Times New Roman"/>
              </a:rPr>
              <a:t>där</a:t>
            </a:r>
            <a:r>
              <a:rPr lang="en-US">
                <a:latin typeface="Times New Roman"/>
                <a:cs typeface="Times New Roman"/>
              </a:rPr>
              <a:t> </a:t>
            </a:r>
            <a:r>
              <a:rPr lang="en-US" err="1">
                <a:latin typeface="Times New Roman"/>
                <a:cs typeface="Times New Roman"/>
              </a:rPr>
              <a:t>bete</a:t>
            </a:r>
            <a:r>
              <a:rPr lang="en-US">
                <a:latin typeface="Times New Roman"/>
                <a:cs typeface="Times New Roman"/>
              </a:rPr>
              <a:t> </a:t>
            </a:r>
            <a:r>
              <a:rPr lang="en-US" err="1">
                <a:latin typeface="Times New Roman"/>
                <a:cs typeface="Times New Roman"/>
              </a:rPr>
              <a:t>upphört</a:t>
            </a:r>
            <a:r>
              <a:rPr lang="en-US">
                <a:latin typeface="Times New Roman"/>
                <a:cs typeface="Times New Roman"/>
              </a:rPr>
              <a:t>.  </a:t>
            </a:r>
          </a:p>
          <a:p>
            <a:pPr marL="285750" indent="-285750">
              <a:buFont typeface="Arial"/>
              <a:buChar char="•"/>
            </a:pPr>
            <a:r>
              <a:rPr lang="en-US">
                <a:latin typeface="Times New Roman"/>
                <a:cs typeface="Times New Roman"/>
              </a:rPr>
              <a:t>Stoppa </a:t>
            </a:r>
            <a:r>
              <a:rPr lang="en-US" err="1">
                <a:latin typeface="Times New Roman"/>
                <a:cs typeface="Times New Roman"/>
              </a:rPr>
              <a:t>eller</a:t>
            </a:r>
            <a:r>
              <a:rPr lang="en-US">
                <a:latin typeface="Times New Roman"/>
                <a:cs typeface="Times New Roman"/>
              </a:rPr>
              <a:t> </a:t>
            </a:r>
            <a:r>
              <a:rPr lang="en-US" err="1">
                <a:latin typeface="Times New Roman"/>
                <a:cs typeface="Times New Roman"/>
              </a:rPr>
              <a:t>minska</a:t>
            </a:r>
            <a:r>
              <a:rPr lang="en-US">
                <a:latin typeface="Times New Roman"/>
                <a:cs typeface="Times New Roman"/>
              </a:rPr>
              <a:t> </a:t>
            </a:r>
            <a:r>
              <a:rPr lang="en-US" err="1">
                <a:latin typeface="Times New Roman"/>
                <a:cs typeface="Times New Roman"/>
              </a:rPr>
              <a:t>användningen</a:t>
            </a:r>
            <a:r>
              <a:rPr lang="en-US">
                <a:latin typeface="Times New Roman"/>
                <a:cs typeface="Times New Roman"/>
              </a:rPr>
              <a:t> av </a:t>
            </a:r>
            <a:r>
              <a:rPr lang="en-US" err="1">
                <a:latin typeface="Times New Roman"/>
                <a:cs typeface="Times New Roman"/>
              </a:rPr>
              <a:t>kemiska</a:t>
            </a:r>
            <a:r>
              <a:rPr lang="en-US">
                <a:latin typeface="Times New Roman"/>
                <a:cs typeface="Times New Roman"/>
              </a:rPr>
              <a:t> </a:t>
            </a:r>
            <a:r>
              <a:rPr lang="en-US" err="1">
                <a:latin typeface="Times New Roman"/>
                <a:cs typeface="Times New Roman"/>
              </a:rPr>
              <a:t>växtskyddsmedel</a:t>
            </a:r>
            <a:r>
              <a:rPr lang="en-US">
                <a:latin typeface="Times New Roman"/>
                <a:cs typeface="Times New Roman"/>
              </a:rPr>
              <a:t> </a:t>
            </a:r>
            <a:r>
              <a:rPr lang="en-US" err="1">
                <a:latin typeface="Times New Roman"/>
                <a:cs typeface="Times New Roman"/>
              </a:rPr>
              <a:t>samt</a:t>
            </a:r>
            <a:r>
              <a:rPr lang="en-US">
                <a:latin typeface="Times New Roman"/>
                <a:cs typeface="Times New Roman"/>
              </a:rPr>
              <a:t> </a:t>
            </a:r>
            <a:r>
              <a:rPr lang="en-US" err="1">
                <a:latin typeface="Times New Roman"/>
                <a:cs typeface="Times New Roman"/>
              </a:rPr>
              <a:t>mineralgödsel</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stallgödsel</a:t>
            </a:r>
            <a:r>
              <a:rPr lang="en-US">
                <a:latin typeface="Times New Roman"/>
                <a:cs typeface="Times New Roman"/>
              </a:rPr>
              <a:t> .</a:t>
            </a:r>
          </a:p>
          <a:p>
            <a:pPr marL="285750" indent="-285750">
              <a:buFont typeface="Arial"/>
              <a:buChar char="•"/>
            </a:pPr>
            <a:r>
              <a:rPr lang="en-US" err="1">
                <a:latin typeface="Times New Roman"/>
                <a:cs typeface="Times New Roman"/>
              </a:rPr>
              <a:t>Avlägsna</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begränsa</a:t>
            </a:r>
            <a:r>
              <a:rPr lang="en-US">
                <a:latin typeface="Times New Roman"/>
                <a:cs typeface="Times New Roman"/>
              </a:rPr>
              <a:t> </a:t>
            </a:r>
            <a:r>
              <a:rPr lang="en-US" err="1">
                <a:latin typeface="Times New Roman"/>
                <a:cs typeface="Times New Roman"/>
              </a:rPr>
              <a:t>invasiva</a:t>
            </a:r>
            <a:r>
              <a:rPr lang="en-US">
                <a:latin typeface="Times New Roman"/>
                <a:cs typeface="Times New Roman"/>
              </a:rPr>
              <a:t> </a:t>
            </a:r>
            <a:r>
              <a:rPr lang="en-US" err="1">
                <a:latin typeface="Times New Roman"/>
                <a:cs typeface="Times New Roman"/>
              </a:rPr>
              <a:t>arter</a:t>
            </a:r>
            <a:r>
              <a:rPr lang="en-US">
                <a:latin typeface="Times New Roman"/>
                <a:cs typeface="Times New Roman"/>
              </a:rPr>
              <a:t>. </a:t>
            </a:r>
          </a:p>
          <a:p>
            <a:pPr marL="285750" indent="-285750">
              <a:buFont typeface="Arial"/>
              <a:buChar char="•"/>
            </a:pPr>
            <a:r>
              <a:rPr lang="en-US" err="1">
                <a:latin typeface="Times New Roman"/>
                <a:cs typeface="Times New Roman"/>
              </a:rPr>
              <a:t>Förbättra</a:t>
            </a:r>
            <a:r>
              <a:rPr lang="en-US">
                <a:latin typeface="Times New Roman"/>
                <a:cs typeface="Times New Roman"/>
              </a:rPr>
              <a:t> </a:t>
            </a:r>
            <a:r>
              <a:rPr lang="en-US" err="1">
                <a:latin typeface="Times New Roman"/>
                <a:cs typeface="Times New Roman"/>
              </a:rPr>
              <a:t>konnektiviteten</a:t>
            </a:r>
            <a:r>
              <a:rPr lang="en-US">
                <a:latin typeface="Times New Roman"/>
                <a:cs typeface="Times New Roman"/>
              </a:rPr>
              <a:t> (</a:t>
            </a:r>
            <a:r>
              <a:rPr lang="en-US" err="1">
                <a:latin typeface="Times New Roman"/>
                <a:cs typeface="Times New Roman"/>
              </a:rPr>
              <a:t>sammanbindningen</a:t>
            </a:r>
            <a:r>
              <a:rPr lang="en-US">
                <a:latin typeface="Times New Roman"/>
                <a:cs typeface="Times New Roman"/>
              </a:rPr>
              <a:t>) </a:t>
            </a:r>
            <a:r>
              <a:rPr lang="en-US" err="1">
                <a:latin typeface="Times New Roman"/>
                <a:cs typeface="Times New Roman"/>
              </a:rPr>
              <a:t>mellan</a:t>
            </a:r>
            <a:r>
              <a:rPr lang="en-US">
                <a:latin typeface="Times New Roman"/>
                <a:cs typeface="Times New Roman"/>
              </a:rPr>
              <a:t> </a:t>
            </a:r>
            <a:r>
              <a:rPr lang="en-US" err="1">
                <a:latin typeface="Times New Roman"/>
                <a:cs typeface="Times New Roman"/>
              </a:rPr>
              <a:t>livsmiljöer</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landskapet</a:t>
            </a:r>
            <a:r>
              <a:rPr lang="en-US">
                <a:latin typeface="Times New Roman"/>
                <a:cs typeface="Times New Roman"/>
              </a:rPr>
              <a:t>. </a:t>
            </a:r>
          </a:p>
          <a:p>
            <a:pPr marL="285750" indent="-285750">
              <a:buFont typeface="Arial"/>
              <a:buChar char="•"/>
            </a:pPr>
            <a:r>
              <a:rPr lang="en-US" err="1">
                <a:latin typeface="Times New Roman"/>
                <a:cs typeface="Times New Roman"/>
              </a:rPr>
              <a:t>Speciellt</a:t>
            </a:r>
            <a:r>
              <a:rPr lang="en-US">
                <a:latin typeface="Times New Roman"/>
                <a:cs typeface="Times New Roman"/>
              </a:rPr>
              <a:t> </a:t>
            </a:r>
            <a:r>
              <a:rPr lang="en-US" err="1">
                <a:latin typeface="Times New Roman"/>
                <a:cs typeface="Times New Roman"/>
              </a:rPr>
              <a:t>utmanande</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öka</a:t>
            </a:r>
            <a:r>
              <a:rPr lang="en-US">
                <a:latin typeface="Times New Roman"/>
                <a:cs typeface="Times New Roman"/>
              </a:rPr>
              <a:t> </a:t>
            </a:r>
            <a:r>
              <a:rPr lang="en-US" err="1">
                <a:latin typeface="Times New Roman"/>
                <a:cs typeface="Times New Roman"/>
              </a:rPr>
              <a:t>antalet</a:t>
            </a:r>
            <a:r>
              <a:rPr lang="en-US">
                <a:latin typeface="Times New Roman"/>
                <a:cs typeface="Times New Roman"/>
              </a:rPr>
              <a:t> </a:t>
            </a:r>
            <a:r>
              <a:rPr lang="en-US" err="1">
                <a:latin typeface="Times New Roman"/>
                <a:cs typeface="Times New Roman"/>
              </a:rPr>
              <a:t>fåglar</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odlingslandskapets</a:t>
            </a:r>
            <a:r>
              <a:rPr lang="en-US">
                <a:latin typeface="Times New Roman"/>
                <a:cs typeface="Times New Roman"/>
              </a:rPr>
              <a:t> med 15 </a:t>
            </a:r>
            <a:r>
              <a:rPr lang="en-US" err="1">
                <a:latin typeface="Times New Roman"/>
                <a:cs typeface="Times New Roman"/>
              </a:rPr>
              <a:t>procent</a:t>
            </a:r>
            <a:r>
              <a:rPr lang="en-US">
                <a:latin typeface="Times New Roman"/>
                <a:cs typeface="Times New Roman"/>
              </a:rPr>
              <a:t>. </a:t>
            </a:r>
          </a:p>
          <a:p>
            <a:pPr marL="285750" indent="-285750">
              <a:buFont typeface="Arial"/>
              <a:buChar char="•"/>
            </a:pPr>
            <a:endParaRPr lang="en-US">
              <a:cs typeface="Times New Roman"/>
            </a:endParaRPr>
          </a:p>
        </p:txBody>
      </p:sp>
      <p:sp>
        <p:nvSpPr>
          <p:cNvPr id="4" name="Slide Number Placeholder 3"/>
          <p:cNvSpPr>
            <a:spLocks noGrp="1"/>
          </p:cNvSpPr>
          <p:nvPr>
            <p:ph type="sldNum" sz="quarter" idx="5"/>
          </p:nvPr>
        </p:nvSpPr>
        <p:spPr/>
        <p:txBody>
          <a:bodyPr/>
          <a:lstStyle/>
          <a:p>
            <a:fld id="{97AE7156-62F3-4CA3-9C03-D68BF7374B4F}" type="slidenum">
              <a:rPr lang="sv-SE" smtClean="0"/>
              <a:pPr/>
              <a:t>27</a:t>
            </a:fld>
            <a:endParaRPr lang="sv-SE"/>
          </a:p>
        </p:txBody>
      </p:sp>
    </p:spTree>
    <p:extLst>
      <p:ext uri="{BB962C8B-B14F-4D97-AF65-F5344CB8AC3E}">
        <p14:creationId xmlns:p14="http://schemas.microsoft.com/office/powerpoint/2010/main" val="593160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70BA4-0299-C179-5AEC-28BDA609A74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A20C134-C0FF-6ECE-E1A4-10918B433CC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CAB7913-81FA-13B4-0CAA-A8E9DB43F2B1}"/>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40B6E76-40F9-D13D-2355-0B05B6A3EAA8}"/>
              </a:ext>
            </a:extLst>
          </p:cNvPr>
          <p:cNvSpPr>
            <a:spLocks noGrp="1"/>
          </p:cNvSpPr>
          <p:nvPr>
            <p:ph type="sldNum" sz="quarter" idx="5"/>
          </p:nvPr>
        </p:nvSpPr>
        <p:spPr/>
        <p:txBody>
          <a:bodyPr/>
          <a:lstStyle/>
          <a:p>
            <a:fld id="{97AE7156-62F3-4CA3-9C03-D68BF7374B4F}" type="slidenum">
              <a:rPr lang="sv-SE" smtClean="0"/>
              <a:pPr/>
              <a:t>28</a:t>
            </a:fld>
            <a:endParaRPr lang="sv-SE"/>
          </a:p>
        </p:txBody>
      </p:sp>
    </p:spTree>
    <p:extLst>
      <p:ext uri="{BB962C8B-B14F-4D97-AF65-F5344CB8AC3E}">
        <p14:creationId xmlns:p14="http://schemas.microsoft.com/office/powerpoint/2010/main" val="3782482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Ansvarig myndighet: Skogsstyrelsen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29</a:t>
            </a:fld>
            <a:endParaRPr lang="sv-SE"/>
          </a:p>
        </p:txBody>
      </p:sp>
    </p:spTree>
    <p:extLst>
      <p:ext uri="{BB962C8B-B14F-4D97-AF65-F5344CB8AC3E}">
        <p14:creationId xmlns:p14="http://schemas.microsoft.com/office/powerpoint/2010/main" val="362560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C1EF-E242-161E-B463-B79DFEADD0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C1E2D5-8C7D-B2A3-BFE3-7031BFCF016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18EEC41-9D66-89FC-300B-1AACE89A243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D139D60-5BD8-9A14-51FE-3BAC50387D38}"/>
              </a:ext>
            </a:extLst>
          </p:cNvPr>
          <p:cNvSpPr>
            <a:spLocks noGrp="1"/>
          </p:cNvSpPr>
          <p:nvPr>
            <p:ph type="sldNum" sz="quarter" idx="5"/>
          </p:nvPr>
        </p:nvSpPr>
        <p:spPr/>
        <p:txBody>
          <a:bodyPr/>
          <a:lstStyle/>
          <a:p>
            <a:fld id="{97AE7156-62F3-4CA3-9C03-D68BF7374B4F}" type="slidenum">
              <a:rPr lang="sv-SE" smtClean="0"/>
              <a:pPr/>
              <a:t>3</a:t>
            </a:fld>
            <a:endParaRPr lang="sv-SE"/>
          </a:p>
        </p:txBody>
      </p:sp>
    </p:spTree>
    <p:extLst>
      <p:ext uri="{BB962C8B-B14F-4D97-AF65-F5344CB8AC3E}">
        <p14:creationId xmlns:p14="http://schemas.microsoft.com/office/powerpoint/2010/main" val="90994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Hela det stora skogslandskapet är varierande och innehåller dels livsmiljötyper och arters livsmiljöer, som omfattas av artikel 4 i restaureringsförordnigen, och dels det omgivande landskapet som bl.a. innehåller brukade skogar som omfattas av artikel 12. Restaureringsåtgärder som görs inom ramen för artikel 12 fokuserar på områden utanför de områden som anges i artikel 4.1, 4.4 och 4.7. Indikatorerna som följs i artikel 12 kommer dock att påverkas av åtgärder både i artikel 4 och 12 med något undantag.  </a:t>
            </a:r>
            <a:endParaRPr lang="sv-SE">
              <a:cs typeface="Times New Roman"/>
            </a:endParaRPr>
          </a:p>
          <a:p>
            <a:endParaRPr lang="sv-SE">
              <a:latin typeface="Times New Roman"/>
              <a:cs typeface="Times New Roman"/>
            </a:endParaRPr>
          </a:p>
          <a:p>
            <a:r>
              <a:rPr lang="sv-SE">
                <a:latin typeface="Times New Roman"/>
                <a:cs typeface="Times New Roman"/>
              </a:rPr>
              <a:t>I restaureringsförordningen kan olika typer av restaureringsåtgärder användas för att förbättra livsmiljötyper och arters livsmiljöer. Det kan handla om naturvårdsbränning som syns i vänstra delen av bilden, skogsbete längre ner till höger eller att skydda skogen för fri utveckling som i restaureringsförordningen kallas passiv restaurering. </a:t>
            </a:r>
            <a:endParaRPr lang="sv-SE">
              <a:cs typeface="Times New Roman"/>
            </a:endParaRPr>
          </a:p>
          <a:p>
            <a:endParaRPr lang="sv-SE">
              <a:latin typeface="Times New Roman"/>
              <a:cs typeface="Times New Roman"/>
            </a:endParaRPr>
          </a:p>
          <a:p>
            <a:r>
              <a:rPr lang="sv-SE">
                <a:latin typeface="Times New Roman"/>
                <a:cs typeface="Times New Roman"/>
              </a:rPr>
              <a:t>I skogslandskapet i stort, i den brukade skogen, finns möjlighet att skapa ökad variation genom kontinuitetsskogsbruk eller naturnära skogsbruk som illustreras i vänstra delen av bilden med en skogsmaskin som används för skogsavverkning i ett skiktat bestånd. Även skapande av stående och liggande död ved, som positivt kan påverka arter som raggbock, en "typisk art" för livsmiljötypen 9010 Västlig taiga, är en restaureringsåtgärd. </a:t>
            </a:r>
            <a:endParaRPr lang="sv-SE">
              <a:cs typeface="Times New Roman"/>
            </a:endParaRPr>
          </a:p>
          <a:p>
            <a:endParaRPr lang="sv-SE">
              <a:latin typeface="Times New Roman"/>
              <a:cs typeface="Times New Roman"/>
            </a:endParaRPr>
          </a:p>
          <a:p>
            <a:r>
              <a:rPr lang="sv-SE">
                <a:latin typeface="Times New Roman"/>
                <a:cs typeface="Times New Roman"/>
              </a:rPr>
              <a:t>I skogslandskapet finns många olika typer av arter. Både specialister och generalister. Några som är känsligare än andra såsom tretåig hackspett har figurerat mycket i det skogliga artskyddsarbetet på sistone men även vanliga arter som blåbär och älg finns i landskapet. Faunapassagen över vägen i bilden är åtgärd för att öka möjligheten för olika djur att passera hinder i landskapet som hårt trafikerade vägar kan utgöra. </a:t>
            </a:r>
            <a:endParaRPr lang="sv-SE">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30</a:t>
            </a:fld>
            <a:endParaRPr lang="sv-SE"/>
          </a:p>
        </p:txBody>
      </p:sp>
    </p:spTree>
    <p:extLst>
      <p:ext uri="{BB962C8B-B14F-4D97-AF65-F5344CB8AC3E}">
        <p14:creationId xmlns:p14="http://schemas.microsoft.com/office/powerpoint/2010/main" val="2905505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Artikel 4 handlar om livsmiljötyper och arters livsmiljöer och här finns några av de mer strikta delarna av restaureringsförordningen. </a:t>
            </a:r>
            <a:endParaRPr lang="sv-SE">
              <a:cs typeface="Times New Roman" panose="02020603050405020304" pitchFamily="18" charset="0"/>
            </a:endParaRPr>
          </a:p>
          <a:p>
            <a:endParaRPr lang="sv-SE">
              <a:latin typeface="Times New Roman"/>
              <a:cs typeface="Times New Roman"/>
            </a:endParaRPr>
          </a:p>
          <a:p>
            <a:r>
              <a:rPr lang="sv-SE">
                <a:latin typeface="Times New Roman"/>
                <a:cs typeface="Times New Roman"/>
              </a:rPr>
              <a:t>Vi har 15 skogliga livsmiljötyper i Sverige som ser olika ut och där olika former av restaureringsåtgärder är lämpliga. Ett exempel är den areellt stora livsmiljötypen som kallas "9010 Västlig taiga" och där är ofta naturvårdsbränning en lämplig restaureringsåtgärd för att skapa brandpräglade skogar med en variation av </a:t>
            </a:r>
            <a:r>
              <a:rPr lang="sv-SE" err="1">
                <a:latin typeface="Times New Roman"/>
                <a:cs typeface="Times New Roman"/>
              </a:rPr>
              <a:t>brandskapad</a:t>
            </a:r>
            <a:r>
              <a:rPr lang="sv-SE">
                <a:latin typeface="Times New Roman"/>
                <a:cs typeface="Times New Roman"/>
              </a:rPr>
              <a:t> död ved av olika kvalité och typ. </a:t>
            </a:r>
            <a:endParaRPr lang="sv-SE">
              <a:cs typeface="Times New Roman"/>
            </a:endParaRPr>
          </a:p>
          <a:p>
            <a:endParaRPr lang="sv-SE">
              <a:latin typeface="Times New Roman"/>
              <a:cs typeface="Times New Roman"/>
            </a:endParaRPr>
          </a:p>
          <a:p>
            <a:r>
              <a:rPr lang="sv-SE">
                <a:latin typeface="Times New Roman"/>
                <a:cs typeface="Times New Roman"/>
              </a:rPr>
              <a:t>Restaureringsåtgärderna görs för att förbättra livsmiljötypernas tillstånd och återetablera livsmiljötyper och förbättra arters livsmiljöer. Det kan handla om aktiv naturvårdande skötsel såsom brand, skogsbete eller hydrologisk återställning men även att avsätta skog för fri utveckling, så kallad passiv restaurering. </a:t>
            </a:r>
            <a:endParaRPr lang="sv-SE">
              <a:cs typeface="Times New Roman"/>
            </a:endParaRPr>
          </a:p>
          <a:p>
            <a:endParaRPr lang="sv-SE">
              <a:latin typeface="Times New Roman"/>
              <a:cs typeface="Times New Roman"/>
            </a:endParaRPr>
          </a:p>
          <a:p>
            <a:r>
              <a:rPr lang="sv-SE">
                <a:latin typeface="Times New Roman"/>
                <a:cs typeface="Times New Roman"/>
              </a:rPr>
              <a:t>Artikel 4 hanterar också det så kallade icke-</a:t>
            </a:r>
            <a:r>
              <a:rPr lang="sv-SE" err="1">
                <a:latin typeface="Times New Roman"/>
                <a:cs typeface="Times New Roman"/>
              </a:rPr>
              <a:t>försämringsskravet</a:t>
            </a:r>
            <a:r>
              <a:rPr lang="sv-SE">
                <a:latin typeface="Times New Roman"/>
                <a:cs typeface="Times New Roman"/>
              </a:rPr>
              <a:t> och där ska avsevärd försämring av livsmiljötypsområden i gott tillstånd förhindras. Det kan påverka möjligheten att bedriva skogsbruk i vissa områden. Det kan bli aktuellt med undantag under förutsättning att kompensation vidtas. Hur och när kompensation är möjlig kommer utredas vidare. </a:t>
            </a:r>
            <a:endParaRPr lang="sv-SE">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31</a:t>
            </a:fld>
            <a:endParaRPr lang="sv-SE"/>
          </a:p>
        </p:txBody>
      </p:sp>
    </p:spTree>
    <p:extLst>
      <p:ext uri="{BB962C8B-B14F-4D97-AF65-F5344CB8AC3E}">
        <p14:creationId xmlns:p14="http://schemas.microsoft.com/office/powerpoint/2010/main" val="757637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För </a:t>
            </a:r>
            <a:r>
              <a:rPr lang="en-US" err="1">
                <a:latin typeface="Calibri"/>
                <a:ea typeface="Calibri"/>
                <a:cs typeface="Calibri"/>
              </a:rPr>
              <a:t>skogsekosystemet</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omfattas</a:t>
            </a:r>
            <a:r>
              <a:rPr lang="en-US">
                <a:latin typeface="Calibri"/>
                <a:ea typeface="Calibri"/>
                <a:cs typeface="Calibri"/>
              </a:rPr>
              <a:t> av </a:t>
            </a:r>
            <a:r>
              <a:rPr lang="en-US" err="1">
                <a:latin typeface="Calibri"/>
                <a:ea typeface="Calibri"/>
                <a:cs typeface="Calibri"/>
              </a:rPr>
              <a:t>artikel</a:t>
            </a:r>
            <a:r>
              <a:rPr lang="en-US">
                <a:latin typeface="Calibri"/>
                <a:ea typeface="Calibri"/>
                <a:cs typeface="Calibri"/>
              </a:rPr>
              <a:t> 12 </a:t>
            </a:r>
            <a:r>
              <a:rPr lang="en-US" err="1">
                <a:latin typeface="Calibri"/>
                <a:ea typeface="Calibri"/>
                <a:cs typeface="Calibri"/>
              </a:rPr>
              <a:t>finns</a:t>
            </a:r>
            <a:r>
              <a:rPr lang="en-US">
                <a:latin typeface="Calibri"/>
                <a:ea typeface="Calibri"/>
                <a:cs typeface="Calibri"/>
              </a:rPr>
              <a:t> </a:t>
            </a:r>
            <a:r>
              <a:rPr lang="en-US" err="1">
                <a:latin typeface="Calibri"/>
                <a:ea typeface="Calibri"/>
                <a:cs typeface="Calibri"/>
              </a:rPr>
              <a:t>förslag</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ett</a:t>
            </a:r>
            <a:r>
              <a:rPr lang="en-US">
                <a:latin typeface="Calibri"/>
                <a:ea typeface="Calibri"/>
                <a:cs typeface="Calibri"/>
              </a:rPr>
              <a:t> </a:t>
            </a:r>
            <a:r>
              <a:rPr lang="en-US" err="1">
                <a:latin typeface="Calibri"/>
                <a:ea typeface="Calibri"/>
                <a:cs typeface="Calibri"/>
              </a:rPr>
              <a:t>antal</a:t>
            </a:r>
            <a:r>
              <a:rPr lang="en-US">
                <a:latin typeface="Calibri"/>
                <a:ea typeface="Calibri"/>
                <a:cs typeface="Calibri"/>
              </a:rPr>
              <a:t> </a:t>
            </a:r>
            <a:r>
              <a:rPr lang="en-US" err="1">
                <a:latin typeface="Calibri"/>
                <a:ea typeface="Calibri"/>
                <a:cs typeface="Calibri"/>
              </a:rPr>
              <a:t>olika</a:t>
            </a:r>
            <a:r>
              <a:rPr lang="en-US">
                <a:latin typeface="Calibri"/>
                <a:ea typeface="Calibri"/>
                <a:cs typeface="Calibri"/>
              </a:rPr>
              <a:t> </a:t>
            </a:r>
            <a:r>
              <a:rPr lang="en-US" err="1">
                <a:latin typeface="Calibri"/>
                <a:ea typeface="Calibri"/>
                <a:cs typeface="Calibri"/>
              </a:rPr>
              <a:t>restaureringsåtgärder</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restaureringsförordningen</a:t>
            </a:r>
            <a:r>
              <a:rPr lang="en-US">
                <a:latin typeface="Calibri"/>
                <a:ea typeface="Calibri"/>
                <a:cs typeface="Calibri"/>
              </a:rPr>
              <a:t>. Det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handla</a:t>
            </a:r>
            <a:r>
              <a:rPr lang="en-US">
                <a:latin typeface="Calibri"/>
                <a:ea typeface="Calibri"/>
                <a:cs typeface="Calibri"/>
              </a:rPr>
              <a:t> om </a:t>
            </a:r>
            <a:r>
              <a:rPr lang="en-US" err="1">
                <a:latin typeface="Calibri"/>
                <a:ea typeface="Calibri"/>
                <a:cs typeface="Calibri"/>
              </a:rPr>
              <a:t>att</a:t>
            </a:r>
            <a:r>
              <a:rPr lang="en-US">
                <a:latin typeface="Calibri"/>
                <a:ea typeface="Calibri"/>
                <a:cs typeface="Calibri"/>
              </a:rPr>
              <a:t> </a:t>
            </a:r>
            <a:r>
              <a:rPr lang="en-US" err="1">
                <a:latin typeface="Calibri"/>
                <a:ea typeface="Calibri"/>
                <a:cs typeface="Calibri"/>
              </a:rPr>
              <a:t>skapa</a:t>
            </a:r>
            <a:r>
              <a:rPr lang="en-US">
                <a:latin typeface="Calibri"/>
                <a:ea typeface="Calibri"/>
                <a:cs typeface="Calibri"/>
              </a:rPr>
              <a:t> </a:t>
            </a:r>
            <a:r>
              <a:rPr lang="en-US" err="1">
                <a:latin typeface="Calibri"/>
                <a:ea typeface="Calibri"/>
                <a:cs typeface="Calibri"/>
              </a:rPr>
              <a:t>flera</a:t>
            </a:r>
            <a:r>
              <a:rPr lang="en-US">
                <a:latin typeface="Calibri"/>
                <a:ea typeface="Calibri"/>
                <a:cs typeface="Calibri"/>
              </a:rPr>
              <a:t> </a:t>
            </a:r>
            <a:r>
              <a:rPr lang="en-US" err="1">
                <a:latin typeface="Calibri"/>
                <a:ea typeface="Calibri"/>
                <a:cs typeface="Calibri"/>
              </a:rPr>
              <a:t>stora</a:t>
            </a:r>
            <a:r>
              <a:rPr lang="en-US">
                <a:latin typeface="Calibri"/>
                <a:ea typeface="Calibri"/>
                <a:cs typeface="Calibri"/>
              </a:rPr>
              <a:t> </a:t>
            </a:r>
            <a:r>
              <a:rPr lang="en-US" err="1">
                <a:latin typeface="Calibri"/>
                <a:ea typeface="Calibri"/>
                <a:cs typeface="Calibri"/>
              </a:rPr>
              <a:t>och</a:t>
            </a:r>
            <a:r>
              <a:rPr lang="en-US">
                <a:latin typeface="Calibri"/>
                <a:ea typeface="Calibri"/>
                <a:cs typeface="Calibri"/>
              </a:rPr>
              <a:t> </a:t>
            </a:r>
            <a:r>
              <a:rPr lang="en-US" err="1">
                <a:latin typeface="Calibri"/>
                <a:ea typeface="Calibri"/>
                <a:cs typeface="Calibri"/>
              </a:rPr>
              <a:t>gamla</a:t>
            </a:r>
            <a:r>
              <a:rPr lang="en-US">
                <a:latin typeface="Calibri"/>
                <a:ea typeface="Calibri"/>
                <a:cs typeface="Calibri"/>
              </a:rPr>
              <a:t> </a:t>
            </a:r>
            <a:r>
              <a:rPr lang="en-US" err="1">
                <a:latin typeface="Calibri"/>
                <a:ea typeface="Calibri"/>
                <a:cs typeface="Calibri"/>
              </a:rPr>
              <a:t>träd</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den </a:t>
            </a:r>
            <a:r>
              <a:rPr lang="en-US" err="1">
                <a:latin typeface="Calibri"/>
                <a:ea typeface="Calibri"/>
                <a:cs typeface="Calibri"/>
              </a:rPr>
              <a:t>här</a:t>
            </a:r>
            <a:r>
              <a:rPr lang="en-US">
                <a:latin typeface="Calibri"/>
                <a:ea typeface="Calibri"/>
                <a:cs typeface="Calibri"/>
              </a:rPr>
              <a:t> </a:t>
            </a:r>
            <a:r>
              <a:rPr lang="en-US" err="1">
                <a:latin typeface="Calibri"/>
                <a:ea typeface="Calibri"/>
                <a:cs typeface="Calibri"/>
              </a:rPr>
              <a:t>sälgen</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bilden</a:t>
            </a:r>
            <a:r>
              <a:rPr lang="en-US">
                <a:latin typeface="Calibri"/>
                <a:ea typeface="Calibri"/>
                <a:cs typeface="Calibri"/>
              </a:rPr>
              <a:t> </a:t>
            </a:r>
            <a:r>
              <a:rPr lang="en-US" err="1">
                <a:latin typeface="Calibri"/>
                <a:ea typeface="Calibri"/>
                <a:cs typeface="Calibri"/>
              </a:rPr>
              <a:t>från</a:t>
            </a:r>
            <a:r>
              <a:rPr lang="en-US">
                <a:latin typeface="Calibri"/>
                <a:ea typeface="Calibri"/>
                <a:cs typeface="Calibri"/>
              </a:rPr>
              <a:t> </a:t>
            </a:r>
            <a:r>
              <a:rPr lang="en-US" err="1">
                <a:latin typeface="Calibri"/>
                <a:ea typeface="Calibri"/>
                <a:cs typeface="Calibri"/>
              </a:rPr>
              <a:t>Jämtland</a:t>
            </a:r>
            <a:r>
              <a:rPr lang="en-US">
                <a:latin typeface="Calibri"/>
                <a:ea typeface="Calibri"/>
                <a:cs typeface="Calibri"/>
              </a:rPr>
              <a:t> </a:t>
            </a:r>
            <a:r>
              <a:rPr lang="en-US" err="1">
                <a:latin typeface="Calibri"/>
                <a:ea typeface="Calibri"/>
                <a:cs typeface="Calibri"/>
              </a:rPr>
              <a:t>där</a:t>
            </a:r>
            <a:r>
              <a:rPr lang="en-US">
                <a:latin typeface="Calibri"/>
                <a:ea typeface="Calibri"/>
                <a:cs typeface="Calibri"/>
              </a:rPr>
              <a:t> </a:t>
            </a:r>
            <a:r>
              <a:rPr lang="en-US" err="1">
                <a:latin typeface="Calibri"/>
                <a:ea typeface="Calibri"/>
                <a:cs typeface="Calibri"/>
              </a:rPr>
              <a:t>upprepad</a:t>
            </a:r>
            <a:r>
              <a:rPr lang="en-US">
                <a:latin typeface="Calibri"/>
                <a:ea typeface="Calibri"/>
                <a:cs typeface="Calibri"/>
              </a:rPr>
              <a:t> </a:t>
            </a:r>
            <a:r>
              <a:rPr lang="en-US" err="1">
                <a:latin typeface="Calibri"/>
                <a:ea typeface="Calibri"/>
                <a:cs typeface="Calibri"/>
              </a:rPr>
              <a:t>lövskörd</a:t>
            </a:r>
            <a:r>
              <a:rPr lang="en-US">
                <a:latin typeface="Calibri"/>
                <a:ea typeface="Calibri"/>
                <a:cs typeface="Calibri"/>
              </a:rPr>
              <a:t> </a:t>
            </a:r>
            <a:r>
              <a:rPr lang="en-US" err="1">
                <a:latin typeface="Calibri"/>
                <a:ea typeface="Calibri"/>
                <a:cs typeface="Calibri"/>
              </a:rPr>
              <a:t>och</a:t>
            </a:r>
            <a:r>
              <a:rPr lang="en-US">
                <a:latin typeface="Calibri"/>
                <a:ea typeface="Calibri"/>
                <a:cs typeface="Calibri"/>
              </a:rPr>
              <a:t> </a:t>
            </a:r>
            <a:r>
              <a:rPr lang="en-US" err="1">
                <a:latin typeface="Calibri"/>
                <a:ea typeface="Calibri"/>
                <a:cs typeface="Calibri"/>
              </a:rPr>
              <a:t>hamling</a:t>
            </a:r>
            <a:r>
              <a:rPr lang="en-US">
                <a:latin typeface="Calibri"/>
                <a:ea typeface="Calibri"/>
                <a:cs typeface="Calibri"/>
              </a:rPr>
              <a:t> under </a:t>
            </a:r>
            <a:r>
              <a:rPr lang="en-US" err="1">
                <a:latin typeface="Calibri"/>
                <a:ea typeface="Calibri"/>
                <a:cs typeface="Calibri"/>
              </a:rPr>
              <a:t>lång</a:t>
            </a:r>
            <a:r>
              <a:rPr lang="en-US">
                <a:latin typeface="Calibri"/>
                <a:ea typeface="Calibri"/>
                <a:cs typeface="Calibri"/>
              </a:rPr>
              <a:t> </a:t>
            </a:r>
            <a:r>
              <a:rPr lang="en-US" err="1">
                <a:latin typeface="Calibri"/>
                <a:ea typeface="Calibri"/>
                <a:cs typeface="Calibri"/>
              </a:rPr>
              <a:t>tid</a:t>
            </a:r>
            <a:r>
              <a:rPr lang="en-US">
                <a:latin typeface="Calibri"/>
                <a:ea typeface="Calibri"/>
                <a:cs typeface="Calibri"/>
              </a:rPr>
              <a:t> </a:t>
            </a:r>
            <a:r>
              <a:rPr lang="en-US" err="1">
                <a:latin typeface="Calibri"/>
                <a:ea typeface="Calibri"/>
                <a:cs typeface="Calibri"/>
              </a:rPr>
              <a:t>gjort</a:t>
            </a:r>
            <a:r>
              <a:rPr lang="en-US">
                <a:latin typeface="Calibri"/>
                <a:ea typeface="Calibri"/>
                <a:cs typeface="Calibri"/>
              </a:rPr>
              <a:t> </a:t>
            </a:r>
            <a:r>
              <a:rPr lang="en-US" err="1">
                <a:latin typeface="Calibri"/>
                <a:ea typeface="Calibri"/>
                <a:cs typeface="Calibri"/>
              </a:rPr>
              <a:t>att</a:t>
            </a:r>
            <a:r>
              <a:rPr lang="en-US">
                <a:latin typeface="Calibri"/>
                <a:ea typeface="Calibri"/>
                <a:cs typeface="Calibri"/>
              </a:rPr>
              <a:t> den </a:t>
            </a:r>
            <a:r>
              <a:rPr lang="en-US" err="1">
                <a:latin typeface="Calibri"/>
                <a:ea typeface="Calibri"/>
                <a:cs typeface="Calibri"/>
              </a:rPr>
              <a:t>överlevt</a:t>
            </a:r>
            <a:r>
              <a:rPr lang="en-US">
                <a:latin typeface="Calibri"/>
                <a:ea typeface="Calibri"/>
                <a:cs typeface="Calibri"/>
              </a:rPr>
              <a:t> </a:t>
            </a:r>
            <a:r>
              <a:rPr lang="en-US" err="1">
                <a:latin typeface="Calibri"/>
                <a:ea typeface="Calibri"/>
                <a:cs typeface="Calibri"/>
              </a:rPr>
              <a:t>länge</a:t>
            </a:r>
            <a:r>
              <a:rPr lang="en-US">
                <a:latin typeface="Calibri"/>
                <a:ea typeface="Calibri"/>
                <a:cs typeface="Calibri"/>
              </a:rPr>
              <a:t> till </a:t>
            </a:r>
            <a:r>
              <a:rPr lang="en-US" err="1">
                <a:latin typeface="Calibri"/>
                <a:ea typeface="Calibri"/>
                <a:cs typeface="Calibri"/>
              </a:rPr>
              <a:t>nytta</a:t>
            </a:r>
            <a:r>
              <a:rPr lang="en-US">
                <a:latin typeface="Calibri"/>
                <a:ea typeface="Calibri"/>
                <a:cs typeface="Calibri"/>
              </a:rPr>
              <a:t> för </a:t>
            </a:r>
            <a:r>
              <a:rPr lang="en-US" err="1">
                <a:latin typeface="Calibri"/>
                <a:ea typeface="Calibri"/>
                <a:cs typeface="Calibri"/>
              </a:rPr>
              <a:t>många</a:t>
            </a:r>
            <a:r>
              <a:rPr lang="en-US">
                <a:latin typeface="Calibri"/>
                <a:ea typeface="Calibri"/>
                <a:cs typeface="Calibri"/>
              </a:rPr>
              <a:t> </a:t>
            </a:r>
            <a:r>
              <a:rPr lang="en-US" err="1">
                <a:latin typeface="Calibri"/>
                <a:ea typeface="Calibri"/>
                <a:cs typeface="Calibri"/>
              </a:rPr>
              <a:t>arter</a:t>
            </a:r>
            <a:r>
              <a:rPr lang="en-US">
                <a:latin typeface="Calibri"/>
                <a:ea typeface="Calibri"/>
                <a:cs typeface="Calibri"/>
              </a:rPr>
              <a:t>. </a:t>
            </a:r>
            <a:endParaRPr lang="en-US">
              <a:ea typeface="Calibri"/>
              <a:cs typeface="Times New Roman" panose="02020603050405020304" pitchFamily="18" charset="0"/>
            </a:endParaRPr>
          </a:p>
          <a:p>
            <a:endParaRPr lang="en-US">
              <a:latin typeface="Calibri"/>
              <a:ea typeface="Calibri"/>
              <a:cs typeface="Calibri"/>
            </a:endParaRPr>
          </a:p>
          <a:p>
            <a:r>
              <a:rPr lang="en-US">
                <a:latin typeface="Calibri"/>
                <a:ea typeface="Calibri"/>
                <a:cs typeface="Calibri"/>
              </a:rPr>
              <a:t>Det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även</a:t>
            </a:r>
            <a:r>
              <a:rPr lang="en-US">
                <a:latin typeface="Calibri"/>
                <a:ea typeface="Calibri"/>
                <a:cs typeface="Calibri"/>
              </a:rPr>
              <a:t> </a:t>
            </a:r>
            <a:r>
              <a:rPr lang="en-US" err="1">
                <a:latin typeface="Calibri"/>
                <a:ea typeface="Calibri"/>
                <a:cs typeface="Calibri"/>
              </a:rPr>
              <a:t>handla</a:t>
            </a:r>
            <a:r>
              <a:rPr lang="en-US">
                <a:latin typeface="Calibri"/>
                <a:ea typeface="Calibri"/>
                <a:cs typeface="Calibri"/>
              </a:rPr>
              <a:t> om </a:t>
            </a:r>
            <a:r>
              <a:rPr lang="en-US" err="1">
                <a:latin typeface="Calibri"/>
                <a:ea typeface="Calibri"/>
                <a:cs typeface="Calibri"/>
              </a:rPr>
              <a:t>skapande</a:t>
            </a:r>
            <a:r>
              <a:rPr lang="en-US">
                <a:latin typeface="Calibri"/>
                <a:ea typeface="Calibri"/>
                <a:cs typeface="Calibri"/>
              </a:rPr>
              <a:t> av </a:t>
            </a:r>
            <a:r>
              <a:rPr lang="en-US" err="1">
                <a:latin typeface="Calibri"/>
                <a:ea typeface="Calibri"/>
                <a:cs typeface="Calibri"/>
              </a:rPr>
              <a:t>stående</a:t>
            </a:r>
            <a:r>
              <a:rPr lang="en-US">
                <a:latin typeface="Calibri"/>
                <a:ea typeface="Calibri"/>
                <a:cs typeface="Calibri"/>
              </a:rPr>
              <a:t> </a:t>
            </a:r>
            <a:r>
              <a:rPr lang="en-US" err="1">
                <a:latin typeface="Calibri"/>
                <a:ea typeface="Calibri"/>
                <a:cs typeface="Calibri"/>
              </a:rPr>
              <a:t>och</a:t>
            </a:r>
            <a:r>
              <a:rPr lang="en-US">
                <a:latin typeface="Calibri"/>
                <a:ea typeface="Calibri"/>
                <a:cs typeface="Calibri"/>
              </a:rPr>
              <a:t> </a:t>
            </a:r>
            <a:r>
              <a:rPr lang="en-US" err="1">
                <a:latin typeface="Calibri"/>
                <a:ea typeface="Calibri"/>
                <a:cs typeface="Calibri"/>
              </a:rPr>
              <a:t>liggande</a:t>
            </a:r>
            <a:r>
              <a:rPr lang="en-US">
                <a:latin typeface="Calibri"/>
                <a:ea typeface="Calibri"/>
                <a:cs typeface="Calibri"/>
              </a:rPr>
              <a:t> </a:t>
            </a:r>
            <a:r>
              <a:rPr lang="en-US" err="1">
                <a:latin typeface="Calibri"/>
                <a:ea typeface="Calibri"/>
                <a:cs typeface="Calibri"/>
              </a:rPr>
              <a:t>död</a:t>
            </a:r>
            <a:r>
              <a:rPr lang="en-US">
                <a:latin typeface="Calibri"/>
                <a:ea typeface="Calibri"/>
                <a:cs typeface="Calibri"/>
              </a:rPr>
              <a:t> </a:t>
            </a:r>
            <a:r>
              <a:rPr lang="en-US" err="1">
                <a:latin typeface="Calibri"/>
                <a:ea typeface="Calibri"/>
                <a:cs typeface="Calibri"/>
              </a:rPr>
              <a:t>ved</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hänsynsytor</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lämnas</a:t>
            </a:r>
            <a:r>
              <a:rPr lang="en-US">
                <a:latin typeface="Calibri"/>
                <a:ea typeface="Calibri"/>
                <a:cs typeface="Calibri"/>
              </a:rPr>
              <a:t> </a:t>
            </a:r>
            <a:r>
              <a:rPr lang="en-US" err="1">
                <a:latin typeface="Calibri"/>
                <a:ea typeface="Calibri"/>
                <a:cs typeface="Calibri"/>
              </a:rPr>
              <a:t>inom</a:t>
            </a:r>
            <a:r>
              <a:rPr lang="en-US">
                <a:latin typeface="Calibri"/>
                <a:ea typeface="Calibri"/>
                <a:cs typeface="Calibri"/>
              </a:rPr>
              <a:t> </a:t>
            </a:r>
            <a:r>
              <a:rPr lang="en-US" err="1">
                <a:latin typeface="Calibri"/>
                <a:ea typeface="Calibri"/>
                <a:cs typeface="Calibri"/>
              </a:rPr>
              <a:t>trakthyggesbruket</a:t>
            </a:r>
            <a:r>
              <a:rPr lang="en-US">
                <a:latin typeface="Calibri"/>
                <a:ea typeface="Calibri"/>
                <a:cs typeface="Calibri"/>
              </a:rPr>
              <a:t>. </a:t>
            </a:r>
            <a:endParaRPr lang="en-US">
              <a:ea typeface="Calibri"/>
              <a:cs typeface="Times New Roman" panose="02020603050405020304" pitchFamily="18" charset="0"/>
            </a:endParaRPr>
          </a:p>
          <a:p>
            <a:endParaRPr lang="en-US">
              <a:latin typeface="Calibri"/>
              <a:ea typeface="Calibri"/>
              <a:cs typeface="Calibri"/>
            </a:endParaRPr>
          </a:p>
          <a:p>
            <a:r>
              <a:rPr lang="en-US">
                <a:latin typeface="Calibri"/>
                <a:ea typeface="Calibri"/>
                <a:cs typeface="Calibri"/>
              </a:rPr>
              <a:t>Det </a:t>
            </a:r>
            <a:r>
              <a:rPr lang="en-US" err="1">
                <a:latin typeface="Calibri"/>
                <a:ea typeface="Calibri"/>
                <a:cs typeface="Calibri"/>
              </a:rPr>
              <a:t>även</a:t>
            </a:r>
            <a:r>
              <a:rPr lang="en-US">
                <a:latin typeface="Calibri"/>
                <a:ea typeface="Calibri"/>
                <a:cs typeface="Calibri"/>
              </a:rPr>
              <a:t> </a:t>
            </a:r>
            <a:r>
              <a:rPr lang="en-US" err="1">
                <a:latin typeface="Calibri"/>
                <a:ea typeface="Calibri"/>
                <a:cs typeface="Calibri"/>
              </a:rPr>
              <a:t>vara</a:t>
            </a:r>
            <a:r>
              <a:rPr lang="en-US">
                <a:latin typeface="Calibri"/>
                <a:ea typeface="Calibri"/>
                <a:cs typeface="Calibri"/>
              </a:rPr>
              <a:t> </a:t>
            </a:r>
            <a:r>
              <a:rPr lang="en-US" err="1">
                <a:latin typeface="Calibri"/>
                <a:ea typeface="Calibri"/>
                <a:cs typeface="Calibri"/>
              </a:rPr>
              <a:t>att</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ökande</a:t>
            </a:r>
            <a:r>
              <a:rPr lang="en-US">
                <a:latin typeface="Calibri"/>
                <a:ea typeface="Calibri"/>
                <a:cs typeface="Calibri"/>
              </a:rPr>
              <a:t> grad </a:t>
            </a:r>
            <a:r>
              <a:rPr lang="en-US" err="1">
                <a:latin typeface="Calibri"/>
                <a:ea typeface="Calibri"/>
                <a:cs typeface="Calibri"/>
              </a:rPr>
              <a:t>använda</a:t>
            </a:r>
            <a:r>
              <a:rPr lang="en-US">
                <a:latin typeface="Calibri"/>
                <a:ea typeface="Calibri"/>
                <a:cs typeface="Calibri"/>
              </a:rPr>
              <a:t> </a:t>
            </a:r>
            <a:r>
              <a:rPr lang="en-US" err="1">
                <a:latin typeface="Calibri"/>
                <a:ea typeface="Calibri"/>
                <a:cs typeface="Calibri"/>
              </a:rPr>
              <a:t>andra</a:t>
            </a:r>
            <a:r>
              <a:rPr lang="en-US">
                <a:latin typeface="Calibri"/>
                <a:ea typeface="Calibri"/>
                <a:cs typeface="Calibri"/>
              </a:rPr>
              <a:t> </a:t>
            </a:r>
            <a:r>
              <a:rPr lang="en-US" err="1">
                <a:latin typeface="Calibri"/>
                <a:ea typeface="Calibri"/>
                <a:cs typeface="Calibri"/>
              </a:rPr>
              <a:t>skogsbruksåtgärder</a:t>
            </a:r>
            <a:r>
              <a:rPr lang="en-US">
                <a:latin typeface="Calibri"/>
                <a:ea typeface="Calibri"/>
                <a:cs typeface="Calibri"/>
              </a:rPr>
              <a:t> </a:t>
            </a:r>
            <a:r>
              <a:rPr lang="en-US" err="1">
                <a:latin typeface="Calibri"/>
                <a:ea typeface="Calibri"/>
                <a:cs typeface="Calibri"/>
              </a:rPr>
              <a:t>än</a:t>
            </a:r>
            <a:r>
              <a:rPr lang="en-US">
                <a:latin typeface="Calibri"/>
                <a:ea typeface="Calibri"/>
                <a:cs typeface="Calibri"/>
              </a:rPr>
              <a:t> </a:t>
            </a:r>
            <a:r>
              <a:rPr lang="en-US" err="1">
                <a:latin typeface="Calibri"/>
                <a:ea typeface="Calibri"/>
                <a:cs typeface="Calibri"/>
              </a:rPr>
              <a:t>trakthyggesbruk</a:t>
            </a:r>
            <a:r>
              <a:rPr lang="en-US">
                <a:latin typeface="Calibri"/>
                <a:ea typeface="Calibri"/>
                <a:cs typeface="Calibri"/>
              </a:rPr>
              <a:t> </a:t>
            </a:r>
            <a:r>
              <a:rPr lang="en-US" err="1">
                <a:latin typeface="Calibri"/>
                <a:ea typeface="Calibri"/>
                <a:cs typeface="Calibri"/>
              </a:rPr>
              <a:t>såsom</a:t>
            </a:r>
            <a:r>
              <a:rPr lang="en-US">
                <a:latin typeface="Calibri"/>
                <a:ea typeface="Calibri"/>
                <a:cs typeface="Calibri"/>
              </a:rPr>
              <a:t> </a:t>
            </a:r>
            <a:r>
              <a:rPr lang="en-US" err="1">
                <a:latin typeface="Calibri"/>
                <a:ea typeface="Calibri"/>
                <a:cs typeface="Calibri"/>
              </a:rPr>
              <a:t>kontinuitetsskogsbruk</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naturnära</a:t>
            </a:r>
            <a:r>
              <a:rPr lang="en-US">
                <a:latin typeface="Calibri"/>
                <a:ea typeface="Calibri"/>
                <a:cs typeface="Calibri"/>
              </a:rPr>
              <a:t> </a:t>
            </a:r>
            <a:r>
              <a:rPr lang="en-US" err="1">
                <a:latin typeface="Calibri"/>
                <a:ea typeface="Calibri"/>
                <a:cs typeface="Calibri"/>
              </a:rPr>
              <a:t>skogsbruk</a:t>
            </a:r>
            <a:r>
              <a:rPr lang="en-US">
                <a:latin typeface="Calibri"/>
                <a:ea typeface="Calibri"/>
                <a:cs typeface="Calibri"/>
              </a:rPr>
              <a:t> </a:t>
            </a:r>
            <a:r>
              <a:rPr lang="en-US" err="1">
                <a:latin typeface="Calibri"/>
                <a:ea typeface="Calibri"/>
                <a:cs typeface="Calibri"/>
              </a:rPr>
              <a:t>där</a:t>
            </a:r>
            <a:r>
              <a:rPr lang="en-US">
                <a:latin typeface="Calibri"/>
                <a:ea typeface="Calibri"/>
                <a:cs typeface="Calibri"/>
              </a:rPr>
              <a:t> </a:t>
            </a:r>
            <a:r>
              <a:rPr lang="en-US" err="1">
                <a:latin typeface="Calibri"/>
                <a:ea typeface="Calibri"/>
                <a:cs typeface="Calibri"/>
              </a:rPr>
              <a:t>så</a:t>
            </a:r>
            <a:r>
              <a:rPr lang="en-US">
                <a:latin typeface="Calibri"/>
                <a:ea typeface="Calibri"/>
                <a:cs typeface="Calibri"/>
              </a:rPr>
              <a:t> </a:t>
            </a:r>
            <a:r>
              <a:rPr lang="en-US" err="1">
                <a:latin typeface="Calibri"/>
                <a:ea typeface="Calibri"/>
                <a:cs typeface="Calibri"/>
              </a:rPr>
              <a:t>är</a:t>
            </a:r>
            <a:r>
              <a:rPr lang="en-US">
                <a:latin typeface="Calibri"/>
                <a:ea typeface="Calibri"/>
                <a:cs typeface="Calibri"/>
              </a:rPr>
              <a:t> </a:t>
            </a:r>
            <a:r>
              <a:rPr lang="en-US" err="1">
                <a:latin typeface="Calibri"/>
                <a:ea typeface="Calibri"/>
                <a:cs typeface="Calibri"/>
              </a:rPr>
              <a:t>lämpligt</a:t>
            </a:r>
            <a:r>
              <a:rPr lang="en-US">
                <a:latin typeface="Calibri"/>
                <a:ea typeface="Calibri"/>
                <a:cs typeface="Calibri"/>
              </a:rPr>
              <a:t> för </a:t>
            </a:r>
            <a:r>
              <a:rPr lang="en-US" err="1">
                <a:latin typeface="Calibri"/>
                <a:ea typeface="Calibri"/>
                <a:cs typeface="Calibri"/>
              </a:rPr>
              <a:t>att</a:t>
            </a:r>
            <a:r>
              <a:rPr lang="en-US">
                <a:latin typeface="Calibri"/>
                <a:ea typeface="Calibri"/>
                <a:cs typeface="Calibri"/>
              </a:rPr>
              <a:t> </a:t>
            </a:r>
            <a:r>
              <a:rPr lang="en-US" err="1">
                <a:latin typeface="Calibri"/>
                <a:ea typeface="Calibri"/>
                <a:cs typeface="Calibri"/>
              </a:rPr>
              <a:t>öka</a:t>
            </a:r>
            <a:r>
              <a:rPr lang="en-US">
                <a:latin typeface="Calibri"/>
                <a:ea typeface="Calibri"/>
                <a:cs typeface="Calibri"/>
              </a:rPr>
              <a:t> </a:t>
            </a:r>
            <a:r>
              <a:rPr lang="en-US" err="1">
                <a:latin typeface="Calibri"/>
                <a:ea typeface="Calibri"/>
                <a:cs typeface="Calibri"/>
              </a:rPr>
              <a:t>variationen</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ålder</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trädslagsblandning</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den </a:t>
            </a:r>
            <a:r>
              <a:rPr lang="en-US" err="1">
                <a:latin typeface="Calibri"/>
                <a:ea typeface="Calibri"/>
                <a:cs typeface="Calibri"/>
              </a:rPr>
              <a:t>brukade</a:t>
            </a:r>
            <a:r>
              <a:rPr lang="en-US">
                <a:latin typeface="Calibri"/>
                <a:ea typeface="Calibri"/>
                <a:cs typeface="Calibri"/>
              </a:rPr>
              <a:t> </a:t>
            </a:r>
            <a:r>
              <a:rPr lang="en-US" err="1">
                <a:latin typeface="Calibri"/>
                <a:ea typeface="Calibri"/>
                <a:cs typeface="Calibri"/>
              </a:rPr>
              <a:t>skogen</a:t>
            </a:r>
            <a:r>
              <a:rPr lang="en-US">
                <a:latin typeface="Calibri"/>
                <a:ea typeface="Calibri"/>
                <a:cs typeface="Calibri"/>
              </a:rPr>
              <a:t>. </a:t>
            </a:r>
            <a:endParaRPr lang="en-US">
              <a:ea typeface="Calibri"/>
              <a:cs typeface="Times New Roman" panose="02020603050405020304" pitchFamily="18" charset="0"/>
            </a:endParaRPr>
          </a:p>
          <a:p>
            <a:endParaRPr lang="en-US">
              <a:latin typeface="Calibri"/>
              <a:ea typeface="Calibri"/>
              <a:cs typeface="Calibri"/>
            </a:endParaRPr>
          </a:p>
          <a:p>
            <a:r>
              <a:rPr lang="en-US">
                <a:latin typeface="Calibri"/>
                <a:ea typeface="Calibri"/>
                <a:cs typeface="Calibri"/>
              </a:rPr>
              <a:t>Det </a:t>
            </a:r>
            <a:r>
              <a:rPr lang="en-US" err="1">
                <a:latin typeface="Calibri"/>
                <a:ea typeface="Calibri"/>
                <a:cs typeface="Calibri"/>
              </a:rPr>
              <a:t>finns</a:t>
            </a:r>
            <a:r>
              <a:rPr lang="en-US">
                <a:latin typeface="Calibri"/>
                <a:ea typeface="Calibri"/>
                <a:cs typeface="Calibri"/>
              </a:rPr>
              <a:t> </a:t>
            </a:r>
            <a:r>
              <a:rPr lang="en-US" err="1">
                <a:latin typeface="Calibri"/>
                <a:ea typeface="Calibri"/>
                <a:cs typeface="Calibri"/>
              </a:rPr>
              <a:t>även</a:t>
            </a:r>
            <a:r>
              <a:rPr lang="en-US">
                <a:latin typeface="Calibri"/>
                <a:ea typeface="Calibri"/>
                <a:cs typeface="Calibri"/>
              </a:rPr>
              <a:t> </a:t>
            </a:r>
            <a:r>
              <a:rPr lang="en-US" err="1">
                <a:latin typeface="Calibri"/>
                <a:ea typeface="Calibri"/>
                <a:cs typeface="Calibri"/>
              </a:rPr>
              <a:t>andra</a:t>
            </a:r>
            <a:r>
              <a:rPr lang="en-US">
                <a:latin typeface="Calibri"/>
                <a:ea typeface="Calibri"/>
                <a:cs typeface="Calibri"/>
              </a:rPr>
              <a:t> typer av </a:t>
            </a:r>
            <a:r>
              <a:rPr lang="en-US" err="1">
                <a:latin typeface="Calibri"/>
                <a:ea typeface="Calibri"/>
                <a:cs typeface="Calibri"/>
              </a:rPr>
              <a:t>åtgärder</a:t>
            </a:r>
            <a:r>
              <a:rPr lang="en-US">
                <a:latin typeface="Calibri"/>
                <a:ea typeface="Calibri"/>
                <a:cs typeface="Calibri"/>
              </a:rPr>
              <a:t> </a:t>
            </a:r>
            <a:r>
              <a:rPr lang="en-US" err="1">
                <a:latin typeface="Calibri"/>
                <a:ea typeface="Calibri"/>
                <a:cs typeface="Calibri"/>
              </a:rPr>
              <a:t>listade</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restaureringsförordningen</a:t>
            </a:r>
            <a:r>
              <a:rPr lang="en-US">
                <a:latin typeface="Calibri"/>
                <a:ea typeface="Calibri"/>
                <a:cs typeface="Calibri"/>
              </a:rPr>
              <a:t>, se </a:t>
            </a:r>
            <a:r>
              <a:rPr lang="en-US" err="1">
                <a:latin typeface="Calibri"/>
                <a:ea typeface="Calibri"/>
                <a:cs typeface="Calibri"/>
              </a:rPr>
              <a:t>nedan</a:t>
            </a:r>
            <a:r>
              <a:rPr lang="en-US">
                <a:latin typeface="Calibri"/>
                <a:ea typeface="Calibri"/>
                <a:cs typeface="Calibri"/>
              </a:rPr>
              <a:t> </a:t>
            </a:r>
            <a:r>
              <a:rPr lang="en-US" err="1">
                <a:latin typeface="Calibri"/>
                <a:ea typeface="Calibri"/>
                <a:cs typeface="Calibri"/>
              </a:rPr>
              <a:t>punkter</a:t>
            </a:r>
            <a:r>
              <a:rPr lang="en-US">
                <a:latin typeface="Calibri"/>
                <a:ea typeface="Calibri"/>
                <a:cs typeface="Calibri"/>
              </a:rPr>
              <a:t> om </a:t>
            </a:r>
            <a:r>
              <a:rPr lang="en-US" err="1">
                <a:latin typeface="Calibri"/>
                <a:ea typeface="Calibri"/>
                <a:cs typeface="Calibri"/>
              </a:rPr>
              <a:t>provienser</a:t>
            </a:r>
            <a:r>
              <a:rPr lang="en-US">
                <a:latin typeface="Calibri"/>
                <a:ea typeface="Calibri"/>
                <a:cs typeface="Calibri"/>
              </a:rPr>
              <a:t>, </a:t>
            </a:r>
            <a:r>
              <a:rPr lang="en-US" err="1">
                <a:latin typeface="Calibri"/>
                <a:ea typeface="Calibri"/>
                <a:cs typeface="Calibri"/>
              </a:rPr>
              <a:t>skogliga</a:t>
            </a:r>
            <a:r>
              <a:rPr lang="en-US">
                <a:latin typeface="Calibri"/>
                <a:ea typeface="Calibri"/>
                <a:cs typeface="Calibri"/>
              </a:rPr>
              <a:t> </a:t>
            </a:r>
            <a:r>
              <a:rPr lang="en-US" err="1">
                <a:latin typeface="Calibri"/>
                <a:ea typeface="Calibri"/>
                <a:cs typeface="Calibri"/>
              </a:rPr>
              <a:t>mosaikmiljöer</a:t>
            </a:r>
            <a:r>
              <a:rPr lang="en-US">
                <a:latin typeface="Calibri"/>
                <a:ea typeface="Calibri"/>
                <a:cs typeface="Calibri"/>
              </a:rPr>
              <a:t> </a:t>
            </a:r>
            <a:r>
              <a:rPr lang="en-US" err="1">
                <a:latin typeface="Calibri"/>
                <a:ea typeface="Calibri"/>
                <a:cs typeface="Calibri"/>
              </a:rPr>
              <a:t>och</a:t>
            </a:r>
            <a:r>
              <a:rPr lang="en-US">
                <a:latin typeface="Calibri"/>
                <a:ea typeface="Calibri"/>
                <a:cs typeface="Calibri"/>
              </a:rPr>
              <a:t> </a:t>
            </a:r>
            <a:r>
              <a:rPr lang="en-US" err="1">
                <a:latin typeface="Calibri"/>
                <a:ea typeface="Calibri"/>
                <a:cs typeface="Calibri"/>
              </a:rPr>
              <a:t>att</a:t>
            </a:r>
            <a:r>
              <a:rPr lang="en-US">
                <a:latin typeface="Calibri"/>
                <a:ea typeface="Calibri"/>
                <a:cs typeface="Calibri"/>
              </a:rPr>
              <a:t> </a:t>
            </a:r>
            <a:r>
              <a:rPr lang="en-US" err="1">
                <a:latin typeface="Calibri"/>
                <a:ea typeface="Calibri"/>
                <a:cs typeface="Calibri"/>
              </a:rPr>
              <a:t>stöjda</a:t>
            </a:r>
            <a:r>
              <a:rPr lang="en-US">
                <a:latin typeface="Calibri"/>
                <a:ea typeface="Calibri"/>
                <a:cs typeface="Calibri"/>
              </a:rPr>
              <a:t> </a:t>
            </a:r>
            <a:r>
              <a:rPr lang="en-US" err="1">
                <a:latin typeface="Calibri"/>
                <a:ea typeface="Calibri"/>
                <a:cs typeface="Calibri"/>
              </a:rPr>
              <a:t>utveckling</a:t>
            </a:r>
            <a:r>
              <a:rPr lang="en-US">
                <a:latin typeface="Calibri"/>
                <a:ea typeface="Calibri"/>
                <a:cs typeface="Calibri"/>
              </a:rPr>
              <a:t> av </a:t>
            </a:r>
            <a:r>
              <a:rPr lang="en-US" err="1">
                <a:latin typeface="Calibri"/>
                <a:ea typeface="Calibri"/>
                <a:cs typeface="Calibri"/>
              </a:rPr>
              <a:t>gammal</a:t>
            </a:r>
            <a:r>
              <a:rPr lang="en-US">
                <a:latin typeface="Calibri"/>
                <a:ea typeface="Calibri"/>
                <a:cs typeface="Calibri"/>
              </a:rPr>
              <a:t> </a:t>
            </a:r>
            <a:r>
              <a:rPr lang="en-US" err="1">
                <a:latin typeface="Calibri"/>
                <a:ea typeface="Calibri"/>
                <a:cs typeface="Calibri"/>
              </a:rPr>
              <a:t>skog</a:t>
            </a:r>
            <a:r>
              <a:rPr lang="en-US">
                <a:latin typeface="Calibri"/>
                <a:ea typeface="Calibri"/>
                <a:cs typeface="Calibri"/>
              </a:rPr>
              <a:t> med </a:t>
            </a:r>
            <a:r>
              <a:rPr lang="en-US" err="1">
                <a:latin typeface="Calibri"/>
                <a:ea typeface="Calibri"/>
                <a:cs typeface="Calibri"/>
              </a:rPr>
              <a:t>inhemska</a:t>
            </a:r>
            <a:r>
              <a:rPr lang="en-US">
                <a:latin typeface="Calibri"/>
                <a:ea typeface="Calibri"/>
                <a:cs typeface="Calibri"/>
              </a:rPr>
              <a:t> </a:t>
            </a:r>
            <a:r>
              <a:rPr lang="en-US" err="1">
                <a:latin typeface="Calibri"/>
                <a:ea typeface="Calibri"/>
                <a:cs typeface="Calibri"/>
              </a:rPr>
              <a:t>arter</a:t>
            </a:r>
            <a:r>
              <a:rPr lang="en-US">
                <a:latin typeface="Calibri"/>
                <a:ea typeface="Calibri"/>
                <a:cs typeface="Calibri"/>
              </a:rPr>
              <a:t> </a:t>
            </a:r>
            <a:r>
              <a:rPr lang="en-US" err="1">
                <a:latin typeface="Calibri"/>
                <a:ea typeface="Calibri"/>
                <a:cs typeface="Calibri"/>
              </a:rPr>
              <a:t>och</a:t>
            </a:r>
            <a:r>
              <a:rPr lang="en-US">
                <a:latin typeface="Calibri"/>
                <a:ea typeface="Calibri"/>
                <a:cs typeface="Calibri"/>
              </a:rPr>
              <a:t> </a:t>
            </a:r>
            <a:r>
              <a:rPr lang="en-US" err="1">
                <a:latin typeface="Calibri"/>
                <a:ea typeface="Calibri"/>
                <a:cs typeface="Calibri"/>
              </a:rPr>
              <a:t>mogna</a:t>
            </a:r>
            <a:r>
              <a:rPr lang="en-US">
                <a:latin typeface="Calibri"/>
                <a:ea typeface="Calibri"/>
                <a:cs typeface="Calibri"/>
              </a:rPr>
              <a:t> </a:t>
            </a:r>
            <a:r>
              <a:rPr lang="en-US" err="1">
                <a:latin typeface="Calibri"/>
                <a:ea typeface="Calibri"/>
                <a:cs typeface="Calibri"/>
              </a:rPr>
              <a:t>bestånd</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97AE7156-62F3-4CA3-9C03-D68BF7374B4F}" type="slidenum">
              <a:rPr lang="sv-SE" smtClean="0"/>
              <a:pPr/>
              <a:t>32</a:t>
            </a:fld>
            <a:endParaRPr lang="sv-SE"/>
          </a:p>
        </p:txBody>
      </p:sp>
    </p:spTree>
    <p:extLst>
      <p:ext uri="{BB962C8B-B14F-4D97-AF65-F5344CB8AC3E}">
        <p14:creationId xmlns:p14="http://schemas.microsoft.com/office/powerpoint/2010/main" val="2825116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Effekterna av åtgärderna som görs i skogslandskapet mäts genom ett antal indikatorer som ska öka under perioden från augusti 2024 då restaureringsförordningen trädde i kraft. </a:t>
            </a:r>
            <a:endParaRPr lang="en-US" dirty="0"/>
          </a:p>
          <a:p>
            <a:endParaRPr lang="sv-SE" dirty="0">
              <a:latin typeface="Times New Roman"/>
              <a:cs typeface="Times New Roman"/>
            </a:endParaRPr>
          </a:p>
          <a:p>
            <a:r>
              <a:rPr lang="sv-SE" dirty="0">
                <a:latin typeface="Times New Roman"/>
                <a:cs typeface="Times New Roman"/>
              </a:rPr>
              <a:t>Indikatorerna ska kontinuerligt följas upp och rapporteras in till EU. En av indikatorerna, index för vanliga skogsfåglar, är obligatorisk för varje medlemsland. De övriga sju indikatorerna är liggande och stående död ved, trädartsblandning, andel skogsmark dominerad av inhemska trädslag, lager av organiskt kol, andelen olikåldrig skog och skoglig </a:t>
            </a:r>
            <a:r>
              <a:rPr lang="sv-SE" dirty="0" err="1">
                <a:latin typeface="Times New Roman"/>
                <a:cs typeface="Times New Roman"/>
              </a:rPr>
              <a:t>konnektivitet</a:t>
            </a:r>
            <a:r>
              <a:rPr lang="sv-SE" dirty="0">
                <a:latin typeface="Times New Roman"/>
                <a:cs typeface="Times New Roman"/>
              </a:rPr>
              <a:t>. </a:t>
            </a:r>
            <a:endParaRPr lang="sv-SE" dirty="0">
              <a:cs typeface="Times New Roman"/>
            </a:endParaRPr>
          </a:p>
          <a:p>
            <a:endParaRPr lang="sv-SE" dirty="0">
              <a:latin typeface="Times New Roman"/>
              <a:cs typeface="Times New Roman"/>
            </a:endParaRPr>
          </a:p>
          <a:p>
            <a:r>
              <a:rPr lang="sv-SE" dirty="0">
                <a:latin typeface="Times New Roman"/>
                <a:cs typeface="Times New Roman"/>
              </a:rPr>
              <a:t>Minst sex av dessa sju indikatorer ska väljas ut på basis av hur bra de är på att indikera en positiv utveckling för biologisk mångfald i skogsekosystemet. Bilden till höger är från ett försöksområde i närheten av Sveg där olika hyggesfria metoder testas. En variation i brukande som kan uppnås med hyggesfritt brukande kan påverka indikatorn som handlar om andel olikåldrig skog. Bilden visar också på att det i Sverige kan det finnas områden som är relativt ensartade av tall, och andra trädslag, naturligt och det måste vi ta hänsyn till exempelvis i tolkningen av indikatorn "trädartsblandning". </a:t>
            </a:r>
            <a:endParaRPr lang="sv-SE" dirty="0">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33</a:t>
            </a:fld>
            <a:endParaRPr lang="sv-SE"/>
          </a:p>
        </p:txBody>
      </p:sp>
    </p:spTree>
    <p:extLst>
      <p:ext uri="{BB962C8B-B14F-4D97-AF65-F5344CB8AC3E}">
        <p14:creationId xmlns:p14="http://schemas.microsoft.com/office/powerpoint/2010/main" val="173684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34</a:t>
            </a:fld>
            <a:endParaRPr lang="sv-SE"/>
          </a:p>
        </p:txBody>
      </p:sp>
    </p:spTree>
    <p:extLst>
      <p:ext uri="{BB962C8B-B14F-4D97-AF65-F5344CB8AC3E}">
        <p14:creationId xmlns:p14="http://schemas.microsoft.com/office/powerpoint/2010/main" val="3474546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latin typeface="Times New Roman"/>
                <a:cs typeface="Times New Roman"/>
              </a:rPr>
              <a:t>Anvarig</a:t>
            </a:r>
            <a:r>
              <a:rPr lang="en-US">
                <a:latin typeface="Times New Roman"/>
                <a:cs typeface="Times New Roman"/>
              </a:rPr>
              <a:t> </a:t>
            </a:r>
            <a:r>
              <a:rPr lang="en-US" err="1">
                <a:latin typeface="Times New Roman"/>
                <a:cs typeface="Times New Roman"/>
              </a:rPr>
              <a:t>myndighet</a:t>
            </a:r>
            <a:r>
              <a:rPr lang="en-US">
                <a:latin typeface="Times New Roman"/>
                <a:cs typeface="Times New Roman"/>
              </a:rPr>
              <a:t>: </a:t>
            </a:r>
            <a:r>
              <a:rPr lang="en-US" err="1">
                <a:latin typeface="Times New Roman"/>
                <a:cs typeface="Times New Roman"/>
              </a:rPr>
              <a:t>Boverket</a:t>
            </a:r>
            <a:endParaRPr lang="en-US">
              <a:latin typeface="Times New Roman"/>
              <a:cs typeface="Times New Roman"/>
            </a:endParaRPr>
          </a:p>
          <a:p>
            <a:r>
              <a:rPr lang="en-US">
                <a:latin typeface="Times New Roman"/>
                <a:cs typeface="Times New Roman"/>
              </a:rPr>
              <a:t>I </a:t>
            </a:r>
            <a:r>
              <a:rPr lang="en-US" err="1">
                <a:latin typeface="Times New Roman"/>
                <a:cs typeface="Times New Roman"/>
              </a:rPr>
              <a:t>förordningen</a:t>
            </a:r>
            <a:r>
              <a:rPr lang="en-US">
                <a:latin typeface="Times New Roman"/>
                <a:cs typeface="Times New Roman"/>
              </a:rPr>
              <a:t> </a:t>
            </a:r>
            <a:r>
              <a:rPr lang="en-US" err="1">
                <a:latin typeface="Times New Roman"/>
                <a:cs typeface="Times New Roman"/>
              </a:rPr>
              <a:t>finns</a:t>
            </a:r>
            <a:r>
              <a:rPr lang="en-US">
                <a:latin typeface="Times New Roman"/>
                <a:cs typeface="Times New Roman"/>
              </a:rPr>
              <a:t> </a:t>
            </a:r>
            <a:r>
              <a:rPr lang="en-US" err="1">
                <a:latin typeface="Times New Roman"/>
                <a:cs typeface="Times New Roman"/>
              </a:rPr>
              <a:t>artikel</a:t>
            </a:r>
            <a:r>
              <a:rPr lang="en-US">
                <a:latin typeface="Times New Roman"/>
                <a:cs typeface="Times New Roman"/>
              </a:rPr>
              <a:t> 8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handlar</a:t>
            </a:r>
            <a:r>
              <a:rPr lang="en-US">
                <a:latin typeface="Times New Roman"/>
                <a:cs typeface="Times New Roman"/>
              </a:rPr>
              <a:t> om </a:t>
            </a:r>
            <a:r>
              <a:rPr lang="en-US" err="1">
                <a:latin typeface="Times New Roman"/>
                <a:cs typeface="Times New Roman"/>
              </a:rPr>
              <a:t>restaurering</a:t>
            </a:r>
            <a:r>
              <a:rPr lang="en-US">
                <a:latin typeface="Times New Roman"/>
                <a:cs typeface="Times New Roman"/>
              </a:rPr>
              <a:t> av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a:t>
            </a:r>
            <a:r>
              <a:rPr lang="en-US">
                <a:latin typeface="Times New Roman"/>
                <a:cs typeface="Times New Roman"/>
              </a:rPr>
              <a:t>. Urbana </a:t>
            </a:r>
            <a:r>
              <a:rPr lang="en-US" err="1">
                <a:latin typeface="Times New Roman"/>
                <a:cs typeface="Times New Roman"/>
              </a:rPr>
              <a:t>ekosystem</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viktiga</a:t>
            </a:r>
            <a:r>
              <a:rPr lang="en-US">
                <a:latin typeface="Times New Roman"/>
                <a:cs typeface="Times New Roman"/>
              </a:rPr>
              <a:t> </a:t>
            </a:r>
            <a:r>
              <a:rPr lang="en-US" err="1">
                <a:latin typeface="Times New Roman"/>
                <a:cs typeface="Times New Roman"/>
              </a:rPr>
              <a:t>livsmiljöer</a:t>
            </a:r>
            <a:r>
              <a:rPr lang="en-US">
                <a:latin typeface="Times New Roman"/>
                <a:cs typeface="Times New Roman"/>
              </a:rPr>
              <a:t> för </a:t>
            </a:r>
            <a:r>
              <a:rPr lang="en-US" err="1">
                <a:latin typeface="Times New Roman"/>
                <a:cs typeface="Times New Roman"/>
              </a:rPr>
              <a:t>biologisk</a:t>
            </a:r>
            <a:r>
              <a:rPr lang="en-US">
                <a:latin typeface="Times New Roman"/>
                <a:cs typeface="Times New Roman"/>
              </a:rPr>
              <a:t> </a:t>
            </a:r>
            <a:r>
              <a:rPr lang="en-US" err="1">
                <a:latin typeface="Times New Roman"/>
                <a:cs typeface="Times New Roman"/>
              </a:rPr>
              <a:t>mångfald</a:t>
            </a:r>
            <a:r>
              <a:rPr lang="en-US">
                <a:latin typeface="Times New Roman"/>
                <a:cs typeface="Times New Roman"/>
              </a:rPr>
              <a:t>, </a:t>
            </a:r>
            <a:r>
              <a:rPr lang="en-US" err="1">
                <a:latin typeface="Times New Roman"/>
                <a:cs typeface="Times New Roman"/>
              </a:rPr>
              <a:t>särskilt</a:t>
            </a:r>
            <a:r>
              <a:rPr lang="en-US">
                <a:latin typeface="Times New Roman"/>
                <a:cs typeface="Times New Roman"/>
              </a:rPr>
              <a:t> </a:t>
            </a:r>
            <a:r>
              <a:rPr lang="en-US" err="1">
                <a:latin typeface="Times New Roman"/>
                <a:cs typeface="Times New Roman"/>
              </a:rPr>
              <a:t>växter</a:t>
            </a:r>
            <a:r>
              <a:rPr lang="en-US">
                <a:latin typeface="Times New Roman"/>
                <a:cs typeface="Times New Roman"/>
              </a:rPr>
              <a:t>, </a:t>
            </a:r>
            <a:r>
              <a:rPr lang="en-US" err="1">
                <a:latin typeface="Times New Roman"/>
                <a:cs typeface="Times New Roman"/>
              </a:rPr>
              <a:t>fåglar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insekter</a:t>
            </a:r>
            <a:r>
              <a:rPr lang="en-US">
                <a:latin typeface="Times New Roman"/>
                <a:cs typeface="Times New Roman"/>
              </a:rPr>
              <a:t>, </a:t>
            </a:r>
            <a:r>
              <a:rPr lang="en-US" err="1">
                <a:latin typeface="Times New Roman"/>
                <a:cs typeface="Times New Roman"/>
              </a:rPr>
              <a:t>inklusive</a:t>
            </a:r>
            <a:r>
              <a:rPr lang="en-US">
                <a:latin typeface="Times New Roman"/>
                <a:cs typeface="Times New Roman"/>
              </a:rPr>
              <a:t> </a:t>
            </a:r>
            <a:r>
              <a:rPr lang="en-US" err="1">
                <a:latin typeface="Times New Roman"/>
                <a:cs typeface="Times New Roman"/>
              </a:rPr>
              <a:t>pollinatörer</a:t>
            </a:r>
            <a:r>
              <a:rPr lang="en-US">
                <a:latin typeface="Times New Roman"/>
                <a:cs typeface="Times New Roman"/>
              </a:rPr>
              <a:t>. Men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viktiga</a:t>
            </a:r>
            <a:r>
              <a:rPr lang="en-US">
                <a:latin typeface="Times New Roman"/>
                <a:cs typeface="Times New Roman"/>
              </a:rPr>
              <a:t> för </a:t>
            </a:r>
            <a:r>
              <a:rPr lang="en-US" err="1">
                <a:latin typeface="Times New Roman"/>
                <a:cs typeface="Times New Roman"/>
              </a:rPr>
              <a:t>människor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erbjuder</a:t>
            </a:r>
            <a:r>
              <a:rPr lang="en-US">
                <a:latin typeface="Times New Roman"/>
                <a:cs typeface="Times New Roman"/>
              </a:rPr>
              <a:t> </a:t>
            </a:r>
            <a:r>
              <a:rPr lang="en-US" err="1">
                <a:latin typeface="Times New Roman"/>
                <a:cs typeface="Times New Roman"/>
              </a:rPr>
              <a:t>många</a:t>
            </a:r>
            <a:r>
              <a:rPr lang="en-US">
                <a:latin typeface="Times New Roman"/>
                <a:cs typeface="Times New Roman"/>
              </a:rPr>
              <a:t> </a:t>
            </a:r>
            <a:r>
              <a:rPr lang="en-US" err="1">
                <a:latin typeface="Times New Roman"/>
                <a:cs typeface="Times New Roman"/>
              </a:rPr>
              <a:t>oumbärliga</a:t>
            </a:r>
            <a:r>
              <a:rPr lang="en-US">
                <a:latin typeface="Times New Roman"/>
                <a:cs typeface="Times New Roman"/>
              </a:rPr>
              <a:t> </a:t>
            </a:r>
            <a:r>
              <a:rPr lang="en-US" err="1">
                <a:latin typeface="Times New Roman"/>
                <a:cs typeface="Times New Roman"/>
              </a:rPr>
              <a:t>ekosystemtjänster</a:t>
            </a:r>
            <a:r>
              <a:rPr lang="en-US">
                <a:latin typeface="Times New Roman"/>
                <a:cs typeface="Times New Roman"/>
              </a:rPr>
              <a:t>. Det </a:t>
            </a:r>
            <a:r>
              <a:rPr lang="en-US" err="1">
                <a:latin typeface="Times New Roman"/>
                <a:cs typeface="Times New Roman"/>
              </a:rPr>
              <a:t>handlar</a:t>
            </a:r>
            <a:r>
              <a:rPr lang="en-US">
                <a:latin typeface="Times New Roman"/>
                <a:cs typeface="Times New Roman"/>
              </a:rPr>
              <a:t> om </a:t>
            </a:r>
            <a:r>
              <a:rPr lang="en-US" err="1">
                <a:latin typeface="Times New Roman"/>
                <a:cs typeface="Times New Roman"/>
              </a:rPr>
              <a:t>klimatanpassning</a:t>
            </a:r>
            <a:r>
              <a:rPr lang="en-US">
                <a:latin typeface="Times New Roman"/>
                <a:cs typeface="Times New Roman"/>
              </a:rPr>
              <a:t> </a:t>
            </a:r>
            <a:r>
              <a:rPr lang="en-US" err="1">
                <a:latin typeface="Times New Roman"/>
                <a:cs typeface="Times New Roman"/>
              </a:rPr>
              <a:t>genom</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grönområden</a:t>
            </a:r>
            <a:r>
              <a:rPr lang="en-US">
                <a:latin typeface="Times New Roman"/>
                <a:cs typeface="Times New Roman"/>
              </a:rPr>
              <a:t> tar hand om </a:t>
            </a:r>
            <a:r>
              <a:rPr lang="en-US" err="1">
                <a:latin typeface="Times New Roman"/>
                <a:cs typeface="Times New Roman"/>
              </a:rPr>
              <a:t>vatten</a:t>
            </a:r>
            <a:r>
              <a:rPr lang="en-US">
                <a:latin typeface="Times New Roman"/>
                <a:cs typeface="Times New Roman"/>
              </a:rPr>
              <a:t> vid </a:t>
            </a:r>
            <a:r>
              <a:rPr lang="en-US" err="1">
                <a:latin typeface="Times New Roman"/>
                <a:cs typeface="Times New Roman"/>
              </a:rPr>
              <a:t>skyfall</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översvämningar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reglering</a:t>
            </a:r>
            <a:r>
              <a:rPr lang="en-US">
                <a:latin typeface="Times New Roman"/>
                <a:cs typeface="Times New Roman"/>
              </a:rPr>
              <a:t> av </a:t>
            </a:r>
            <a:r>
              <a:rPr lang="en-US" err="1">
                <a:latin typeface="Times New Roman"/>
                <a:cs typeface="Times New Roman"/>
              </a:rPr>
              <a:t>lokalklimatet</a:t>
            </a:r>
            <a:r>
              <a:rPr lang="en-US">
                <a:latin typeface="Times New Roman"/>
                <a:cs typeface="Times New Roman"/>
              </a:rPr>
              <a:t> vid </a:t>
            </a:r>
            <a:r>
              <a:rPr lang="en-US" err="1">
                <a:latin typeface="Times New Roman"/>
                <a:cs typeface="Times New Roman"/>
              </a:rPr>
              <a:t>värmeböljor</a:t>
            </a:r>
            <a:r>
              <a:rPr lang="en-US">
                <a:latin typeface="Times New Roman"/>
                <a:cs typeface="Times New Roman"/>
              </a:rPr>
              <a:t>. Det </a:t>
            </a:r>
            <a:r>
              <a:rPr lang="en-US" err="1">
                <a:latin typeface="Times New Roman"/>
                <a:cs typeface="Times New Roman"/>
              </a:rPr>
              <a:t>handlar</a:t>
            </a:r>
            <a:r>
              <a:rPr lang="en-US">
                <a:latin typeface="Times New Roman"/>
                <a:cs typeface="Times New Roman"/>
              </a:rPr>
              <a:t> om </a:t>
            </a:r>
            <a:r>
              <a:rPr lang="en-US" err="1">
                <a:latin typeface="Times New Roman"/>
                <a:cs typeface="Times New Roman"/>
              </a:rPr>
              <a:t>vatten</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luftfiltrering</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inte</a:t>
            </a:r>
            <a:r>
              <a:rPr lang="en-US">
                <a:latin typeface="Times New Roman"/>
                <a:cs typeface="Times New Roman"/>
              </a:rPr>
              <a:t> </a:t>
            </a:r>
            <a:r>
              <a:rPr lang="en-US" err="1">
                <a:latin typeface="Times New Roman"/>
                <a:cs typeface="Times New Roman"/>
              </a:rPr>
              <a:t>minst</a:t>
            </a:r>
            <a:r>
              <a:rPr lang="en-US">
                <a:latin typeface="Times New Roman"/>
                <a:cs typeface="Times New Roman"/>
              </a:rPr>
              <a:t> </a:t>
            </a:r>
            <a:r>
              <a:rPr lang="en-US" err="1">
                <a:latin typeface="Times New Roman"/>
                <a:cs typeface="Times New Roman"/>
              </a:rPr>
              <a:t>hälsa</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rekreation</a:t>
            </a:r>
            <a:r>
              <a:rPr lang="en-US">
                <a:latin typeface="Times New Roman"/>
                <a:cs typeface="Times New Roman"/>
              </a:rPr>
              <a:t>. </a:t>
            </a:r>
            <a:endParaRPr lang="sv-SE">
              <a:latin typeface="Times New Roman"/>
              <a:cs typeface="Times New Roman"/>
            </a:endParaRPr>
          </a:p>
          <a:p>
            <a:endParaRPr lang="en-US">
              <a:latin typeface="Times New Roman"/>
              <a:cs typeface="Times New Roman"/>
            </a:endParaRPr>
          </a:p>
          <a:p>
            <a:endParaRPr lang="en-US">
              <a:latin typeface="Times New Roman"/>
              <a:ea typeface="Calibri"/>
              <a:cs typeface="Times New Roman"/>
            </a:endParaRPr>
          </a:p>
          <a:p>
            <a:endParaRPr lang="en-US">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35</a:t>
            </a:fld>
            <a:endParaRPr lang="sv-SE"/>
          </a:p>
        </p:txBody>
      </p:sp>
    </p:spTree>
    <p:extLst>
      <p:ext uri="{BB962C8B-B14F-4D97-AF65-F5344CB8AC3E}">
        <p14:creationId xmlns:p14="http://schemas.microsoft.com/office/powerpoint/2010/main" val="1765458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Times New Roman"/>
                <a:cs typeface="Times New Roman"/>
              </a:rPr>
              <a:t>Vad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då</a:t>
            </a:r>
            <a:r>
              <a:rPr lang="en-US">
                <a:latin typeface="Times New Roman"/>
                <a:cs typeface="Times New Roman"/>
              </a:rPr>
              <a:t>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a:t>
            </a:r>
            <a:r>
              <a:rPr lang="en-US">
                <a:latin typeface="Times New Roman"/>
                <a:cs typeface="Times New Roman"/>
              </a:rPr>
              <a:t>? Urbana </a:t>
            </a:r>
            <a:r>
              <a:rPr lang="en-US" err="1">
                <a:latin typeface="Times New Roman"/>
                <a:cs typeface="Times New Roman"/>
              </a:rPr>
              <a:t>ekosystem</a:t>
            </a:r>
            <a:r>
              <a:rPr lang="en-US">
                <a:latin typeface="Times New Roman"/>
                <a:cs typeface="Times New Roman"/>
              </a:rPr>
              <a:t> </a:t>
            </a:r>
            <a:r>
              <a:rPr lang="en-US" err="1">
                <a:latin typeface="Times New Roman"/>
                <a:cs typeface="Times New Roman"/>
              </a:rPr>
              <a:t>omfattar</a:t>
            </a:r>
            <a:r>
              <a:rPr lang="en-US">
                <a:latin typeface="Times New Roman"/>
                <a:cs typeface="Times New Roman"/>
              </a:rPr>
              <a:t> </a:t>
            </a:r>
            <a:r>
              <a:rPr lang="en-US" err="1">
                <a:latin typeface="Times New Roman"/>
                <a:cs typeface="Times New Roman"/>
              </a:rPr>
              <a:t>alla</a:t>
            </a:r>
            <a:r>
              <a:rPr lang="en-US">
                <a:latin typeface="Times New Roman"/>
                <a:cs typeface="Times New Roman"/>
              </a:rPr>
              <a:t> de </a:t>
            </a:r>
            <a:r>
              <a:rPr lang="en-US" err="1">
                <a:latin typeface="Times New Roman"/>
                <a:cs typeface="Times New Roman"/>
              </a:rPr>
              <a:t>grönytor</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finns</a:t>
            </a:r>
            <a:r>
              <a:rPr lang="en-US">
                <a:latin typeface="Times New Roman"/>
                <a:cs typeface="Times New Roman"/>
              </a:rPr>
              <a:t> </a:t>
            </a:r>
            <a:r>
              <a:rPr lang="en-US" err="1">
                <a:latin typeface="Times New Roman"/>
                <a:cs typeface="Times New Roman"/>
              </a:rPr>
              <a:t>inom</a:t>
            </a:r>
            <a:r>
              <a:rPr lang="en-US">
                <a:latin typeface="Times New Roman"/>
                <a:cs typeface="Times New Roman"/>
              </a:rPr>
              <a:t> </a:t>
            </a:r>
            <a:r>
              <a:rPr lang="en-US" err="1">
                <a:latin typeface="Times New Roman"/>
                <a:cs typeface="Times New Roman"/>
              </a:rPr>
              <a:t>städer</a:t>
            </a:r>
            <a:r>
              <a:rPr lang="en-US">
                <a:latin typeface="Times New Roman"/>
                <a:cs typeface="Times New Roman"/>
              </a:rPr>
              <a:t>, </a:t>
            </a:r>
            <a:r>
              <a:rPr lang="en-US" err="1">
                <a:latin typeface="Times New Roman"/>
                <a:cs typeface="Times New Roman"/>
              </a:rPr>
              <a:t>mindre</a:t>
            </a:r>
            <a:r>
              <a:rPr lang="en-US">
                <a:latin typeface="Times New Roman"/>
                <a:cs typeface="Times New Roman"/>
              </a:rPr>
              <a:t> </a:t>
            </a:r>
            <a:r>
              <a:rPr lang="en-US" err="1">
                <a:latin typeface="Times New Roman"/>
                <a:cs typeface="Times New Roman"/>
              </a:rPr>
              <a:t>städer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tätorter</a:t>
            </a:r>
            <a:r>
              <a:rPr lang="en-US">
                <a:latin typeface="Times New Roman"/>
                <a:cs typeface="Times New Roman"/>
              </a:rPr>
              <a:t>. </a:t>
            </a:r>
            <a:r>
              <a:rPr lang="en-US" err="1">
                <a:latin typeface="Times New Roman"/>
                <a:cs typeface="Times New Roman"/>
              </a:rPr>
              <a:t>Enligt</a:t>
            </a:r>
            <a:r>
              <a:rPr lang="en-US">
                <a:latin typeface="Times New Roman"/>
                <a:cs typeface="Times New Roman"/>
              </a:rPr>
              <a:t> </a:t>
            </a:r>
            <a:r>
              <a:rPr lang="en-US" err="1">
                <a:latin typeface="Times New Roman"/>
                <a:cs typeface="Times New Roman"/>
              </a:rPr>
              <a:t>artikel</a:t>
            </a:r>
            <a:r>
              <a:rPr lang="en-US">
                <a:latin typeface="Times New Roman"/>
                <a:cs typeface="Times New Roman"/>
              </a:rPr>
              <a:t> 3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förordningen</a:t>
            </a:r>
            <a:r>
              <a:rPr lang="en-US">
                <a:latin typeface="Times New Roman"/>
                <a:cs typeface="Times New Roman"/>
              </a:rPr>
              <a:t> </a:t>
            </a:r>
            <a:r>
              <a:rPr lang="en-US" err="1">
                <a:latin typeface="Times New Roman"/>
                <a:cs typeface="Times New Roman"/>
              </a:rPr>
              <a:t>definieras</a:t>
            </a:r>
            <a:r>
              <a:rPr lang="en-US">
                <a:latin typeface="Times New Roman"/>
                <a:cs typeface="Times New Roman"/>
              </a:rPr>
              <a:t>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grönytor</a:t>
            </a:r>
            <a:r>
              <a:rPr lang="en-US">
                <a:latin typeface="Times New Roman"/>
                <a:cs typeface="Times New Roman"/>
              </a:rPr>
              <a:t> </a:t>
            </a:r>
            <a:r>
              <a:rPr lang="en-US" err="1">
                <a:latin typeface="Times New Roman"/>
                <a:cs typeface="Times New Roman"/>
              </a:rPr>
              <a:t>som</a:t>
            </a:r>
            <a:r>
              <a:rPr lang="en-US">
                <a:latin typeface="Times New Roman"/>
                <a:cs typeface="Times New Roman"/>
              </a:rPr>
              <a:t> den </a:t>
            </a:r>
            <a:r>
              <a:rPr lang="en-US" err="1">
                <a:latin typeface="Times New Roman"/>
                <a:cs typeface="Times New Roman"/>
              </a:rPr>
              <a:t>totala</a:t>
            </a:r>
            <a:r>
              <a:rPr lang="en-US">
                <a:latin typeface="Times New Roman"/>
                <a:cs typeface="Times New Roman"/>
              </a:rPr>
              <a:t> </a:t>
            </a:r>
            <a:r>
              <a:rPr lang="en-US" err="1">
                <a:latin typeface="Times New Roman"/>
                <a:cs typeface="Times New Roman"/>
              </a:rPr>
              <a:t>arealen</a:t>
            </a:r>
            <a:r>
              <a:rPr lang="en-US">
                <a:latin typeface="Times New Roman"/>
                <a:cs typeface="Times New Roman"/>
              </a:rPr>
              <a:t> av </a:t>
            </a:r>
            <a:r>
              <a:rPr lang="en-US" err="1">
                <a:latin typeface="Times New Roman"/>
                <a:cs typeface="Times New Roman"/>
              </a:rPr>
              <a:t>träd</a:t>
            </a:r>
            <a:r>
              <a:rPr lang="en-US">
                <a:latin typeface="Times New Roman"/>
                <a:cs typeface="Times New Roman"/>
              </a:rPr>
              <a:t>, </a:t>
            </a:r>
            <a:r>
              <a:rPr lang="en-US" err="1">
                <a:latin typeface="Times New Roman"/>
                <a:cs typeface="Times New Roman"/>
              </a:rPr>
              <a:t>buskmarker</a:t>
            </a:r>
            <a:r>
              <a:rPr lang="en-US">
                <a:latin typeface="Times New Roman"/>
                <a:cs typeface="Times New Roman"/>
              </a:rPr>
              <a:t>, </a:t>
            </a:r>
            <a:r>
              <a:rPr lang="en-US" err="1">
                <a:latin typeface="Times New Roman"/>
                <a:cs typeface="Times New Roman"/>
              </a:rPr>
              <a:t>buskar</a:t>
            </a:r>
            <a:r>
              <a:rPr lang="en-US">
                <a:latin typeface="Times New Roman"/>
                <a:cs typeface="Times New Roman"/>
              </a:rPr>
              <a:t>, permanent </a:t>
            </a:r>
            <a:r>
              <a:rPr lang="en-US" err="1">
                <a:latin typeface="Times New Roman"/>
                <a:cs typeface="Times New Roman"/>
              </a:rPr>
              <a:t>örtvegetation</a:t>
            </a:r>
            <a:r>
              <a:rPr lang="en-US">
                <a:latin typeface="Times New Roman"/>
                <a:cs typeface="Times New Roman"/>
              </a:rPr>
              <a:t>, </a:t>
            </a:r>
            <a:r>
              <a:rPr lang="en-US" err="1">
                <a:latin typeface="Times New Roman"/>
                <a:cs typeface="Times New Roman"/>
              </a:rPr>
              <a:t>lavar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mossor</a:t>
            </a:r>
            <a:r>
              <a:rPr lang="en-US">
                <a:latin typeface="Times New Roman"/>
                <a:cs typeface="Times New Roman"/>
              </a:rPr>
              <a:t> </a:t>
            </a:r>
            <a:r>
              <a:rPr lang="en-US" err="1">
                <a:latin typeface="Times New Roman"/>
                <a:cs typeface="Times New Roman"/>
              </a:rPr>
              <a:t>samt</a:t>
            </a:r>
            <a:r>
              <a:rPr lang="en-US">
                <a:latin typeface="Times New Roman"/>
                <a:cs typeface="Times New Roman"/>
              </a:rPr>
              <a:t> dammar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vattendrag</a:t>
            </a:r>
            <a:r>
              <a:rPr lang="en-US">
                <a:latin typeface="Times New Roman"/>
                <a:cs typeface="Times New Roman"/>
              </a:rPr>
              <a:t>. Det </a:t>
            </a:r>
            <a:r>
              <a:rPr lang="en-US" err="1">
                <a:latin typeface="Times New Roman"/>
                <a:cs typeface="Times New Roman"/>
              </a:rPr>
              <a:t>handlar</a:t>
            </a:r>
            <a:r>
              <a:rPr lang="en-US">
                <a:latin typeface="Times New Roman"/>
                <a:cs typeface="Times New Roman"/>
              </a:rPr>
              <a:t> om </a:t>
            </a:r>
            <a:r>
              <a:rPr lang="en-US" err="1">
                <a:latin typeface="Times New Roman"/>
                <a:cs typeface="Times New Roman"/>
              </a:rPr>
              <a:t>våra</a:t>
            </a:r>
            <a:r>
              <a:rPr lang="en-US">
                <a:latin typeface="Times New Roman"/>
                <a:cs typeface="Times New Roman"/>
              </a:rPr>
              <a:t> parker, </a:t>
            </a:r>
            <a:r>
              <a:rPr lang="en-US" err="1">
                <a:latin typeface="Times New Roman"/>
                <a:cs typeface="Times New Roman"/>
              </a:rPr>
              <a:t>villaträdgårdar</a:t>
            </a:r>
            <a:r>
              <a:rPr lang="en-US">
                <a:latin typeface="Times New Roman"/>
                <a:cs typeface="Times New Roman"/>
              </a:rPr>
              <a:t>, </a:t>
            </a:r>
            <a:r>
              <a:rPr lang="en-US" err="1">
                <a:latin typeface="Times New Roman"/>
                <a:cs typeface="Times New Roman"/>
              </a:rPr>
              <a:t>alléer</a:t>
            </a:r>
            <a:r>
              <a:rPr lang="en-US">
                <a:latin typeface="Times New Roman"/>
                <a:cs typeface="Times New Roman"/>
              </a:rPr>
              <a:t>, </a:t>
            </a:r>
            <a:r>
              <a:rPr lang="en-US" err="1">
                <a:latin typeface="Times New Roman"/>
                <a:cs typeface="Times New Roman"/>
              </a:rPr>
              <a:t>grönområden</a:t>
            </a:r>
            <a:r>
              <a:rPr lang="en-US">
                <a:latin typeface="Times New Roman"/>
                <a:cs typeface="Times New Roman"/>
              </a:rPr>
              <a:t>, </a:t>
            </a:r>
            <a:r>
              <a:rPr lang="en-US" err="1">
                <a:latin typeface="Times New Roman"/>
                <a:cs typeface="Times New Roman"/>
              </a:rPr>
              <a:t>tätortsnära</a:t>
            </a:r>
            <a:r>
              <a:rPr lang="en-US">
                <a:latin typeface="Times New Roman"/>
                <a:cs typeface="Times New Roman"/>
              </a:rPr>
              <a:t> </a:t>
            </a:r>
            <a:r>
              <a:rPr lang="en-US" err="1">
                <a:latin typeface="Times New Roman"/>
                <a:cs typeface="Times New Roman"/>
              </a:rPr>
              <a:t>natur</a:t>
            </a:r>
            <a:r>
              <a:rPr lang="en-US">
                <a:latin typeface="Times New Roman"/>
                <a:cs typeface="Times New Roman"/>
              </a:rPr>
              <a:t>, </a:t>
            </a:r>
            <a:r>
              <a:rPr lang="en-US" err="1">
                <a:latin typeface="Times New Roman"/>
                <a:cs typeface="Times New Roman"/>
              </a:rPr>
              <a:t>åar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stränder</a:t>
            </a:r>
            <a:r>
              <a:rPr lang="en-US">
                <a:latin typeface="Times New Roman"/>
                <a:cs typeface="Times New Roman"/>
              </a:rPr>
              <a:t>. </a:t>
            </a:r>
            <a:endParaRPr lang="sv-SE">
              <a:latin typeface="Times New Roman"/>
              <a:cs typeface="Times New Roman"/>
            </a:endParaRPr>
          </a:p>
          <a:p>
            <a:endParaRPr lang="en-US">
              <a:cs typeface="Times New Roman"/>
            </a:endParaRP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36</a:t>
            </a:fld>
            <a:endParaRPr lang="sv-SE"/>
          </a:p>
        </p:txBody>
      </p:sp>
    </p:spTree>
    <p:extLst>
      <p:ext uri="{BB962C8B-B14F-4D97-AF65-F5344CB8AC3E}">
        <p14:creationId xmlns:p14="http://schemas.microsoft.com/office/powerpoint/2010/main" val="2159141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Times New Roman"/>
                <a:cs typeface="Times New Roman"/>
              </a:rPr>
              <a:t>Artikel 8 </a:t>
            </a:r>
            <a:r>
              <a:rPr lang="en-US" err="1">
                <a:latin typeface="Times New Roman"/>
                <a:cs typeface="Times New Roman"/>
              </a:rPr>
              <a:t>har</a:t>
            </a:r>
            <a:r>
              <a:rPr lang="en-US">
                <a:latin typeface="Times New Roman"/>
                <a:cs typeface="Times New Roman"/>
              </a:rPr>
              <a:t> </a:t>
            </a:r>
            <a:r>
              <a:rPr lang="en-US" err="1">
                <a:latin typeface="Times New Roman"/>
                <a:cs typeface="Times New Roman"/>
              </a:rPr>
              <a:t>fokus</a:t>
            </a:r>
            <a:r>
              <a:rPr lang="en-US">
                <a:latin typeface="Times New Roman"/>
                <a:cs typeface="Times New Roman"/>
              </a:rPr>
              <a:t> dels </a:t>
            </a:r>
            <a:r>
              <a:rPr lang="en-US" err="1">
                <a:latin typeface="Times New Roman"/>
                <a:cs typeface="Times New Roman"/>
              </a:rPr>
              <a:t>på</a:t>
            </a:r>
            <a:r>
              <a:rPr lang="en-US">
                <a:latin typeface="Times New Roman"/>
                <a:cs typeface="Times New Roman"/>
              </a:rPr>
              <a:t> </a:t>
            </a:r>
            <a:r>
              <a:rPr lang="en-US" err="1">
                <a:latin typeface="Times New Roman"/>
                <a:cs typeface="Times New Roman"/>
              </a:rPr>
              <a:t>grönytor</a:t>
            </a:r>
            <a:r>
              <a:rPr lang="en-US">
                <a:latin typeface="Times New Roman"/>
                <a:cs typeface="Times New Roman"/>
              </a:rPr>
              <a:t>, dels </a:t>
            </a:r>
            <a:r>
              <a:rPr lang="en-US" err="1">
                <a:latin typeface="Times New Roman"/>
                <a:cs typeface="Times New Roman"/>
              </a:rPr>
              <a:t>på</a:t>
            </a:r>
            <a:r>
              <a:rPr lang="en-US">
                <a:latin typeface="Times New Roman"/>
                <a:cs typeface="Times New Roman"/>
              </a:rPr>
              <a:t> </a:t>
            </a:r>
            <a:r>
              <a:rPr lang="en-US" err="1">
                <a:latin typeface="Times New Roman"/>
                <a:cs typeface="Times New Roman"/>
              </a:rPr>
              <a:t>trädkrontäckning</a:t>
            </a:r>
            <a:r>
              <a:rPr lang="en-US">
                <a:latin typeface="Times New Roman"/>
                <a:cs typeface="Times New Roman"/>
              </a:rPr>
              <a:t>. Det </a:t>
            </a:r>
            <a:r>
              <a:rPr lang="en-US" err="1">
                <a:latin typeface="Times New Roman"/>
                <a:cs typeface="Times New Roman"/>
              </a:rPr>
              <a:t>finns</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två</a:t>
            </a:r>
            <a:r>
              <a:rPr lang="en-US">
                <a:latin typeface="Times New Roman"/>
                <a:cs typeface="Times New Roman"/>
              </a:rPr>
              <a:t> </a:t>
            </a:r>
            <a:r>
              <a:rPr lang="en-US" err="1">
                <a:latin typeface="Times New Roman"/>
                <a:cs typeface="Times New Roman"/>
              </a:rPr>
              <a:t>tidshorisonter</a:t>
            </a:r>
            <a:r>
              <a:rPr lang="en-US">
                <a:latin typeface="Times New Roman"/>
                <a:cs typeface="Times New Roman"/>
              </a:rPr>
              <a:t> – </a:t>
            </a:r>
            <a:r>
              <a:rPr lang="en-US" err="1">
                <a:latin typeface="Times New Roman"/>
                <a:cs typeface="Times New Roman"/>
              </a:rPr>
              <a:t>fram</a:t>
            </a:r>
            <a:r>
              <a:rPr lang="en-US">
                <a:latin typeface="Times New Roman"/>
                <a:cs typeface="Times New Roman"/>
              </a:rPr>
              <a:t> till 2030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efter</a:t>
            </a:r>
            <a:r>
              <a:rPr lang="en-US">
                <a:latin typeface="Times New Roman"/>
                <a:cs typeface="Times New Roman"/>
              </a:rPr>
              <a:t> 2030. </a:t>
            </a:r>
            <a:endParaRPr lang="sv-SE">
              <a:latin typeface="Times New Roman"/>
              <a:cs typeface="Times New Roman"/>
            </a:endParaRPr>
          </a:p>
          <a:p>
            <a:endParaRPr lang="en-US">
              <a:latin typeface="Times New Roman"/>
              <a:cs typeface="Times New Roman"/>
            </a:endParaRPr>
          </a:p>
          <a:p>
            <a:r>
              <a:rPr lang="en-US" err="1">
                <a:latin typeface="Times New Roman"/>
                <a:cs typeface="Times New Roman"/>
              </a:rPr>
              <a:t>Medlemsstaterna</a:t>
            </a:r>
            <a:r>
              <a:rPr lang="en-US">
                <a:latin typeface="Times New Roman"/>
                <a:cs typeface="Times New Roman"/>
              </a:rPr>
              <a:t> ska </a:t>
            </a:r>
            <a:r>
              <a:rPr lang="en-US" err="1">
                <a:latin typeface="Times New Roman"/>
                <a:cs typeface="Times New Roman"/>
              </a:rPr>
              <a:t>senast</a:t>
            </a:r>
            <a:r>
              <a:rPr lang="en-US">
                <a:latin typeface="Times New Roman"/>
                <a:cs typeface="Times New Roman"/>
              </a:rPr>
              <a:t> den 31 </a:t>
            </a:r>
            <a:r>
              <a:rPr lang="en-US" err="1">
                <a:latin typeface="Times New Roman"/>
                <a:cs typeface="Times New Roman"/>
              </a:rPr>
              <a:t>december</a:t>
            </a:r>
            <a:r>
              <a:rPr lang="en-US">
                <a:latin typeface="Times New Roman"/>
                <a:cs typeface="Times New Roman"/>
              </a:rPr>
              <a:t> 2030 </a:t>
            </a:r>
            <a:r>
              <a:rPr lang="en-US" err="1">
                <a:latin typeface="Times New Roman"/>
                <a:cs typeface="Times New Roman"/>
              </a:rPr>
              <a:t>säkerställa</a:t>
            </a:r>
            <a:r>
              <a:rPr lang="en-US">
                <a:latin typeface="Times New Roman"/>
                <a:cs typeface="Times New Roman"/>
              </a:rPr>
              <a:t> </a:t>
            </a:r>
            <a:r>
              <a:rPr lang="en-US" err="1">
                <a:latin typeface="Times New Roman"/>
                <a:cs typeface="Times New Roman"/>
              </a:rPr>
              <a:t>att</a:t>
            </a:r>
            <a:r>
              <a:rPr lang="en-US">
                <a:latin typeface="Times New Roman"/>
                <a:cs typeface="Times New Roman"/>
              </a:rPr>
              <a:t> det </a:t>
            </a:r>
            <a:r>
              <a:rPr lang="en-US" err="1">
                <a:latin typeface="Times New Roman"/>
                <a:cs typeface="Times New Roman"/>
              </a:rPr>
              <a:t>inte</a:t>
            </a:r>
            <a:r>
              <a:rPr lang="en-US">
                <a:latin typeface="Times New Roman"/>
                <a:cs typeface="Times New Roman"/>
              </a:rPr>
              <a:t> </a:t>
            </a:r>
            <a:r>
              <a:rPr lang="en-US" err="1">
                <a:latin typeface="Times New Roman"/>
                <a:cs typeface="Times New Roman"/>
              </a:rPr>
              <a:t>sker</a:t>
            </a:r>
            <a:r>
              <a:rPr lang="en-US">
                <a:latin typeface="Times New Roman"/>
                <a:cs typeface="Times New Roman"/>
              </a:rPr>
              <a:t> </a:t>
            </a:r>
            <a:r>
              <a:rPr lang="en-US" err="1">
                <a:latin typeface="Times New Roman"/>
                <a:cs typeface="Times New Roman"/>
              </a:rPr>
              <a:t>någon</a:t>
            </a:r>
            <a:r>
              <a:rPr lang="en-US">
                <a:latin typeface="Times New Roman"/>
                <a:cs typeface="Times New Roman"/>
              </a:rPr>
              <a:t> </a:t>
            </a:r>
            <a:r>
              <a:rPr lang="en-US" err="1">
                <a:latin typeface="Times New Roman"/>
                <a:cs typeface="Times New Roman"/>
              </a:rPr>
              <a:t>nettoförlust</a:t>
            </a:r>
            <a:r>
              <a:rPr lang="en-US">
                <a:latin typeface="Times New Roman"/>
                <a:cs typeface="Times New Roman"/>
              </a:rPr>
              <a:t> av den </a:t>
            </a:r>
            <a:r>
              <a:rPr lang="en-US" err="1">
                <a:latin typeface="Times New Roman"/>
                <a:cs typeface="Times New Roman"/>
              </a:rPr>
              <a:t>sammanlagda</a:t>
            </a:r>
            <a:r>
              <a:rPr lang="en-US">
                <a:latin typeface="Times New Roman"/>
                <a:cs typeface="Times New Roman"/>
              </a:rPr>
              <a:t> </a:t>
            </a:r>
            <a:r>
              <a:rPr lang="en-US" err="1">
                <a:latin typeface="Times New Roman"/>
                <a:cs typeface="Times New Roman"/>
              </a:rPr>
              <a:t>nationella</a:t>
            </a:r>
            <a:r>
              <a:rPr lang="en-US">
                <a:latin typeface="Times New Roman"/>
                <a:cs typeface="Times New Roman"/>
              </a:rPr>
              <a:t> </a:t>
            </a:r>
            <a:r>
              <a:rPr lang="en-US" err="1">
                <a:latin typeface="Times New Roman"/>
                <a:cs typeface="Times New Roman"/>
              </a:rPr>
              <a:t>arealen</a:t>
            </a:r>
            <a:r>
              <a:rPr lang="en-US">
                <a:latin typeface="Times New Roman"/>
                <a:cs typeface="Times New Roman"/>
              </a:rPr>
              <a:t>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grönytor</a:t>
            </a:r>
            <a:r>
              <a:rPr lang="en-US">
                <a:latin typeface="Times New Roman"/>
                <a:cs typeface="Times New Roman"/>
              </a:rPr>
              <a:t> </a:t>
            </a:r>
            <a:r>
              <a:rPr lang="en-US" err="1">
                <a:latin typeface="Times New Roman"/>
                <a:cs typeface="Times New Roman"/>
              </a:rPr>
              <a:t>och</a:t>
            </a:r>
            <a:r>
              <a:rPr lang="en-US">
                <a:latin typeface="Times New Roman"/>
                <a:cs typeface="Times New Roman"/>
              </a:rPr>
              <a:t> urban </a:t>
            </a:r>
            <a:r>
              <a:rPr lang="en-US" err="1">
                <a:latin typeface="Times New Roman"/>
                <a:cs typeface="Times New Roman"/>
              </a:rPr>
              <a:t>trädkrontäckning</a:t>
            </a:r>
            <a:r>
              <a:rPr lang="en-US">
                <a:latin typeface="Times New Roman"/>
                <a:cs typeface="Times New Roman"/>
              </a:rPr>
              <a:t> </a:t>
            </a:r>
            <a:r>
              <a:rPr lang="en-US" err="1">
                <a:latin typeface="Times New Roman"/>
                <a:cs typeface="Times New Roman"/>
              </a:rPr>
              <a:t>i</a:t>
            </a:r>
            <a:r>
              <a:rPr lang="en-US">
                <a:latin typeface="Times New Roman"/>
                <a:cs typeface="Times New Roman"/>
              </a:rPr>
              <a:t> de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ekosystemområdena</a:t>
            </a:r>
            <a:r>
              <a:rPr lang="en-US">
                <a:latin typeface="Times New Roman"/>
                <a:cs typeface="Times New Roman"/>
              </a:rPr>
              <a:t>. </a:t>
            </a:r>
          </a:p>
          <a:p>
            <a:endParaRPr lang="en-US">
              <a:latin typeface="Times New Roman"/>
              <a:cs typeface="Times New Roman"/>
            </a:endParaRPr>
          </a:p>
          <a:p>
            <a:r>
              <a:rPr lang="en-US" err="1">
                <a:latin typeface="Times New Roman"/>
                <a:cs typeface="Times New Roman"/>
              </a:rPr>
              <a:t>Undantag</a:t>
            </a:r>
            <a:r>
              <a:rPr lang="en-US">
                <a:latin typeface="Times New Roman"/>
                <a:cs typeface="Times New Roman"/>
              </a:rPr>
              <a:t> </a:t>
            </a:r>
            <a:r>
              <a:rPr lang="en-US" err="1">
                <a:latin typeface="Times New Roman"/>
                <a:cs typeface="Times New Roman"/>
              </a:rPr>
              <a:t>kan</a:t>
            </a:r>
            <a:r>
              <a:rPr lang="en-US">
                <a:latin typeface="Times New Roman"/>
                <a:cs typeface="Times New Roman"/>
              </a:rPr>
              <a:t> </a:t>
            </a:r>
            <a:r>
              <a:rPr lang="en-US" err="1">
                <a:latin typeface="Times New Roman"/>
                <a:cs typeface="Times New Roman"/>
              </a:rPr>
              <a:t>göras</a:t>
            </a:r>
            <a:r>
              <a:rPr lang="en-US">
                <a:latin typeface="Times New Roman"/>
                <a:cs typeface="Times New Roman"/>
              </a:rPr>
              <a:t> för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ekosystemområden</a:t>
            </a:r>
            <a:r>
              <a:rPr lang="en-US">
                <a:latin typeface="Times New Roman"/>
                <a:cs typeface="Times New Roman"/>
              </a:rPr>
              <a:t> </a:t>
            </a:r>
            <a:r>
              <a:rPr lang="en-US" err="1">
                <a:latin typeface="Times New Roman"/>
                <a:cs typeface="Times New Roman"/>
              </a:rPr>
              <a:t>där</a:t>
            </a:r>
            <a:r>
              <a:rPr lang="en-US">
                <a:latin typeface="Times New Roman"/>
                <a:cs typeface="Times New Roman"/>
              </a:rPr>
              <a:t> </a:t>
            </a:r>
            <a:r>
              <a:rPr lang="en-US" err="1">
                <a:latin typeface="Times New Roman"/>
                <a:cs typeface="Times New Roman"/>
              </a:rPr>
              <a:t>tätbefolkade</a:t>
            </a:r>
            <a:r>
              <a:rPr lang="en-US">
                <a:latin typeface="Times New Roman"/>
                <a:cs typeface="Times New Roman"/>
              </a:rPr>
              <a:t> centra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kluster</a:t>
            </a:r>
            <a:r>
              <a:rPr lang="en-US">
                <a:latin typeface="Times New Roman"/>
                <a:cs typeface="Times New Roman"/>
              </a:rPr>
              <a:t> </a:t>
            </a:r>
            <a:r>
              <a:rPr lang="en-US" err="1">
                <a:latin typeface="Times New Roman"/>
                <a:cs typeface="Times New Roman"/>
              </a:rPr>
              <a:t>har</a:t>
            </a:r>
            <a:r>
              <a:rPr lang="en-US">
                <a:latin typeface="Times New Roman"/>
                <a:cs typeface="Times New Roman"/>
              </a:rPr>
              <a:t> </a:t>
            </a:r>
            <a:r>
              <a:rPr lang="en-US" err="1">
                <a:latin typeface="Times New Roman"/>
                <a:cs typeface="Times New Roman"/>
              </a:rPr>
              <a:t>över</a:t>
            </a:r>
            <a:r>
              <a:rPr lang="en-US">
                <a:latin typeface="Times New Roman"/>
                <a:cs typeface="Times New Roman"/>
              </a:rPr>
              <a:t> 45 </a:t>
            </a:r>
            <a:r>
              <a:rPr lang="en-US" err="1">
                <a:latin typeface="Times New Roman"/>
                <a:cs typeface="Times New Roman"/>
              </a:rPr>
              <a:t>procent</a:t>
            </a:r>
            <a:r>
              <a:rPr lang="en-US">
                <a:latin typeface="Times New Roman"/>
                <a:cs typeface="Times New Roman"/>
              </a:rPr>
              <a:t> </a:t>
            </a:r>
            <a:r>
              <a:rPr lang="en-US" err="1">
                <a:latin typeface="Times New Roman"/>
                <a:cs typeface="Times New Roman"/>
              </a:rPr>
              <a:t>grönyta</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trädtäckningsgraden</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över</a:t>
            </a:r>
            <a:r>
              <a:rPr lang="en-US">
                <a:latin typeface="Times New Roman"/>
                <a:cs typeface="Times New Roman"/>
              </a:rPr>
              <a:t> 10 </a:t>
            </a:r>
            <a:r>
              <a:rPr lang="en-US" err="1">
                <a:latin typeface="Times New Roman"/>
                <a:cs typeface="Times New Roman"/>
              </a:rPr>
              <a:t>procent</a:t>
            </a:r>
            <a:r>
              <a:rPr lang="en-US">
                <a:latin typeface="Times New Roman"/>
                <a:cs typeface="Times New Roman"/>
              </a:rPr>
              <a:t>. Det </a:t>
            </a:r>
            <a:r>
              <a:rPr lang="en-US" err="1">
                <a:latin typeface="Times New Roman"/>
                <a:cs typeface="Times New Roman"/>
              </a:rPr>
              <a:t>behövs</a:t>
            </a:r>
            <a:r>
              <a:rPr lang="en-US">
                <a:latin typeface="Times New Roman"/>
                <a:cs typeface="Times New Roman"/>
              </a:rPr>
              <a:t> data </a:t>
            </a:r>
            <a:r>
              <a:rPr lang="en-US" err="1">
                <a:latin typeface="Times New Roman"/>
                <a:cs typeface="Times New Roman"/>
              </a:rPr>
              <a:t>från</a:t>
            </a:r>
            <a:r>
              <a:rPr lang="en-US">
                <a:latin typeface="Times New Roman"/>
                <a:cs typeface="Times New Roman"/>
              </a:rPr>
              <a:t> EU för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bedöma</a:t>
            </a:r>
            <a:r>
              <a:rPr lang="en-US">
                <a:latin typeface="Times New Roman"/>
                <a:cs typeface="Times New Roman"/>
              </a:rPr>
              <a:t> </a:t>
            </a:r>
            <a:r>
              <a:rPr lang="en-US" err="1">
                <a:latin typeface="Times New Roman"/>
                <a:cs typeface="Times New Roman"/>
              </a:rPr>
              <a:t>vilka</a:t>
            </a:r>
            <a:r>
              <a:rPr lang="en-US">
                <a:latin typeface="Times New Roman"/>
                <a:cs typeface="Times New Roman"/>
              </a:rPr>
              <a:t>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ekosystemområden</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kan</a:t>
            </a:r>
            <a:r>
              <a:rPr lang="en-US">
                <a:latin typeface="Times New Roman"/>
                <a:cs typeface="Times New Roman"/>
              </a:rPr>
              <a:t> </a:t>
            </a:r>
            <a:r>
              <a:rPr lang="en-US" err="1">
                <a:latin typeface="Times New Roman"/>
                <a:cs typeface="Times New Roman"/>
              </a:rPr>
              <a:t>undantas</a:t>
            </a:r>
            <a:r>
              <a:rPr lang="en-US">
                <a:latin typeface="Times New Roman"/>
                <a:cs typeface="Times New Roman"/>
              </a:rPr>
              <a:t>. Dessa data </a:t>
            </a:r>
            <a:r>
              <a:rPr lang="en-US" err="1">
                <a:latin typeface="Times New Roman"/>
                <a:cs typeface="Times New Roman"/>
              </a:rPr>
              <a:t>kommer</a:t>
            </a:r>
            <a:r>
              <a:rPr lang="en-US">
                <a:latin typeface="Times New Roman"/>
                <a:cs typeface="Times New Roman"/>
              </a:rPr>
              <a:t> under </a:t>
            </a:r>
            <a:r>
              <a:rPr lang="en-US" err="1">
                <a:latin typeface="Times New Roman"/>
                <a:cs typeface="Times New Roman"/>
              </a:rPr>
              <a:t>våren</a:t>
            </a:r>
            <a:r>
              <a:rPr lang="en-US">
                <a:latin typeface="Times New Roman"/>
                <a:cs typeface="Times New Roman"/>
              </a:rPr>
              <a:t> 2025. </a:t>
            </a:r>
          </a:p>
          <a:p>
            <a:endParaRPr lang="en-US">
              <a:latin typeface="Times New Roman"/>
              <a:cs typeface="Times New Roman"/>
            </a:endParaRPr>
          </a:p>
          <a:p>
            <a:r>
              <a:rPr lang="en-US" err="1">
                <a:latin typeface="Times New Roman"/>
                <a:cs typeface="Times New Roman"/>
              </a:rPr>
              <a:t>Från</a:t>
            </a:r>
            <a:r>
              <a:rPr lang="en-US">
                <a:latin typeface="Times New Roman"/>
                <a:cs typeface="Times New Roman"/>
              </a:rPr>
              <a:t> </a:t>
            </a:r>
            <a:r>
              <a:rPr lang="en-US" err="1">
                <a:latin typeface="Times New Roman"/>
                <a:cs typeface="Times New Roman"/>
              </a:rPr>
              <a:t>och</a:t>
            </a:r>
            <a:r>
              <a:rPr lang="en-US">
                <a:latin typeface="Times New Roman"/>
                <a:cs typeface="Times New Roman"/>
              </a:rPr>
              <a:t> med 1 </a:t>
            </a:r>
            <a:r>
              <a:rPr lang="en-US" err="1">
                <a:latin typeface="Times New Roman"/>
                <a:cs typeface="Times New Roman"/>
              </a:rPr>
              <a:t>januari</a:t>
            </a:r>
            <a:r>
              <a:rPr lang="en-US">
                <a:latin typeface="Times New Roman"/>
                <a:cs typeface="Times New Roman"/>
              </a:rPr>
              <a:t> 2031 ska </a:t>
            </a:r>
            <a:r>
              <a:rPr lang="en-US" err="1">
                <a:latin typeface="Times New Roman"/>
                <a:cs typeface="Times New Roman"/>
              </a:rPr>
              <a:t>medlemsstaterna</a:t>
            </a:r>
            <a:r>
              <a:rPr lang="en-US">
                <a:latin typeface="Times New Roman"/>
                <a:cs typeface="Times New Roman"/>
              </a:rPr>
              <a:t> </a:t>
            </a:r>
            <a:r>
              <a:rPr lang="en-US" err="1">
                <a:latin typeface="Times New Roman"/>
                <a:cs typeface="Times New Roman"/>
              </a:rPr>
              <a:t>uppnå</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ökande</a:t>
            </a:r>
            <a:r>
              <a:rPr lang="en-US">
                <a:latin typeface="Times New Roman"/>
                <a:cs typeface="Times New Roman"/>
              </a:rPr>
              <a:t> trend för den </a:t>
            </a:r>
            <a:r>
              <a:rPr lang="en-US" err="1">
                <a:latin typeface="Times New Roman"/>
                <a:cs typeface="Times New Roman"/>
              </a:rPr>
              <a:t>sammanlagda</a:t>
            </a:r>
            <a:r>
              <a:rPr lang="en-US">
                <a:latin typeface="Times New Roman"/>
                <a:cs typeface="Times New Roman"/>
              </a:rPr>
              <a:t> </a:t>
            </a:r>
            <a:r>
              <a:rPr lang="en-US" err="1">
                <a:latin typeface="Times New Roman"/>
                <a:cs typeface="Times New Roman"/>
              </a:rPr>
              <a:t>nationella</a:t>
            </a:r>
            <a:r>
              <a:rPr lang="en-US">
                <a:latin typeface="Times New Roman"/>
                <a:cs typeface="Times New Roman"/>
              </a:rPr>
              <a:t> </a:t>
            </a:r>
            <a:r>
              <a:rPr lang="en-US" err="1">
                <a:latin typeface="Times New Roman"/>
                <a:cs typeface="Times New Roman"/>
              </a:rPr>
              <a:t>arealen</a:t>
            </a:r>
            <a:r>
              <a:rPr lang="en-US">
                <a:latin typeface="Times New Roman"/>
                <a:cs typeface="Times New Roman"/>
              </a:rPr>
              <a:t>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grönytor</a:t>
            </a:r>
            <a:r>
              <a:rPr lang="en-US">
                <a:latin typeface="Times New Roman"/>
                <a:cs typeface="Times New Roman"/>
              </a:rPr>
              <a:t>. Det ska </a:t>
            </a:r>
            <a:r>
              <a:rPr lang="en-US" err="1">
                <a:latin typeface="Times New Roman"/>
                <a:cs typeface="Times New Roman"/>
              </a:rPr>
              <a:t>även</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varje</a:t>
            </a:r>
            <a:r>
              <a:rPr lang="en-US">
                <a:latin typeface="Times New Roman"/>
                <a:cs typeface="Times New Roman"/>
              </a:rPr>
              <a:t> </a:t>
            </a:r>
            <a:r>
              <a:rPr lang="en-US" err="1">
                <a:latin typeface="Times New Roman"/>
                <a:cs typeface="Times New Roman"/>
              </a:rPr>
              <a:t>urbant</a:t>
            </a:r>
            <a:r>
              <a:rPr lang="en-US">
                <a:latin typeface="Times New Roman"/>
                <a:cs typeface="Times New Roman"/>
              </a:rPr>
              <a:t> </a:t>
            </a:r>
            <a:r>
              <a:rPr lang="en-US" err="1">
                <a:latin typeface="Times New Roman"/>
                <a:cs typeface="Times New Roman"/>
              </a:rPr>
              <a:t>ekosystemområde</a:t>
            </a:r>
            <a:r>
              <a:rPr lang="en-US">
                <a:latin typeface="Times New Roman"/>
                <a:cs typeface="Times New Roman"/>
              </a:rPr>
              <a:t>, </a:t>
            </a:r>
            <a:r>
              <a:rPr lang="en-US" err="1">
                <a:latin typeface="Times New Roman"/>
                <a:cs typeface="Times New Roman"/>
              </a:rPr>
              <a:t>vara</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ökande</a:t>
            </a:r>
            <a:r>
              <a:rPr lang="en-US">
                <a:latin typeface="Times New Roman"/>
                <a:cs typeface="Times New Roman"/>
              </a:rPr>
              <a:t> trend för urban </a:t>
            </a:r>
            <a:r>
              <a:rPr lang="en-US" err="1">
                <a:latin typeface="Times New Roman"/>
                <a:cs typeface="Times New Roman"/>
              </a:rPr>
              <a:t>trädkrontäckning</a:t>
            </a:r>
            <a:r>
              <a:rPr lang="en-US">
                <a:latin typeface="Times New Roman"/>
                <a:cs typeface="Times New Roman"/>
              </a:rPr>
              <a:t>. </a:t>
            </a:r>
            <a:r>
              <a:rPr lang="en-US" err="1">
                <a:latin typeface="Times New Roman"/>
                <a:cs typeface="Times New Roman"/>
              </a:rPr>
              <a:t>Både</a:t>
            </a:r>
            <a:r>
              <a:rPr lang="en-US">
                <a:latin typeface="Times New Roman"/>
                <a:cs typeface="Times New Roman"/>
              </a:rPr>
              <a:t> </a:t>
            </a:r>
            <a:r>
              <a:rPr lang="en-US" err="1">
                <a:latin typeface="Times New Roman"/>
                <a:cs typeface="Times New Roman"/>
              </a:rPr>
              <a:t>grönytor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trädkrontäckning</a:t>
            </a:r>
            <a:r>
              <a:rPr lang="en-US">
                <a:latin typeface="Times New Roman"/>
                <a:cs typeface="Times New Roman"/>
              </a:rPr>
              <a:t> ska </a:t>
            </a:r>
            <a:r>
              <a:rPr lang="en-US" err="1">
                <a:latin typeface="Times New Roman"/>
                <a:cs typeface="Times New Roman"/>
              </a:rPr>
              <a:t>öka</a:t>
            </a:r>
            <a:r>
              <a:rPr lang="en-US">
                <a:latin typeface="Times New Roman"/>
                <a:cs typeface="Times New Roman"/>
              </a:rPr>
              <a:t> tills </a:t>
            </a:r>
            <a:r>
              <a:rPr lang="en-US" err="1">
                <a:latin typeface="Times New Roman"/>
                <a:cs typeface="Times New Roman"/>
              </a:rPr>
              <a:t>dess</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tillfredsställande</a:t>
            </a:r>
            <a:r>
              <a:rPr lang="en-US">
                <a:latin typeface="Times New Roman"/>
                <a:cs typeface="Times New Roman"/>
              </a:rPr>
              <a:t> </a:t>
            </a:r>
            <a:r>
              <a:rPr lang="en-US" err="1">
                <a:latin typeface="Times New Roman"/>
                <a:cs typeface="Times New Roman"/>
              </a:rPr>
              <a:t>nivå</a:t>
            </a:r>
            <a:r>
              <a:rPr lang="en-US">
                <a:latin typeface="Times New Roman"/>
                <a:cs typeface="Times New Roman"/>
              </a:rPr>
              <a:t> </a:t>
            </a:r>
            <a:r>
              <a:rPr lang="en-US" err="1">
                <a:latin typeface="Times New Roman"/>
                <a:cs typeface="Times New Roman"/>
              </a:rPr>
              <a:t>har</a:t>
            </a:r>
            <a:r>
              <a:rPr lang="en-US">
                <a:latin typeface="Times New Roman"/>
                <a:cs typeface="Times New Roman"/>
              </a:rPr>
              <a:t> </a:t>
            </a:r>
            <a:r>
              <a:rPr lang="en-US" err="1">
                <a:latin typeface="Times New Roman"/>
                <a:cs typeface="Times New Roman"/>
              </a:rPr>
              <a:t>uppnåtts</a:t>
            </a:r>
            <a:r>
              <a:rPr lang="en-US">
                <a:latin typeface="Times New Roman"/>
                <a:cs typeface="Times New Roman"/>
              </a:rPr>
              <a:t>. </a:t>
            </a:r>
          </a:p>
          <a:p>
            <a:r>
              <a:rPr lang="en-US">
                <a:latin typeface="Times New Roman"/>
                <a:cs typeface="Times New Roman"/>
              </a:rPr>
              <a:t> Den </a:t>
            </a:r>
            <a:r>
              <a:rPr lang="en-US" err="1">
                <a:latin typeface="Times New Roman"/>
                <a:cs typeface="Times New Roman"/>
              </a:rPr>
              <a:t>tillfredsställande</a:t>
            </a:r>
            <a:r>
              <a:rPr lang="en-US">
                <a:latin typeface="Times New Roman"/>
                <a:cs typeface="Times New Roman"/>
              </a:rPr>
              <a:t> </a:t>
            </a:r>
            <a:r>
              <a:rPr lang="en-US" err="1">
                <a:latin typeface="Times New Roman"/>
                <a:cs typeface="Times New Roman"/>
              </a:rPr>
              <a:t>nivån</a:t>
            </a:r>
            <a:r>
              <a:rPr lang="en-US">
                <a:latin typeface="Times New Roman"/>
                <a:cs typeface="Times New Roman"/>
              </a:rPr>
              <a:t> ska </a:t>
            </a:r>
            <a:r>
              <a:rPr lang="en-US" err="1">
                <a:latin typeface="Times New Roman"/>
                <a:cs typeface="Times New Roman"/>
              </a:rPr>
              <a:t>bestämmas</a:t>
            </a:r>
            <a:r>
              <a:rPr lang="en-US">
                <a:latin typeface="Times New Roman"/>
                <a:cs typeface="Times New Roman"/>
              </a:rPr>
              <a:t> </a:t>
            </a:r>
            <a:r>
              <a:rPr lang="en-US" err="1">
                <a:latin typeface="Times New Roman"/>
                <a:cs typeface="Times New Roman"/>
              </a:rPr>
              <a:t>senast</a:t>
            </a:r>
            <a:r>
              <a:rPr lang="en-US">
                <a:latin typeface="Times New Roman"/>
                <a:cs typeface="Times New Roman"/>
              </a:rPr>
              <a:t> 2030 med </a:t>
            </a:r>
            <a:r>
              <a:rPr lang="en-US" err="1">
                <a:latin typeface="Times New Roman"/>
                <a:cs typeface="Times New Roman"/>
              </a:rPr>
              <a:t>vägledning</a:t>
            </a:r>
            <a:r>
              <a:rPr lang="en-US">
                <a:latin typeface="Times New Roman"/>
                <a:cs typeface="Times New Roman"/>
              </a:rPr>
              <a:t> </a:t>
            </a:r>
            <a:r>
              <a:rPr lang="en-US" err="1">
                <a:latin typeface="Times New Roman"/>
                <a:cs typeface="Times New Roman"/>
              </a:rPr>
              <a:t>från</a:t>
            </a:r>
            <a:r>
              <a:rPr lang="en-US">
                <a:latin typeface="Times New Roman"/>
                <a:cs typeface="Times New Roman"/>
              </a:rPr>
              <a:t> EU-</a:t>
            </a:r>
            <a:r>
              <a:rPr lang="en-US" err="1">
                <a:latin typeface="Times New Roman"/>
                <a:cs typeface="Times New Roman"/>
              </a:rPr>
              <a:t>kommissionen</a:t>
            </a:r>
            <a:r>
              <a:rPr lang="en-US">
                <a:latin typeface="Times New Roman"/>
                <a:cs typeface="Times New Roman"/>
              </a:rPr>
              <a:t>.</a:t>
            </a:r>
          </a:p>
          <a:p>
            <a:endParaRPr lang="en-US">
              <a:latin typeface="Times New Roman"/>
              <a:ea typeface="Calibri"/>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37</a:t>
            </a:fld>
            <a:endParaRPr lang="sv-SE"/>
          </a:p>
        </p:txBody>
      </p:sp>
    </p:spTree>
    <p:extLst>
      <p:ext uri="{BB962C8B-B14F-4D97-AF65-F5344CB8AC3E}">
        <p14:creationId xmlns:p14="http://schemas.microsoft.com/office/powerpoint/2010/main" val="1433835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latin typeface="Times New Roman"/>
                <a:cs typeface="Times New Roman"/>
              </a:rPr>
              <a:t>Utöver</a:t>
            </a:r>
            <a:r>
              <a:rPr lang="en-US" dirty="0">
                <a:latin typeface="Times New Roman"/>
                <a:cs typeface="Times New Roman"/>
              </a:rPr>
              <a:t> </a:t>
            </a:r>
            <a:r>
              <a:rPr lang="en-US" dirty="0" err="1">
                <a:latin typeface="Times New Roman"/>
                <a:cs typeface="Times New Roman"/>
              </a:rPr>
              <a:t>artikel</a:t>
            </a:r>
            <a:r>
              <a:rPr lang="en-US" dirty="0">
                <a:latin typeface="Times New Roman"/>
                <a:cs typeface="Times New Roman"/>
              </a:rPr>
              <a:t> 8 </a:t>
            </a:r>
            <a:r>
              <a:rPr lang="en-US" dirty="0" err="1">
                <a:latin typeface="Times New Roman"/>
                <a:cs typeface="Times New Roman"/>
              </a:rPr>
              <a:t>finns</a:t>
            </a:r>
            <a:r>
              <a:rPr lang="en-US" dirty="0">
                <a:latin typeface="Times New Roman"/>
                <a:cs typeface="Times New Roman"/>
              </a:rPr>
              <a:t> </a:t>
            </a:r>
            <a:r>
              <a:rPr lang="en-US" dirty="0" err="1">
                <a:latin typeface="Times New Roman"/>
                <a:cs typeface="Times New Roman"/>
              </a:rPr>
              <a:t>även</a:t>
            </a:r>
            <a:r>
              <a:rPr lang="en-US" dirty="0">
                <a:latin typeface="Times New Roman"/>
                <a:cs typeface="Times New Roman"/>
              </a:rPr>
              <a:t> </a:t>
            </a:r>
            <a:r>
              <a:rPr lang="en-US" dirty="0" err="1">
                <a:latin typeface="Times New Roman"/>
                <a:cs typeface="Times New Roman"/>
              </a:rPr>
              <a:t>två</a:t>
            </a:r>
            <a:r>
              <a:rPr lang="en-US" dirty="0">
                <a:latin typeface="Times New Roman"/>
                <a:cs typeface="Times New Roman"/>
              </a:rPr>
              <a:t> </a:t>
            </a:r>
            <a:r>
              <a:rPr lang="en-US" dirty="0" err="1">
                <a:latin typeface="Times New Roman"/>
                <a:cs typeface="Times New Roman"/>
              </a:rPr>
              <a:t>andra</a:t>
            </a:r>
            <a:r>
              <a:rPr lang="en-US" dirty="0">
                <a:latin typeface="Times New Roman"/>
                <a:cs typeface="Times New Roman"/>
              </a:rPr>
              <a:t> </a:t>
            </a:r>
            <a:r>
              <a:rPr lang="en-US" dirty="0" err="1">
                <a:latin typeface="Times New Roman"/>
                <a:cs typeface="Times New Roman"/>
              </a:rPr>
              <a:t>artiklar</a:t>
            </a:r>
            <a:r>
              <a:rPr lang="en-US" dirty="0">
                <a:latin typeface="Times New Roman"/>
                <a:cs typeface="Times New Roman"/>
              </a:rPr>
              <a:t> </a:t>
            </a:r>
            <a:r>
              <a:rPr lang="en-US" dirty="0" err="1">
                <a:latin typeface="Times New Roman"/>
                <a:cs typeface="Times New Roman"/>
              </a:rPr>
              <a:t>som</a:t>
            </a:r>
            <a:r>
              <a:rPr lang="en-US" dirty="0">
                <a:latin typeface="Times New Roman"/>
                <a:cs typeface="Times New Roman"/>
              </a:rPr>
              <a:t> </a:t>
            </a:r>
            <a:r>
              <a:rPr lang="en-US" dirty="0" err="1">
                <a:latin typeface="Times New Roman"/>
                <a:cs typeface="Times New Roman"/>
              </a:rPr>
              <a:t>är</a:t>
            </a:r>
            <a:r>
              <a:rPr lang="en-US" dirty="0">
                <a:latin typeface="Times New Roman"/>
                <a:cs typeface="Times New Roman"/>
              </a:rPr>
              <a:t> </a:t>
            </a:r>
            <a:r>
              <a:rPr lang="en-US" dirty="0" err="1">
                <a:latin typeface="Times New Roman"/>
                <a:cs typeface="Times New Roman"/>
              </a:rPr>
              <a:t>knutna</a:t>
            </a:r>
            <a:r>
              <a:rPr lang="en-US" dirty="0">
                <a:latin typeface="Times New Roman"/>
                <a:cs typeface="Times New Roman"/>
              </a:rPr>
              <a:t> till </a:t>
            </a:r>
            <a:r>
              <a:rPr lang="en-US" dirty="0" err="1">
                <a:latin typeface="Times New Roman"/>
                <a:cs typeface="Times New Roman"/>
              </a:rPr>
              <a:t>urbana</a:t>
            </a:r>
            <a:r>
              <a:rPr lang="en-US" dirty="0">
                <a:latin typeface="Times New Roman"/>
                <a:cs typeface="Times New Roman"/>
              </a:rPr>
              <a:t> </a:t>
            </a:r>
            <a:r>
              <a:rPr lang="en-US" dirty="0" err="1">
                <a:latin typeface="Times New Roman"/>
                <a:cs typeface="Times New Roman"/>
              </a:rPr>
              <a:t>ekosystem</a:t>
            </a:r>
            <a:r>
              <a:rPr lang="en-US" dirty="0">
                <a:latin typeface="Times New Roman"/>
                <a:cs typeface="Times New Roman"/>
              </a:rPr>
              <a:t>. </a:t>
            </a:r>
            <a:endParaRPr lang="sv-SE" dirty="0">
              <a:latin typeface="Times New Roman"/>
              <a:cs typeface="Times New Roman"/>
            </a:endParaRPr>
          </a:p>
          <a:p>
            <a:endParaRPr lang="en-US" dirty="0">
              <a:latin typeface="Times New Roman"/>
              <a:cs typeface="Times New Roman"/>
            </a:endParaRPr>
          </a:p>
          <a:p>
            <a:r>
              <a:rPr lang="en-US" dirty="0">
                <a:latin typeface="Times New Roman"/>
                <a:cs typeface="Times New Roman"/>
              </a:rPr>
              <a:t>Artikel 10 </a:t>
            </a:r>
            <a:r>
              <a:rPr lang="en-US" dirty="0" err="1">
                <a:latin typeface="Times New Roman"/>
                <a:cs typeface="Times New Roman"/>
              </a:rPr>
              <a:t>handlar</a:t>
            </a:r>
            <a:r>
              <a:rPr lang="en-US" dirty="0">
                <a:latin typeface="Times New Roman"/>
                <a:cs typeface="Times New Roman"/>
              </a:rPr>
              <a:t> om </a:t>
            </a:r>
            <a:r>
              <a:rPr lang="en-US" dirty="0" err="1">
                <a:latin typeface="Times New Roman"/>
                <a:cs typeface="Times New Roman"/>
              </a:rPr>
              <a:t>restaurering</a:t>
            </a:r>
            <a:r>
              <a:rPr lang="en-US" dirty="0">
                <a:latin typeface="Times New Roman"/>
                <a:cs typeface="Times New Roman"/>
              </a:rPr>
              <a:t> av </a:t>
            </a:r>
            <a:r>
              <a:rPr lang="en-US" dirty="0" err="1">
                <a:latin typeface="Times New Roman"/>
                <a:cs typeface="Times New Roman"/>
              </a:rPr>
              <a:t>populationer</a:t>
            </a:r>
            <a:r>
              <a:rPr lang="en-US" dirty="0">
                <a:latin typeface="Times New Roman"/>
                <a:cs typeface="Times New Roman"/>
              </a:rPr>
              <a:t> av </a:t>
            </a:r>
            <a:r>
              <a:rPr lang="en-US" dirty="0" err="1">
                <a:latin typeface="Times New Roman"/>
                <a:cs typeface="Times New Roman"/>
              </a:rPr>
              <a:t>pollinatörer</a:t>
            </a:r>
            <a:r>
              <a:rPr lang="en-US" dirty="0">
                <a:latin typeface="Times New Roman"/>
                <a:cs typeface="Times New Roman"/>
              </a:rPr>
              <a:t>. </a:t>
            </a:r>
            <a:endParaRPr lang="sv-SE" dirty="0">
              <a:latin typeface="Times New Roman"/>
              <a:cs typeface="Times New Roman"/>
            </a:endParaRPr>
          </a:p>
          <a:p>
            <a:endParaRPr lang="en-US" dirty="0">
              <a:latin typeface="Times New Roman"/>
              <a:cs typeface="Times New Roman"/>
            </a:endParaRPr>
          </a:p>
          <a:p>
            <a:r>
              <a:rPr lang="en-US" dirty="0">
                <a:latin typeface="Times New Roman"/>
                <a:cs typeface="Times New Roman"/>
              </a:rPr>
              <a:t>Artikel 13 </a:t>
            </a:r>
            <a:r>
              <a:rPr lang="en-US" dirty="0" err="1">
                <a:latin typeface="Times New Roman"/>
                <a:cs typeface="Times New Roman"/>
              </a:rPr>
              <a:t>ställer</a:t>
            </a:r>
            <a:r>
              <a:rPr lang="en-US" dirty="0">
                <a:latin typeface="Times New Roman"/>
                <a:cs typeface="Times New Roman"/>
              </a:rPr>
              <a:t> </a:t>
            </a:r>
            <a:r>
              <a:rPr lang="en-US" dirty="0" err="1">
                <a:latin typeface="Times New Roman"/>
                <a:cs typeface="Times New Roman"/>
              </a:rPr>
              <a:t>krav</a:t>
            </a:r>
            <a:r>
              <a:rPr lang="en-US" dirty="0">
                <a:latin typeface="Times New Roman"/>
                <a:cs typeface="Times New Roman"/>
              </a:rPr>
              <a:t> </a:t>
            </a:r>
            <a:r>
              <a:rPr lang="en-US" dirty="0" err="1">
                <a:latin typeface="Times New Roman"/>
                <a:cs typeface="Times New Roman"/>
              </a:rPr>
              <a:t>på</a:t>
            </a:r>
            <a:r>
              <a:rPr lang="en-US" dirty="0">
                <a:latin typeface="Times New Roman"/>
                <a:cs typeface="Times New Roman"/>
              </a:rPr>
              <a:t> </a:t>
            </a:r>
            <a:r>
              <a:rPr lang="en-US" dirty="0" err="1">
                <a:latin typeface="Times New Roman"/>
                <a:cs typeface="Times New Roman"/>
              </a:rPr>
              <a:t>att</a:t>
            </a:r>
            <a:r>
              <a:rPr lang="en-US" dirty="0">
                <a:latin typeface="Times New Roman"/>
                <a:cs typeface="Times New Roman"/>
              </a:rPr>
              <a:t> </a:t>
            </a:r>
            <a:r>
              <a:rPr lang="en-US" dirty="0" err="1">
                <a:latin typeface="Times New Roman"/>
                <a:cs typeface="Times New Roman"/>
              </a:rPr>
              <a:t>medlemsstaterna</a:t>
            </a:r>
            <a:r>
              <a:rPr lang="en-US" dirty="0">
                <a:latin typeface="Times New Roman"/>
                <a:cs typeface="Times New Roman"/>
              </a:rPr>
              <a:t> </a:t>
            </a:r>
            <a:r>
              <a:rPr lang="en-US" dirty="0" err="1">
                <a:latin typeface="Times New Roman"/>
                <a:cs typeface="Times New Roman"/>
              </a:rPr>
              <a:t>tillsammans</a:t>
            </a:r>
            <a:r>
              <a:rPr lang="en-US" dirty="0">
                <a:latin typeface="Times New Roman"/>
                <a:cs typeface="Times New Roman"/>
              </a:rPr>
              <a:t> ska </a:t>
            </a:r>
            <a:r>
              <a:rPr lang="en-US" dirty="0" err="1">
                <a:latin typeface="Times New Roman"/>
                <a:cs typeface="Times New Roman"/>
              </a:rPr>
              <a:t>plantera</a:t>
            </a:r>
            <a:r>
              <a:rPr lang="en-US" dirty="0">
                <a:latin typeface="Times New Roman"/>
                <a:cs typeface="Times New Roman"/>
              </a:rPr>
              <a:t> </a:t>
            </a:r>
            <a:r>
              <a:rPr lang="en-US" dirty="0" err="1">
                <a:latin typeface="Times New Roman"/>
                <a:cs typeface="Times New Roman"/>
              </a:rPr>
              <a:t>minst</a:t>
            </a:r>
            <a:r>
              <a:rPr lang="en-US" dirty="0">
                <a:latin typeface="Times New Roman"/>
                <a:cs typeface="Times New Roman"/>
              </a:rPr>
              <a:t> 3 </a:t>
            </a:r>
            <a:r>
              <a:rPr lang="en-US" dirty="0" err="1">
                <a:latin typeface="Times New Roman"/>
                <a:cs typeface="Times New Roman"/>
              </a:rPr>
              <a:t>miljarder</a:t>
            </a:r>
            <a:r>
              <a:rPr lang="en-US" dirty="0">
                <a:latin typeface="Times New Roman"/>
                <a:cs typeface="Times New Roman"/>
              </a:rPr>
              <a:t> </a:t>
            </a:r>
            <a:r>
              <a:rPr lang="en-US" dirty="0" err="1">
                <a:latin typeface="Times New Roman"/>
                <a:cs typeface="Times New Roman"/>
              </a:rPr>
              <a:t>träd</a:t>
            </a:r>
            <a:r>
              <a:rPr lang="en-US" dirty="0">
                <a:latin typeface="Times New Roman"/>
                <a:cs typeface="Times New Roman"/>
              </a:rPr>
              <a:t>, bland </a:t>
            </a:r>
            <a:r>
              <a:rPr lang="en-US" dirty="0" err="1">
                <a:latin typeface="Times New Roman"/>
                <a:cs typeface="Times New Roman"/>
              </a:rPr>
              <a:t>annat</a:t>
            </a:r>
            <a:r>
              <a:rPr lang="en-US" dirty="0">
                <a:latin typeface="Times New Roman"/>
                <a:cs typeface="Times New Roman"/>
              </a:rPr>
              <a:t> för </a:t>
            </a:r>
            <a:r>
              <a:rPr lang="en-US" dirty="0" err="1">
                <a:latin typeface="Times New Roman"/>
                <a:cs typeface="Times New Roman"/>
              </a:rPr>
              <a:t>att</a:t>
            </a:r>
            <a:r>
              <a:rPr lang="en-US" dirty="0">
                <a:latin typeface="Times New Roman"/>
                <a:cs typeface="Times New Roman"/>
              </a:rPr>
              <a:t> </a:t>
            </a:r>
            <a:r>
              <a:rPr lang="en-US" dirty="0" err="1">
                <a:latin typeface="Times New Roman"/>
                <a:cs typeface="Times New Roman"/>
              </a:rPr>
              <a:t>öka</a:t>
            </a:r>
            <a:r>
              <a:rPr lang="en-US" dirty="0">
                <a:latin typeface="Times New Roman"/>
                <a:cs typeface="Times New Roman"/>
              </a:rPr>
              <a:t> den </a:t>
            </a:r>
            <a:r>
              <a:rPr lang="en-US" dirty="0" err="1">
                <a:latin typeface="Times New Roman"/>
                <a:cs typeface="Times New Roman"/>
              </a:rPr>
              <a:t>urbana</a:t>
            </a:r>
            <a:r>
              <a:rPr lang="en-US" dirty="0">
                <a:latin typeface="Times New Roman"/>
                <a:cs typeface="Times New Roman"/>
              </a:rPr>
              <a:t> </a:t>
            </a:r>
            <a:r>
              <a:rPr lang="en-US" dirty="0" err="1">
                <a:latin typeface="Times New Roman"/>
                <a:cs typeface="Times New Roman"/>
              </a:rPr>
              <a:t>trädkrontäckningen</a:t>
            </a:r>
            <a:r>
              <a:rPr lang="en-US" dirty="0">
                <a:latin typeface="Times New Roman"/>
                <a:cs typeface="Times New Roman"/>
              </a:rPr>
              <a:t>, till 2030. </a:t>
            </a:r>
            <a:r>
              <a:rPr lang="en-US" dirty="0" err="1">
                <a:latin typeface="Times New Roman"/>
                <a:cs typeface="Times New Roman"/>
              </a:rPr>
              <a:t>Plantering</a:t>
            </a:r>
            <a:r>
              <a:rPr lang="en-US" dirty="0">
                <a:latin typeface="Times New Roman"/>
                <a:cs typeface="Times New Roman"/>
              </a:rPr>
              <a:t> ska </a:t>
            </a:r>
            <a:r>
              <a:rPr lang="en-US" dirty="0" err="1">
                <a:latin typeface="Times New Roman"/>
                <a:cs typeface="Times New Roman"/>
              </a:rPr>
              <a:t>göras</a:t>
            </a:r>
            <a:r>
              <a:rPr lang="en-US" dirty="0">
                <a:latin typeface="Times New Roman"/>
                <a:cs typeface="Times New Roman"/>
              </a:rPr>
              <a:t> med </a:t>
            </a:r>
            <a:r>
              <a:rPr lang="en-US" dirty="0" err="1">
                <a:latin typeface="Times New Roman"/>
                <a:cs typeface="Times New Roman"/>
              </a:rPr>
              <a:t>hänsyn</a:t>
            </a:r>
            <a:r>
              <a:rPr lang="en-US" dirty="0">
                <a:latin typeface="Times New Roman"/>
                <a:cs typeface="Times New Roman"/>
              </a:rPr>
              <a:t> till </a:t>
            </a:r>
            <a:r>
              <a:rPr lang="en-US" dirty="0" err="1">
                <a:latin typeface="Times New Roman"/>
                <a:cs typeface="Times New Roman"/>
              </a:rPr>
              <a:t>ekologisk</a:t>
            </a:r>
            <a:r>
              <a:rPr lang="en-US" dirty="0">
                <a:latin typeface="Times New Roman"/>
                <a:cs typeface="Times New Roman"/>
              </a:rPr>
              <a:t> </a:t>
            </a:r>
            <a:r>
              <a:rPr lang="en-US" dirty="0" err="1">
                <a:latin typeface="Times New Roman"/>
                <a:cs typeface="Times New Roman"/>
              </a:rPr>
              <a:t>konnektivitet</a:t>
            </a:r>
            <a:r>
              <a:rPr lang="en-US" dirty="0">
                <a:latin typeface="Times New Roman"/>
                <a:cs typeface="Times New Roman"/>
              </a:rPr>
              <a:t>.</a:t>
            </a:r>
            <a:endParaRPr lang="sv-SE" dirty="0">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38</a:t>
            </a:fld>
            <a:endParaRPr lang="sv-SE"/>
          </a:p>
        </p:txBody>
      </p:sp>
    </p:spTree>
    <p:extLst>
      <p:ext uri="{BB962C8B-B14F-4D97-AF65-F5344CB8AC3E}">
        <p14:creationId xmlns:p14="http://schemas.microsoft.com/office/powerpoint/2010/main" val="731698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latin typeface="Times New Roman"/>
                <a:cs typeface="Times New Roman"/>
              </a:rPr>
              <a:t>Vilka</a:t>
            </a:r>
            <a:r>
              <a:rPr lang="en-US">
                <a:latin typeface="Times New Roman"/>
                <a:cs typeface="Times New Roman"/>
              </a:rPr>
              <a:t> </a:t>
            </a:r>
            <a:r>
              <a:rPr lang="en-US" err="1">
                <a:latin typeface="Times New Roman"/>
                <a:cs typeface="Times New Roman"/>
              </a:rPr>
              <a:t>kommuner</a:t>
            </a:r>
            <a:r>
              <a:rPr lang="en-US">
                <a:latin typeface="Times New Roman"/>
                <a:cs typeface="Times New Roman"/>
              </a:rPr>
              <a:t> </a:t>
            </a:r>
            <a:r>
              <a:rPr lang="en-US" err="1">
                <a:latin typeface="Times New Roman"/>
                <a:cs typeface="Times New Roman"/>
              </a:rPr>
              <a:t>omfattas</a:t>
            </a:r>
            <a:r>
              <a:rPr lang="en-US">
                <a:latin typeface="Times New Roman"/>
                <a:cs typeface="Times New Roman"/>
              </a:rPr>
              <a:t> </a:t>
            </a:r>
            <a:r>
              <a:rPr lang="en-US" err="1">
                <a:latin typeface="Times New Roman"/>
                <a:cs typeface="Times New Roman"/>
              </a:rPr>
              <a:t>på</a:t>
            </a:r>
            <a:r>
              <a:rPr lang="en-US">
                <a:latin typeface="Times New Roman"/>
                <a:cs typeface="Times New Roman"/>
              </a:rPr>
              <a:t> av </a:t>
            </a:r>
            <a:r>
              <a:rPr lang="en-US" err="1">
                <a:latin typeface="Times New Roman"/>
                <a:cs typeface="Times New Roman"/>
              </a:rPr>
              <a:t>artikel</a:t>
            </a:r>
            <a:r>
              <a:rPr lang="en-US">
                <a:latin typeface="Times New Roman"/>
                <a:cs typeface="Times New Roman"/>
              </a:rPr>
              <a:t> 8? </a:t>
            </a:r>
            <a:endParaRPr lang="sv-SE">
              <a:latin typeface="Times New Roman"/>
              <a:cs typeface="Times New Roman"/>
            </a:endParaRPr>
          </a:p>
          <a:p>
            <a:r>
              <a:rPr lang="en-US">
                <a:latin typeface="Times New Roman"/>
                <a:cs typeface="Times New Roman"/>
              </a:rPr>
              <a:t>Det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alla</a:t>
            </a:r>
            <a:r>
              <a:rPr lang="en-US">
                <a:latin typeface="Times New Roman"/>
                <a:cs typeface="Times New Roman"/>
              </a:rPr>
              <a:t> </a:t>
            </a:r>
            <a:r>
              <a:rPr lang="en-US" err="1">
                <a:latin typeface="Times New Roman"/>
                <a:cs typeface="Times New Roman"/>
              </a:rPr>
              <a:t>kommuner</a:t>
            </a:r>
            <a:r>
              <a:rPr lang="en-US">
                <a:latin typeface="Times New Roman"/>
                <a:cs typeface="Times New Roman"/>
              </a:rPr>
              <a:t> </a:t>
            </a:r>
            <a:r>
              <a:rPr lang="en-US" err="1">
                <a:latin typeface="Times New Roman"/>
                <a:cs typeface="Times New Roman"/>
              </a:rPr>
              <a:t>i</a:t>
            </a:r>
            <a:r>
              <a:rPr lang="en-US">
                <a:latin typeface="Times New Roman"/>
                <a:cs typeface="Times New Roman"/>
              </a:rPr>
              <a:t> Sverige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definieras</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städer</a:t>
            </a:r>
            <a:r>
              <a:rPr lang="en-US">
                <a:latin typeface="Times New Roman"/>
                <a:cs typeface="Times New Roman"/>
              </a:rPr>
              <a:t>, </a:t>
            </a:r>
            <a:r>
              <a:rPr lang="en-US" err="1">
                <a:latin typeface="Times New Roman"/>
                <a:cs typeface="Times New Roman"/>
              </a:rPr>
              <a:t>mindre</a:t>
            </a:r>
            <a:r>
              <a:rPr lang="en-US">
                <a:latin typeface="Times New Roman"/>
                <a:cs typeface="Times New Roman"/>
              </a:rPr>
              <a:t> </a:t>
            </a:r>
            <a:r>
              <a:rPr lang="en-US" err="1">
                <a:latin typeface="Times New Roman"/>
                <a:cs typeface="Times New Roman"/>
              </a:rPr>
              <a:t>städer</a:t>
            </a:r>
            <a:r>
              <a:rPr lang="en-US">
                <a:latin typeface="Times New Roman"/>
                <a:cs typeface="Times New Roman"/>
              </a:rPr>
              <a:t> </a:t>
            </a:r>
            <a:r>
              <a:rPr lang="en-US" err="1">
                <a:latin typeface="Times New Roman"/>
                <a:cs typeface="Times New Roman"/>
              </a:rPr>
              <a:t>eller</a:t>
            </a:r>
            <a:r>
              <a:rPr lang="en-US">
                <a:latin typeface="Times New Roman"/>
                <a:cs typeface="Times New Roman"/>
              </a:rPr>
              <a:t> </a:t>
            </a:r>
            <a:r>
              <a:rPr lang="en-US" err="1">
                <a:latin typeface="Times New Roman"/>
                <a:cs typeface="Times New Roman"/>
              </a:rPr>
              <a:t>förorter</a:t>
            </a:r>
            <a:r>
              <a:rPr lang="en-US">
                <a:latin typeface="Times New Roman"/>
                <a:cs typeface="Times New Roman"/>
              </a:rPr>
              <a:t> </a:t>
            </a:r>
            <a:r>
              <a:rPr lang="en-US" err="1">
                <a:latin typeface="Times New Roman"/>
                <a:cs typeface="Times New Roman"/>
              </a:rPr>
              <a:t>enligt</a:t>
            </a:r>
            <a:r>
              <a:rPr lang="en-US">
                <a:latin typeface="Times New Roman"/>
                <a:cs typeface="Times New Roman"/>
              </a:rPr>
              <a:t> </a:t>
            </a:r>
            <a:r>
              <a:rPr lang="en-US" err="1">
                <a:latin typeface="Times New Roman"/>
                <a:cs typeface="Times New Roman"/>
              </a:rPr>
              <a:t>Eurostat:s</a:t>
            </a:r>
            <a:r>
              <a:rPr lang="en-US">
                <a:latin typeface="Times New Roman"/>
                <a:cs typeface="Times New Roman"/>
              </a:rPr>
              <a:t> </a:t>
            </a:r>
            <a:r>
              <a:rPr lang="en-US" err="1">
                <a:latin typeface="Times New Roman"/>
                <a:cs typeface="Times New Roman"/>
              </a:rPr>
              <a:t>statistik</a:t>
            </a:r>
            <a:r>
              <a:rPr lang="en-US">
                <a:latin typeface="Times New Roman"/>
                <a:cs typeface="Times New Roman"/>
              </a:rPr>
              <a:t> 2023. I Sverige </a:t>
            </a:r>
            <a:r>
              <a:rPr lang="en-US" err="1">
                <a:latin typeface="Times New Roman"/>
                <a:cs typeface="Times New Roman"/>
              </a:rPr>
              <a:t>handlar</a:t>
            </a:r>
            <a:r>
              <a:rPr lang="en-US">
                <a:latin typeface="Times New Roman"/>
                <a:cs typeface="Times New Roman"/>
              </a:rPr>
              <a:t> det om 151 </a:t>
            </a:r>
            <a:r>
              <a:rPr lang="en-US" err="1">
                <a:latin typeface="Times New Roman"/>
                <a:cs typeface="Times New Roman"/>
              </a:rPr>
              <a:t>kommuner</a:t>
            </a:r>
            <a:r>
              <a:rPr lang="en-US">
                <a:latin typeface="Times New Roman"/>
                <a:cs typeface="Times New Roman"/>
              </a:rPr>
              <a:t>, </a:t>
            </a:r>
            <a:r>
              <a:rPr lang="en-US" err="1">
                <a:latin typeface="Times New Roman"/>
                <a:cs typeface="Times New Roman"/>
              </a:rPr>
              <a:t>vilka</a:t>
            </a:r>
            <a:r>
              <a:rPr lang="en-US">
                <a:latin typeface="Times New Roman"/>
                <a:cs typeface="Times New Roman"/>
              </a:rPr>
              <a:t> </a:t>
            </a:r>
            <a:r>
              <a:rPr lang="en-US" err="1">
                <a:latin typeface="Times New Roman"/>
                <a:cs typeface="Times New Roman"/>
              </a:rPr>
              <a:t>framgår</a:t>
            </a:r>
            <a:r>
              <a:rPr lang="en-US">
                <a:latin typeface="Times New Roman"/>
                <a:cs typeface="Times New Roman"/>
              </a:rPr>
              <a:t> av </a:t>
            </a:r>
            <a:r>
              <a:rPr lang="en-US" err="1">
                <a:latin typeface="Times New Roman"/>
                <a:cs typeface="Times New Roman"/>
              </a:rPr>
              <a:t>denna</a:t>
            </a:r>
            <a:r>
              <a:rPr lang="en-US">
                <a:latin typeface="Times New Roman"/>
                <a:cs typeface="Times New Roman"/>
              </a:rPr>
              <a:t> </a:t>
            </a:r>
            <a:r>
              <a:rPr lang="en-US" err="1">
                <a:latin typeface="Times New Roman"/>
                <a:cs typeface="Times New Roman"/>
              </a:rPr>
              <a:t>karta</a:t>
            </a:r>
            <a:r>
              <a:rPr lang="en-US">
                <a:latin typeface="Times New Roman"/>
                <a:cs typeface="Times New Roman"/>
              </a:rPr>
              <a:t>. </a:t>
            </a:r>
            <a:endParaRPr lang="sv-SE">
              <a:latin typeface="Times New Roman"/>
              <a:cs typeface="Times New Roman"/>
            </a:endParaRPr>
          </a:p>
          <a:p>
            <a:endParaRPr lang="en-US">
              <a:latin typeface="Times New Roman"/>
              <a:cs typeface="Times New Roman"/>
            </a:endParaRPr>
          </a:p>
          <a:p>
            <a:r>
              <a:rPr lang="en-US">
                <a:latin typeface="Times New Roman"/>
                <a:cs typeface="Times New Roman"/>
              </a:rPr>
              <a:t>Kraven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artikel</a:t>
            </a:r>
            <a:r>
              <a:rPr lang="en-US">
                <a:latin typeface="Times New Roman"/>
                <a:cs typeface="Times New Roman"/>
              </a:rPr>
              <a:t> 8 </a:t>
            </a:r>
            <a:r>
              <a:rPr lang="en-US" err="1">
                <a:latin typeface="Times New Roman"/>
                <a:cs typeface="Times New Roman"/>
              </a:rPr>
              <a:t>ställs</a:t>
            </a:r>
            <a:r>
              <a:rPr lang="en-US">
                <a:latin typeface="Times New Roman"/>
                <a:cs typeface="Times New Roman"/>
              </a:rPr>
              <a:t> </a:t>
            </a:r>
            <a:r>
              <a:rPr lang="en-US" err="1">
                <a:latin typeface="Times New Roman"/>
                <a:cs typeface="Times New Roman"/>
              </a:rPr>
              <a:t>på</a:t>
            </a:r>
            <a:r>
              <a:rPr lang="en-US">
                <a:latin typeface="Times New Roman"/>
                <a:cs typeface="Times New Roman"/>
              </a:rPr>
              <a:t> </a:t>
            </a:r>
            <a:r>
              <a:rPr lang="en-US" err="1">
                <a:latin typeface="Times New Roman"/>
                <a:cs typeface="Times New Roman"/>
              </a:rPr>
              <a:t>så</a:t>
            </a:r>
            <a:r>
              <a:rPr lang="en-US">
                <a:latin typeface="Times New Roman"/>
                <a:cs typeface="Times New Roman"/>
              </a:rPr>
              <a:t> </a:t>
            </a:r>
            <a:r>
              <a:rPr lang="en-US" err="1">
                <a:latin typeface="Times New Roman"/>
                <a:cs typeface="Times New Roman"/>
              </a:rPr>
              <a:t>kallade</a:t>
            </a:r>
            <a:r>
              <a:rPr lang="en-US">
                <a:latin typeface="Times New Roman"/>
                <a:cs typeface="Times New Roman"/>
              </a:rPr>
              <a:t> </a:t>
            </a:r>
            <a:r>
              <a:rPr lang="en-US" err="1">
                <a:latin typeface="Times New Roman"/>
                <a:cs typeface="Times New Roman"/>
              </a:rPr>
              <a:t>urbana</a:t>
            </a:r>
            <a:r>
              <a:rPr lang="en-US">
                <a:latin typeface="Times New Roman"/>
                <a:cs typeface="Times New Roman"/>
              </a:rPr>
              <a:t> </a:t>
            </a:r>
            <a:r>
              <a:rPr lang="en-US" err="1">
                <a:latin typeface="Times New Roman"/>
                <a:cs typeface="Times New Roman"/>
              </a:rPr>
              <a:t>ekosystemområden</a:t>
            </a:r>
            <a:r>
              <a:rPr lang="en-US">
                <a:latin typeface="Times New Roman"/>
                <a:cs typeface="Times New Roman"/>
              </a:rPr>
              <a:t> </a:t>
            </a:r>
            <a:r>
              <a:rPr lang="en-US" err="1">
                <a:latin typeface="Times New Roman"/>
                <a:cs typeface="Times New Roman"/>
              </a:rPr>
              <a:t>och</a:t>
            </a:r>
            <a:r>
              <a:rPr lang="en-US">
                <a:latin typeface="Times New Roman"/>
                <a:cs typeface="Times New Roman"/>
              </a:rPr>
              <a:t> det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upp</a:t>
            </a:r>
            <a:r>
              <a:rPr lang="en-US">
                <a:latin typeface="Times New Roman"/>
                <a:cs typeface="Times New Roman"/>
              </a:rPr>
              <a:t> till </a:t>
            </a:r>
            <a:r>
              <a:rPr lang="en-US" err="1">
                <a:latin typeface="Times New Roman"/>
                <a:cs typeface="Times New Roman"/>
              </a:rPr>
              <a:t>medlemsstaterna</a:t>
            </a:r>
            <a:r>
              <a:rPr lang="en-US">
                <a:latin typeface="Times New Roman"/>
                <a:cs typeface="Times New Roman"/>
              </a:rPr>
              <a:t> </a:t>
            </a:r>
            <a:r>
              <a:rPr lang="en-US" err="1">
                <a:latin typeface="Times New Roman"/>
                <a:cs typeface="Times New Roman"/>
              </a:rPr>
              <a:t>att</a:t>
            </a:r>
            <a:r>
              <a:rPr lang="en-US">
                <a:latin typeface="Times New Roman"/>
                <a:cs typeface="Times New Roman"/>
              </a:rPr>
              <a:t> med </a:t>
            </a:r>
            <a:r>
              <a:rPr lang="en-US" err="1">
                <a:latin typeface="Times New Roman"/>
                <a:cs typeface="Times New Roman"/>
              </a:rPr>
              <a:t>viss</a:t>
            </a:r>
            <a:r>
              <a:rPr lang="en-US">
                <a:latin typeface="Times New Roman"/>
                <a:cs typeface="Times New Roman"/>
              </a:rPr>
              <a:t> </a:t>
            </a:r>
            <a:r>
              <a:rPr lang="en-US" err="1">
                <a:latin typeface="Times New Roman"/>
                <a:cs typeface="Times New Roman"/>
              </a:rPr>
              <a:t>flexibilitet</a:t>
            </a:r>
            <a:r>
              <a:rPr lang="en-US">
                <a:latin typeface="Times New Roman"/>
                <a:cs typeface="Times New Roman"/>
              </a:rPr>
              <a:t>, </a:t>
            </a:r>
            <a:r>
              <a:rPr lang="en-US" err="1">
                <a:latin typeface="Times New Roman"/>
                <a:cs typeface="Times New Roman"/>
              </a:rPr>
              <a:t>besluta</a:t>
            </a:r>
            <a:r>
              <a:rPr lang="en-US">
                <a:latin typeface="Times New Roman"/>
                <a:cs typeface="Times New Roman"/>
              </a:rPr>
              <a:t> om </a:t>
            </a:r>
            <a:r>
              <a:rPr lang="en-US" err="1">
                <a:latin typeface="Times New Roman"/>
                <a:cs typeface="Times New Roman"/>
              </a:rPr>
              <a:t>hur</a:t>
            </a:r>
            <a:r>
              <a:rPr lang="en-US">
                <a:latin typeface="Times New Roman"/>
                <a:cs typeface="Times New Roman"/>
              </a:rPr>
              <a:t> dessa </a:t>
            </a:r>
            <a:r>
              <a:rPr lang="en-US" err="1">
                <a:latin typeface="Times New Roman"/>
                <a:cs typeface="Times New Roman"/>
              </a:rPr>
              <a:t>områden</a:t>
            </a:r>
            <a:r>
              <a:rPr lang="en-US">
                <a:latin typeface="Times New Roman"/>
                <a:cs typeface="Times New Roman"/>
              </a:rPr>
              <a:t> </a:t>
            </a:r>
            <a:r>
              <a:rPr lang="en-US" err="1">
                <a:latin typeface="Times New Roman"/>
                <a:cs typeface="Times New Roman"/>
              </a:rPr>
              <a:t>avgränsas</a:t>
            </a:r>
            <a:r>
              <a:rPr lang="en-US">
                <a:latin typeface="Times New Roman"/>
                <a:cs typeface="Times New Roman"/>
              </a:rPr>
              <a:t>. Som </a:t>
            </a:r>
            <a:r>
              <a:rPr lang="en-US" err="1">
                <a:latin typeface="Times New Roman"/>
                <a:cs typeface="Times New Roman"/>
              </a:rPr>
              <a:t>minst</a:t>
            </a:r>
            <a:r>
              <a:rPr lang="en-US">
                <a:latin typeface="Times New Roman"/>
                <a:cs typeface="Times New Roman"/>
              </a:rPr>
              <a:t> </a:t>
            </a:r>
            <a:r>
              <a:rPr lang="en-US" err="1">
                <a:latin typeface="Times New Roman"/>
                <a:cs typeface="Times New Roman"/>
              </a:rPr>
              <a:t>måste</a:t>
            </a:r>
            <a:r>
              <a:rPr lang="en-US">
                <a:latin typeface="Times New Roman"/>
                <a:cs typeface="Times New Roman"/>
              </a:rPr>
              <a:t> de </a:t>
            </a:r>
            <a:r>
              <a:rPr lang="en-US" err="1">
                <a:latin typeface="Times New Roman"/>
                <a:cs typeface="Times New Roman"/>
              </a:rPr>
              <a:t>omfatta</a:t>
            </a:r>
            <a:r>
              <a:rPr lang="en-US">
                <a:latin typeface="Times New Roman"/>
                <a:cs typeface="Times New Roman"/>
              </a:rPr>
              <a:t> </a:t>
            </a:r>
            <a:r>
              <a:rPr lang="en-US" err="1">
                <a:latin typeface="Times New Roman"/>
                <a:cs typeface="Times New Roman"/>
              </a:rPr>
              <a:t>tätbefolkade</a:t>
            </a:r>
            <a:r>
              <a:rPr lang="en-US">
                <a:latin typeface="Times New Roman"/>
                <a:cs typeface="Times New Roman"/>
              </a:rPr>
              <a:t> centra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kluster</a:t>
            </a:r>
            <a:r>
              <a:rPr lang="en-US">
                <a:latin typeface="Times New Roman"/>
                <a:cs typeface="Times New Roman"/>
              </a:rPr>
              <a:t> </a:t>
            </a:r>
            <a:r>
              <a:rPr lang="en-US" err="1">
                <a:latin typeface="Times New Roman"/>
                <a:cs typeface="Times New Roman"/>
              </a:rPr>
              <a:t>inom</a:t>
            </a:r>
            <a:r>
              <a:rPr lang="en-US">
                <a:latin typeface="Times New Roman"/>
                <a:cs typeface="Times New Roman"/>
              </a:rPr>
              <a:t> de 151 </a:t>
            </a:r>
            <a:r>
              <a:rPr lang="en-US" err="1">
                <a:latin typeface="Times New Roman"/>
                <a:cs typeface="Times New Roman"/>
              </a:rPr>
              <a:t>utpekade</a:t>
            </a:r>
            <a:r>
              <a:rPr lang="en-US">
                <a:latin typeface="Times New Roman"/>
                <a:cs typeface="Times New Roman"/>
              </a:rPr>
              <a:t> </a:t>
            </a:r>
            <a:r>
              <a:rPr lang="en-US" err="1">
                <a:latin typeface="Times New Roman"/>
                <a:cs typeface="Times New Roman"/>
              </a:rPr>
              <a:t>kommunerna</a:t>
            </a:r>
            <a:r>
              <a:rPr lang="en-US">
                <a:latin typeface="Times New Roman"/>
                <a:cs typeface="Times New Roman"/>
              </a:rPr>
              <a:t>, men de </a:t>
            </a:r>
            <a:r>
              <a:rPr lang="en-US" err="1">
                <a:latin typeface="Times New Roman"/>
                <a:cs typeface="Times New Roman"/>
              </a:rPr>
              <a:t>kan</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utökas</a:t>
            </a:r>
            <a:r>
              <a:rPr lang="en-US">
                <a:latin typeface="Times New Roman"/>
                <a:cs typeface="Times New Roman"/>
              </a:rPr>
              <a:t> med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buffertzon</a:t>
            </a:r>
            <a:r>
              <a:rPr lang="en-US">
                <a:latin typeface="Times New Roman"/>
                <a:cs typeface="Times New Roman"/>
              </a:rPr>
              <a:t> runt dessa centra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kluster</a:t>
            </a:r>
            <a:r>
              <a:rPr lang="en-US">
                <a:latin typeface="Times New Roman"/>
                <a:cs typeface="Times New Roman"/>
              </a:rPr>
              <a:t>. </a:t>
            </a:r>
            <a:r>
              <a:rPr lang="en-US" err="1">
                <a:latin typeface="Times New Roman"/>
                <a:cs typeface="Times New Roman"/>
              </a:rPr>
              <a:t>Arbetet</a:t>
            </a:r>
            <a:r>
              <a:rPr lang="en-US">
                <a:latin typeface="Times New Roman"/>
                <a:cs typeface="Times New Roman"/>
              </a:rPr>
              <a:t> med </a:t>
            </a:r>
            <a:r>
              <a:rPr lang="en-US" err="1">
                <a:latin typeface="Times New Roman"/>
                <a:cs typeface="Times New Roman"/>
              </a:rPr>
              <a:t>avgränsningen</a:t>
            </a:r>
            <a:r>
              <a:rPr lang="en-US">
                <a:latin typeface="Times New Roman"/>
                <a:cs typeface="Times New Roman"/>
              </a:rPr>
              <a:t> </a:t>
            </a:r>
            <a:r>
              <a:rPr lang="en-US" err="1">
                <a:latin typeface="Times New Roman"/>
                <a:cs typeface="Times New Roman"/>
              </a:rPr>
              <a:t>pågår</a:t>
            </a:r>
            <a:r>
              <a:rPr lang="en-US">
                <a:latin typeface="Times New Roman"/>
                <a:cs typeface="Times New Roman"/>
              </a:rPr>
              <a:t>.</a:t>
            </a:r>
            <a:endParaRPr lang="sv-SE">
              <a:latin typeface="Times New Roman"/>
              <a:cs typeface="Times New Roman"/>
            </a:endParaRPr>
          </a:p>
          <a:p>
            <a:endParaRPr lang="en-US">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39</a:t>
            </a:fld>
            <a:endParaRPr lang="sv-SE"/>
          </a:p>
        </p:txBody>
      </p:sp>
    </p:spTree>
    <p:extLst>
      <p:ext uri="{BB962C8B-B14F-4D97-AF65-F5344CB8AC3E}">
        <p14:creationId xmlns:p14="http://schemas.microsoft.com/office/powerpoint/2010/main" val="334877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B7671-F001-81FD-D080-090BE284DF9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64F0076-3452-8173-0621-2143D64D48A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2FC237B-DBA6-D6EF-EFB0-E92E296D0F5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ED42AD3-AFF5-40FC-B92F-FBAC6ED2648F}"/>
              </a:ext>
            </a:extLst>
          </p:cNvPr>
          <p:cNvSpPr>
            <a:spLocks noGrp="1"/>
          </p:cNvSpPr>
          <p:nvPr>
            <p:ph type="sldNum" sz="quarter" idx="5"/>
          </p:nvPr>
        </p:nvSpPr>
        <p:spPr/>
        <p:txBody>
          <a:bodyPr/>
          <a:lstStyle/>
          <a:p>
            <a:fld id="{97AE7156-62F3-4CA3-9C03-D68BF7374B4F}" type="slidenum">
              <a:rPr lang="sv-SE" smtClean="0"/>
              <a:pPr/>
              <a:t>4</a:t>
            </a:fld>
            <a:endParaRPr lang="sv-SE"/>
          </a:p>
        </p:txBody>
      </p:sp>
    </p:spTree>
    <p:extLst>
      <p:ext uri="{BB962C8B-B14F-4D97-AF65-F5344CB8AC3E}">
        <p14:creationId xmlns:p14="http://schemas.microsoft.com/office/powerpoint/2010/main" val="1046742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DCBBD-6EEE-9122-032F-4673658D5D6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234A80-6BCA-373F-3A56-AD7FFEA23F7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8AF726B-1350-CD18-1B36-6C8C243DD058}"/>
              </a:ext>
            </a:extLst>
          </p:cNvPr>
          <p:cNvSpPr>
            <a:spLocks noGrp="1"/>
          </p:cNvSpPr>
          <p:nvPr>
            <p:ph type="body" idx="1"/>
          </p:nvPr>
        </p:nvSpPr>
        <p:spPr/>
        <p:txBody>
          <a:bodyPr/>
          <a:lstStyle/>
          <a:p>
            <a:r>
              <a:rPr lang="sv-SE">
                <a:latin typeface="Times New Roman"/>
                <a:cs typeface="Times New Roman"/>
              </a:rPr>
              <a:t>Vad behöver då göras i de urbana ekosystemen? </a:t>
            </a:r>
          </a:p>
          <a:p>
            <a:r>
              <a:rPr lang="sv-SE">
                <a:latin typeface="Times New Roman"/>
                <a:cs typeface="Times New Roman"/>
              </a:rPr>
              <a:t>Även om vi inte har data än för att göra en nulägesanalys så finns det andra studier som visar att Sverige över lag har goda förutsättningar för restaurering av urbana ekosystem. Med det sagt så ligger kanske en av de viktigaste åtgärderna i att bevara och utveckla de befintliga grönytorna och träden. Här kanske det finns behov av ökat skydd av träd på både allmän och privat mark. Det kan behövas kunskap och ekonomiska styrmedel </a:t>
            </a:r>
          </a:p>
          <a:p>
            <a:endParaRPr lang="sv-SE">
              <a:latin typeface="Times New Roman"/>
              <a:cs typeface="Times New Roman"/>
            </a:endParaRPr>
          </a:p>
          <a:p>
            <a:r>
              <a:rPr lang="sv-SE">
                <a:latin typeface="Times New Roman"/>
                <a:cs typeface="Times New Roman"/>
              </a:rPr>
              <a:t>I vissa fall kan det bli nödvändigt att </a:t>
            </a:r>
            <a:r>
              <a:rPr lang="sv-SE" b="1">
                <a:latin typeface="Times New Roman"/>
                <a:cs typeface="Times New Roman"/>
              </a:rPr>
              <a:t>öka grönytorna</a:t>
            </a:r>
            <a:r>
              <a:rPr lang="sv-SE">
                <a:latin typeface="Times New Roman"/>
                <a:cs typeface="Times New Roman"/>
              </a:rPr>
              <a:t> genom att omvandla mark (eller </a:t>
            </a:r>
            <a:r>
              <a:rPr lang="sv-SE" err="1">
                <a:latin typeface="Times New Roman"/>
                <a:cs typeface="Times New Roman"/>
              </a:rPr>
              <a:t>förgröna</a:t>
            </a:r>
            <a:r>
              <a:rPr lang="sv-SE">
                <a:latin typeface="Times New Roman"/>
                <a:cs typeface="Times New Roman"/>
              </a:rPr>
              <a:t>) hårdgjorda ytor så som parkeringar, vägar, skolgårdar, bostadsgårdar, villaträdgårdar, industrimark, tak, gammal infrastruktur (järnvägsbankar?) </a:t>
            </a:r>
            <a:endParaRPr lang="sv-SE"/>
          </a:p>
          <a:p>
            <a:r>
              <a:rPr lang="sv-SE">
                <a:latin typeface="Times New Roman"/>
                <a:cs typeface="Times New Roman"/>
              </a:rPr>
              <a:t>I förordningen lyfter man att grönytorna också ska öka genom att </a:t>
            </a:r>
            <a:r>
              <a:rPr lang="sv-SE" b="1">
                <a:latin typeface="Times New Roman"/>
                <a:cs typeface="Times New Roman"/>
              </a:rPr>
              <a:t>integrera grönska i byggnader och infrastruktur. </a:t>
            </a:r>
            <a:r>
              <a:rPr lang="sv-SE">
                <a:latin typeface="Times New Roman"/>
                <a:cs typeface="Times New Roman"/>
              </a:rPr>
              <a:t>En preliminär bedömning är dock att grönytor på väggar och tak kommer att ha marginell betydelse till en stor kostnad, medan grönska i infrastruktur kan vara högst aktuell.  </a:t>
            </a:r>
          </a:p>
          <a:p>
            <a:endParaRPr lang="sv-SE">
              <a:latin typeface="Times New Roman"/>
              <a:cs typeface="Times New Roman"/>
            </a:endParaRPr>
          </a:p>
          <a:p>
            <a:r>
              <a:rPr lang="sv-SE">
                <a:latin typeface="Times New Roman"/>
                <a:cs typeface="Times New Roman"/>
              </a:rPr>
              <a:t>En utmaning kommer att vara att fram till 2031 säkerställa att det inte sker någon nettoförlust av den sammanlagda nationella arealen urbana grönytor och urban trädkrontäckning i de urbana ekosystemområdena. Städer växer och byggs om och då kommer viss grönska att försvinna. I Sverige ger inte lagstiftningen utrymme att arbeta med kompensation i planering och byggande. Boverket överväger därför att se över detta.  </a:t>
            </a:r>
            <a:endParaRPr lang="sv-SE"/>
          </a:p>
          <a:p>
            <a:endParaRPr lang="sv-SE">
              <a:cs typeface="Times New Roman"/>
            </a:endParaRPr>
          </a:p>
          <a:p>
            <a:br>
              <a:rPr lang="sv-SE">
                <a:cs typeface="Times New Roman"/>
              </a:rPr>
            </a:br>
            <a:endParaRPr lang="sv-SE">
              <a:cs typeface="Times New Roman"/>
            </a:endParaRPr>
          </a:p>
          <a:p>
            <a:endParaRPr lang="en-US">
              <a:latin typeface="Times New Roman"/>
              <a:ea typeface="Calibri"/>
              <a:cs typeface="Times New Roman"/>
            </a:endParaRPr>
          </a:p>
          <a:p>
            <a:endParaRPr lang="en-US">
              <a:latin typeface="Calibri"/>
              <a:ea typeface="Calibri"/>
              <a:cs typeface="Calibri"/>
            </a:endParaRPr>
          </a:p>
        </p:txBody>
      </p:sp>
      <p:sp>
        <p:nvSpPr>
          <p:cNvPr id="4" name="Platshållare för bildnummer 3">
            <a:extLst>
              <a:ext uri="{FF2B5EF4-FFF2-40B4-BE49-F238E27FC236}">
                <a16:creationId xmlns:a16="http://schemas.microsoft.com/office/drawing/2014/main" id="{232CAB96-7F8F-2AC1-EA91-4A415DB35719}"/>
              </a:ext>
            </a:extLst>
          </p:cNvPr>
          <p:cNvSpPr>
            <a:spLocks noGrp="1"/>
          </p:cNvSpPr>
          <p:nvPr>
            <p:ph type="sldNum" sz="quarter" idx="5"/>
          </p:nvPr>
        </p:nvSpPr>
        <p:spPr/>
        <p:txBody>
          <a:bodyPr/>
          <a:lstStyle/>
          <a:p>
            <a:fld id="{97AE7156-62F3-4CA3-9C03-D68BF7374B4F}" type="slidenum">
              <a:rPr lang="sv-SE" smtClean="0"/>
              <a:pPr/>
              <a:t>40</a:t>
            </a:fld>
            <a:endParaRPr lang="sv-SE"/>
          </a:p>
        </p:txBody>
      </p:sp>
    </p:spTree>
    <p:extLst>
      <p:ext uri="{BB962C8B-B14F-4D97-AF65-F5344CB8AC3E}">
        <p14:creationId xmlns:p14="http://schemas.microsoft.com/office/powerpoint/2010/main" val="3065183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Havs- och vattenmyndigheten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41</a:t>
            </a:fld>
            <a:endParaRPr lang="sv-SE"/>
          </a:p>
        </p:txBody>
      </p:sp>
    </p:spTree>
    <p:extLst>
      <p:ext uri="{BB962C8B-B14F-4D97-AF65-F5344CB8AC3E}">
        <p14:creationId xmlns:p14="http://schemas.microsoft.com/office/powerpoint/2010/main" val="1116758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Ansvarig myndighet: Hav- och vattenmyndigheten</a:t>
            </a:r>
          </a:p>
          <a:p>
            <a:r>
              <a:rPr lang="sv-SE">
                <a:latin typeface="Times New Roman"/>
                <a:cs typeface="Times New Roman"/>
              </a:rPr>
              <a:t>Limniska ekosystem handlar om restaurering av sjöar, vattendrag och deras tillhörande </a:t>
            </a:r>
            <a:r>
              <a:rPr lang="sv-SE" err="1">
                <a:latin typeface="Times New Roman"/>
                <a:cs typeface="Times New Roman"/>
              </a:rPr>
              <a:t>svämplan</a:t>
            </a:r>
            <a:r>
              <a:rPr lang="sv-SE">
                <a:latin typeface="Times New Roman"/>
                <a:cs typeface="Times New Roman"/>
              </a:rPr>
              <a:t>. </a:t>
            </a:r>
            <a:endParaRPr lang="en-US">
              <a:latin typeface="Times New Roman"/>
              <a:cs typeface="Times New Roman"/>
            </a:endParaRPr>
          </a:p>
          <a:p>
            <a:r>
              <a:rPr lang="sv-SE">
                <a:latin typeface="Times New Roman"/>
                <a:cs typeface="Times New Roman"/>
              </a:rPr>
              <a:t>Det som är typiskt för limniska ekosystem är deras dynamik. De ska strömma, svämma/breda ut sig. Just denna dynamik är något vi har nyttjat, eller försökt motverka under lång tid.</a:t>
            </a:r>
          </a:p>
          <a:p>
            <a:r>
              <a:rPr lang="sv-SE"/>
              <a:t>Mycket av åtgärderna i sjöar och vattendrag handlar om att i rimlig omfattning återställa den naturliga dynamiken.</a:t>
            </a:r>
          </a:p>
          <a:p>
            <a:endParaRPr lang="sv-SE">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42</a:t>
            </a:fld>
            <a:endParaRPr lang="sv-SE"/>
          </a:p>
        </p:txBody>
      </p:sp>
    </p:spTree>
    <p:extLst>
      <p:ext uri="{BB962C8B-B14F-4D97-AF65-F5344CB8AC3E}">
        <p14:creationId xmlns:p14="http://schemas.microsoft.com/office/powerpoint/2010/main" val="3145192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Times New Roman"/>
                <a:cs typeface="Times New Roman"/>
              </a:rPr>
              <a:t>Sjöar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vattendrag</a:t>
            </a:r>
            <a:r>
              <a:rPr lang="en-US">
                <a:latin typeface="Times New Roman"/>
                <a:cs typeface="Times New Roman"/>
              </a:rPr>
              <a:t> </a:t>
            </a:r>
            <a:r>
              <a:rPr lang="en-US" err="1">
                <a:latin typeface="Times New Roman"/>
                <a:cs typeface="Times New Roman"/>
              </a:rPr>
              <a:t>omfattas</a:t>
            </a:r>
            <a:r>
              <a:rPr lang="en-US">
                <a:latin typeface="Times New Roman"/>
                <a:cs typeface="Times New Roman"/>
              </a:rPr>
              <a:t> av 2 </a:t>
            </a:r>
            <a:r>
              <a:rPr lang="en-US" err="1">
                <a:latin typeface="Times New Roman"/>
                <a:cs typeface="Times New Roman"/>
              </a:rPr>
              <a:t>artiklar</a:t>
            </a:r>
            <a:r>
              <a:rPr lang="en-US">
                <a:latin typeface="Times New Roman"/>
                <a:cs typeface="Times New Roman"/>
              </a:rPr>
              <a:t> 4 </a:t>
            </a:r>
            <a:r>
              <a:rPr lang="en-US" err="1">
                <a:latin typeface="Times New Roman"/>
                <a:cs typeface="Times New Roman"/>
              </a:rPr>
              <a:t>och</a:t>
            </a:r>
            <a:r>
              <a:rPr lang="en-US">
                <a:latin typeface="Times New Roman"/>
                <a:cs typeface="Times New Roman"/>
              </a:rPr>
              <a:t> 9 dessa </a:t>
            </a:r>
            <a:r>
              <a:rPr lang="en-US" err="1">
                <a:latin typeface="Times New Roman"/>
                <a:cs typeface="Times New Roman"/>
              </a:rPr>
              <a:t>samverkar</a:t>
            </a:r>
            <a:r>
              <a:rPr lang="en-US">
                <a:latin typeface="Times New Roman"/>
                <a:cs typeface="Times New Roman"/>
              </a:rPr>
              <a:t> men </a:t>
            </a:r>
            <a:r>
              <a:rPr lang="en-US" err="1">
                <a:latin typeface="Times New Roman"/>
                <a:cs typeface="Times New Roman"/>
              </a:rPr>
              <a:t>har</a:t>
            </a:r>
            <a:r>
              <a:rPr lang="en-US">
                <a:latin typeface="Times New Roman"/>
                <a:cs typeface="Times New Roman"/>
              </a:rPr>
              <a:t> lite </a:t>
            </a:r>
            <a:r>
              <a:rPr lang="en-US" err="1">
                <a:latin typeface="Times New Roman"/>
                <a:cs typeface="Times New Roman"/>
              </a:rPr>
              <a:t>olika</a:t>
            </a:r>
            <a:r>
              <a:rPr lang="en-US">
                <a:latin typeface="Times New Roman"/>
                <a:cs typeface="Times New Roman"/>
              </a:rPr>
              <a:t> </a:t>
            </a:r>
            <a:r>
              <a:rPr lang="en-US" err="1">
                <a:latin typeface="Times New Roman"/>
                <a:cs typeface="Times New Roman"/>
              </a:rPr>
              <a:t>fokus</a:t>
            </a:r>
            <a:r>
              <a:rPr lang="en-US">
                <a:latin typeface="Times New Roman"/>
                <a:cs typeface="Times New Roman"/>
              </a:rPr>
              <a:t>.</a:t>
            </a:r>
          </a:p>
          <a:p>
            <a:r>
              <a:rPr lang="en-US" b="1">
                <a:latin typeface="Times New Roman"/>
                <a:cs typeface="Times New Roman"/>
              </a:rPr>
              <a:t>Artikel 4</a:t>
            </a:r>
            <a:r>
              <a:rPr lang="en-US">
                <a:latin typeface="Times New Roman"/>
                <a:cs typeface="Times New Roman"/>
              </a:rPr>
              <a:t> </a:t>
            </a:r>
            <a:r>
              <a:rPr lang="en-US" err="1">
                <a:latin typeface="Times New Roman"/>
                <a:cs typeface="Times New Roman"/>
              </a:rPr>
              <a:t>handlar</a:t>
            </a:r>
            <a:r>
              <a:rPr lang="en-US">
                <a:latin typeface="Times New Roman"/>
                <a:cs typeface="Times New Roman"/>
              </a:rPr>
              <a:t> om </a:t>
            </a:r>
            <a:r>
              <a:rPr lang="en-US" err="1">
                <a:latin typeface="Times New Roman"/>
                <a:cs typeface="Times New Roman"/>
              </a:rPr>
              <a:t>restaurering</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återskapande</a:t>
            </a:r>
            <a:r>
              <a:rPr lang="en-US">
                <a:latin typeface="Times New Roman"/>
                <a:cs typeface="Times New Roman"/>
              </a:rPr>
              <a:t> </a:t>
            </a:r>
            <a:r>
              <a:rPr lang="en-US" err="1">
                <a:latin typeface="Times New Roman"/>
                <a:cs typeface="Times New Roman"/>
              </a:rPr>
              <a:t>enligt</a:t>
            </a:r>
            <a:r>
              <a:rPr lang="en-US">
                <a:latin typeface="Times New Roman"/>
                <a:cs typeface="Times New Roman"/>
              </a:rPr>
              <a:t> Art-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habitatdirektivet</a:t>
            </a:r>
            <a:r>
              <a:rPr lang="en-US">
                <a:latin typeface="Times New Roman"/>
                <a:cs typeface="Times New Roman"/>
              </a:rPr>
              <a:t> för </a:t>
            </a:r>
            <a:r>
              <a:rPr lang="en-US" err="1">
                <a:latin typeface="Times New Roman"/>
                <a:cs typeface="Times New Roman"/>
              </a:rPr>
              <a:t>både</a:t>
            </a:r>
            <a:r>
              <a:rPr lang="en-US">
                <a:latin typeface="Times New Roman"/>
                <a:cs typeface="Times New Roman"/>
              </a:rPr>
              <a:t> </a:t>
            </a:r>
            <a:r>
              <a:rPr lang="en-US" err="1">
                <a:latin typeface="Times New Roman"/>
                <a:cs typeface="Times New Roman"/>
              </a:rPr>
              <a:t>naturtyper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Livsmiljöer</a:t>
            </a:r>
            <a:r>
              <a:rPr lang="en-US">
                <a:latin typeface="Times New Roman"/>
                <a:cs typeface="Times New Roman"/>
              </a:rPr>
              <a:t> för </a:t>
            </a:r>
            <a:r>
              <a:rPr lang="en-US" err="1">
                <a:latin typeface="Times New Roman"/>
                <a:cs typeface="Times New Roman"/>
              </a:rPr>
              <a:t>arter</a:t>
            </a:r>
            <a:r>
              <a:rPr lang="en-US">
                <a:latin typeface="Times New Roman"/>
                <a:cs typeface="Times New Roman"/>
              </a:rPr>
              <a:t> </a:t>
            </a:r>
          </a:p>
          <a:p>
            <a:r>
              <a:rPr lang="en-US" err="1">
                <a:latin typeface="Times New Roman"/>
                <a:cs typeface="Times New Roman"/>
              </a:rPr>
              <a:t>Att</a:t>
            </a:r>
            <a:r>
              <a:rPr lang="en-US">
                <a:latin typeface="Times New Roman"/>
                <a:cs typeface="Times New Roman"/>
              </a:rPr>
              <a:t> </a:t>
            </a:r>
            <a:r>
              <a:rPr lang="en-US" err="1">
                <a:latin typeface="Times New Roman"/>
                <a:cs typeface="Times New Roman"/>
              </a:rPr>
              <a:t>sjöar</a:t>
            </a:r>
            <a:r>
              <a:rPr lang="en-US">
                <a:latin typeface="Times New Roman"/>
                <a:cs typeface="Times New Roman"/>
              </a:rPr>
              <a:t> </a:t>
            </a:r>
            <a:r>
              <a:rPr lang="en-US" err="1">
                <a:latin typeface="Times New Roman"/>
                <a:cs typeface="Times New Roman"/>
              </a:rPr>
              <a:t>dominerar</a:t>
            </a:r>
            <a:r>
              <a:rPr lang="en-US">
                <a:latin typeface="Times New Roman"/>
                <a:cs typeface="Times New Roman"/>
              </a:rPr>
              <a:t> </a:t>
            </a:r>
            <a:r>
              <a:rPr lang="en-US" err="1">
                <a:latin typeface="Times New Roman"/>
                <a:cs typeface="Times New Roman"/>
              </a:rPr>
              <a:t>arealmässigt</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utmaning</a:t>
            </a:r>
            <a:r>
              <a:rPr lang="en-US">
                <a:latin typeface="Times New Roman"/>
                <a:cs typeface="Times New Roman"/>
              </a:rPr>
              <a:t> </a:t>
            </a:r>
            <a:r>
              <a:rPr lang="en-US" err="1">
                <a:latin typeface="Times New Roman"/>
                <a:cs typeface="Times New Roman"/>
              </a:rPr>
              <a:t>eftersom</a:t>
            </a:r>
            <a:r>
              <a:rPr lang="en-US">
                <a:latin typeface="Times New Roman"/>
                <a:cs typeface="Times New Roman"/>
              </a:rPr>
              <a:t> </a:t>
            </a:r>
            <a:r>
              <a:rPr lang="en-US" err="1">
                <a:latin typeface="Times New Roman"/>
                <a:cs typeface="Times New Roman"/>
              </a:rPr>
              <a:t>merparten</a:t>
            </a:r>
            <a:r>
              <a:rPr lang="en-US">
                <a:latin typeface="Times New Roman"/>
                <a:cs typeface="Times New Roman"/>
              </a:rPr>
              <a:t> av </a:t>
            </a:r>
            <a:r>
              <a:rPr lang="en-US" err="1">
                <a:latin typeface="Times New Roman"/>
                <a:cs typeface="Times New Roman"/>
              </a:rPr>
              <a:t>åtgärder</a:t>
            </a:r>
            <a:r>
              <a:rPr lang="en-US">
                <a:latin typeface="Times New Roman"/>
                <a:cs typeface="Times New Roman"/>
              </a:rPr>
              <a:t> </a:t>
            </a:r>
            <a:r>
              <a:rPr lang="en-US" err="1">
                <a:latin typeface="Times New Roman"/>
                <a:cs typeface="Times New Roman"/>
              </a:rPr>
              <a:t>idag</a:t>
            </a:r>
            <a:r>
              <a:rPr lang="en-US">
                <a:latin typeface="Times New Roman"/>
                <a:cs typeface="Times New Roman"/>
              </a:rPr>
              <a:t> </a:t>
            </a:r>
            <a:r>
              <a:rPr lang="en-US" err="1">
                <a:latin typeface="Times New Roman"/>
                <a:cs typeface="Times New Roman"/>
              </a:rPr>
              <a:t>sker</a:t>
            </a:r>
            <a:r>
              <a:rPr lang="en-US">
                <a:latin typeface="Times New Roman"/>
                <a:cs typeface="Times New Roman"/>
              </a:rPr>
              <a:t> I </a:t>
            </a:r>
            <a:r>
              <a:rPr lang="en-US" err="1">
                <a:latin typeface="Times New Roman"/>
                <a:cs typeface="Times New Roman"/>
              </a:rPr>
              <a:t>vattendrag</a:t>
            </a:r>
            <a:r>
              <a:rPr lang="en-US">
                <a:latin typeface="Times New Roman"/>
                <a:cs typeface="Times New Roman"/>
              </a:rPr>
              <a:t>.</a:t>
            </a:r>
          </a:p>
          <a:p>
            <a:r>
              <a:rPr lang="en-US">
                <a:latin typeface="Times New Roman"/>
                <a:cs typeface="Times New Roman"/>
              </a:rPr>
              <a:t>40 000 km2 </a:t>
            </a:r>
            <a:r>
              <a:rPr lang="en-US" err="1">
                <a:latin typeface="Times New Roman"/>
                <a:cs typeface="Times New Roman"/>
              </a:rPr>
              <a:t>sjöar</a:t>
            </a:r>
            <a:r>
              <a:rPr lang="en-US">
                <a:latin typeface="Times New Roman"/>
                <a:cs typeface="Times New Roman"/>
              </a:rPr>
              <a:t>, 2500 km2 </a:t>
            </a:r>
            <a:r>
              <a:rPr lang="en-US" err="1">
                <a:latin typeface="Times New Roman"/>
                <a:cs typeface="Times New Roman"/>
              </a:rPr>
              <a:t>vattendrag</a:t>
            </a:r>
            <a:r>
              <a:rPr lang="en-US">
                <a:latin typeface="Times New Roman"/>
                <a:cs typeface="Times New Roman"/>
              </a:rPr>
              <a:t> </a:t>
            </a:r>
          </a:p>
          <a:p>
            <a:r>
              <a:rPr lang="en-US" err="1">
                <a:latin typeface="Times New Roman"/>
                <a:cs typeface="Times New Roman"/>
              </a:rPr>
              <a:t>Åtgärder</a:t>
            </a:r>
            <a:r>
              <a:rPr lang="en-US">
                <a:latin typeface="Times New Roman"/>
                <a:cs typeface="Times New Roman"/>
              </a:rPr>
              <a:t> för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förhindra</a:t>
            </a:r>
            <a:r>
              <a:rPr lang="en-US">
                <a:latin typeface="Times New Roman"/>
                <a:cs typeface="Times New Roman"/>
              </a:rPr>
              <a:t> </a:t>
            </a:r>
            <a:r>
              <a:rPr lang="en-US" err="1">
                <a:latin typeface="Times New Roman"/>
                <a:cs typeface="Times New Roman"/>
              </a:rPr>
              <a:t>avsevärd</a:t>
            </a:r>
            <a:r>
              <a:rPr lang="en-US">
                <a:latin typeface="Times New Roman"/>
                <a:cs typeface="Times New Roman"/>
              </a:rPr>
              <a:t> </a:t>
            </a:r>
            <a:r>
              <a:rPr lang="en-US" err="1">
                <a:latin typeface="Times New Roman"/>
                <a:cs typeface="Times New Roman"/>
              </a:rPr>
              <a:t>försämring</a:t>
            </a:r>
            <a:r>
              <a:rPr lang="en-US">
                <a:latin typeface="Times New Roman"/>
                <a:cs typeface="Times New Roman"/>
              </a:rPr>
              <a:t> </a:t>
            </a:r>
            <a:r>
              <a:rPr lang="en-US" err="1">
                <a:latin typeface="Times New Roman"/>
                <a:cs typeface="Times New Roman"/>
              </a:rPr>
              <a:t>behövs</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här</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strandskyddets</a:t>
            </a:r>
            <a:r>
              <a:rPr lang="en-US">
                <a:latin typeface="Times New Roman"/>
                <a:cs typeface="Times New Roman"/>
              </a:rPr>
              <a:t> </a:t>
            </a:r>
            <a:r>
              <a:rPr lang="en-US" err="1">
                <a:latin typeface="Times New Roman"/>
                <a:cs typeface="Times New Roman"/>
              </a:rPr>
              <a:t>utveckling</a:t>
            </a:r>
            <a:r>
              <a:rPr lang="en-US">
                <a:latin typeface="Times New Roman"/>
                <a:cs typeface="Times New Roman"/>
              </a:rPr>
              <a:t> </a:t>
            </a:r>
            <a:r>
              <a:rPr lang="en-US" err="1">
                <a:latin typeface="Times New Roman"/>
                <a:cs typeface="Times New Roman"/>
              </a:rPr>
              <a:t>intressant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7AE7156-62F3-4CA3-9C03-D68BF7374B4F}" type="slidenum">
              <a:rPr lang="sv-SE" smtClean="0"/>
              <a:pPr/>
              <a:t>43</a:t>
            </a:fld>
            <a:endParaRPr lang="sv-SE"/>
          </a:p>
        </p:txBody>
      </p:sp>
    </p:spTree>
    <p:extLst>
      <p:ext uri="{BB962C8B-B14F-4D97-AF65-F5344CB8AC3E}">
        <p14:creationId xmlns:p14="http://schemas.microsoft.com/office/powerpoint/2010/main" val="1586231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Artikel 9 handlar om </a:t>
            </a:r>
            <a:r>
              <a:rPr lang="sv-SE" err="1">
                <a:latin typeface="Times New Roman"/>
                <a:cs typeface="Times New Roman"/>
              </a:rPr>
              <a:t>konnektivitet</a:t>
            </a:r>
            <a:r>
              <a:rPr lang="sv-SE">
                <a:latin typeface="Times New Roman"/>
                <a:cs typeface="Times New Roman"/>
              </a:rPr>
              <a:t> i vattensystem.</a:t>
            </a:r>
            <a:endParaRPr lang="en-US">
              <a:latin typeface="Times New Roman"/>
              <a:cs typeface="Times New Roman"/>
            </a:endParaRPr>
          </a:p>
          <a:p>
            <a:r>
              <a:rPr lang="sv-SE" err="1">
                <a:latin typeface="Times New Roman"/>
                <a:cs typeface="Times New Roman"/>
              </a:rPr>
              <a:t>Konnektiviteten</a:t>
            </a:r>
            <a:r>
              <a:rPr lang="sv-SE">
                <a:latin typeface="Times New Roman"/>
                <a:cs typeface="Times New Roman"/>
              </a:rPr>
              <a:t> räknas i 3 leder, längs med, mellan vattendragen och omgivande marker och ner mot grundvattnet. Detta är delvis nytt för Sverige då vi främst jobbat med fiskvandring längs med vattendragen. </a:t>
            </a:r>
          </a:p>
          <a:p>
            <a:endParaRPr lang="sv-SE">
              <a:cs typeface="Times New Roman"/>
            </a:endParaRPr>
          </a:p>
          <a:p>
            <a:r>
              <a:rPr lang="sv-SE" err="1"/>
              <a:t>Svämplan</a:t>
            </a:r>
            <a:r>
              <a:rPr lang="sv-SE"/>
              <a:t> är plana ytor längs vattendrag och sjöar, som formas genom återkommande översvämningar.</a:t>
            </a:r>
          </a:p>
          <a:p>
            <a:r>
              <a:rPr lang="sv-SE"/>
              <a:t>Deras naturliga funktioner ska förbättras. Det handlar både hydrologi, kopplat till klimatanpassning och biologisk mångfald </a:t>
            </a:r>
          </a:p>
          <a:p>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44</a:t>
            </a:fld>
            <a:endParaRPr lang="sv-SE"/>
          </a:p>
        </p:txBody>
      </p:sp>
    </p:spTree>
    <p:extLst>
      <p:ext uri="{BB962C8B-B14F-4D97-AF65-F5344CB8AC3E}">
        <p14:creationId xmlns:p14="http://schemas.microsoft.com/office/powerpoint/2010/main" val="2675090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Att arbeta i vattenmiljön ger synergier, både med andra mål i förordningen men även med andra behov, klimatanpassning, översvämning, torka. Mycket åtgärder handlar om naturbaserade lösningar</a:t>
            </a:r>
            <a:endParaRPr lang="en-US">
              <a:latin typeface="Times New Roman"/>
              <a:cs typeface="Times New Roman"/>
            </a:endParaRPr>
          </a:p>
          <a:p>
            <a:endParaRPr lang="sv-SE">
              <a:latin typeface="Times New Roman"/>
              <a:cs typeface="Times New Roman"/>
            </a:endParaRPr>
          </a:p>
          <a:p>
            <a:r>
              <a:rPr lang="sv-SE">
                <a:latin typeface="Times New Roman"/>
                <a:cs typeface="Times New Roman"/>
              </a:rPr>
              <a:t>För att kunna dra nytta av dessa synergier behöver vi planera åtgärderna samlat oh på ett sätt som tar hänsyn till olika intressen och behov inom ett avrinningsområde.</a:t>
            </a:r>
          </a:p>
          <a:p>
            <a:endParaRPr lang="sv-SE">
              <a:latin typeface="Times New Roman"/>
              <a:cs typeface="Times New Roman"/>
            </a:endParaRPr>
          </a:p>
          <a:p>
            <a:r>
              <a:rPr lang="sv-SE">
                <a:latin typeface="Times New Roman"/>
                <a:cs typeface="Times New Roman"/>
              </a:rPr>
              <a:t>Mycket restaurering pågår, vi börjar inte från 0 men vi behöver växla upp och optimera våra åtgärder. Kanske inte för att ge fritt strömmande vatten men för att ge bästa möjliga miljö och samhällsnytta.</a:t>
            </a:r>
            <a:endParaRPr lang="en-US">
              <a:latin typeface="Times New Roman"/>
              <a:cs typeface="Times New Roman"/>
            </a:endParaRPr>
          </a:p>
          <a:p>
            <a:endParaRPr lang="sv-SE">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45</a:t>
            </a:fld>
            <a:endParaRPr lang="sv-SE"/>
          </a:p>
        </p:txBody>
      </p:sp>
    </p:spTree>
    <p:extLst>
      <p:ext uri="{BB962C8B-B14F-4D97-AF65-F5344CB8AC3E}">
        <p14:creationId xmlns:p14="http://schemas.microsoft.com/office/powerpoint/2010/main" val="4117397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AA2AC-1BC1-86F7-ABDA-386C144DD3B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F116A69-F580-3658-C47B-1E81B9B579E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578982E-958A-7556-C6FF-676392DC9ECC}"/>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FAE2C63-CD2E-4EFA-659C-2EB300981031}"/>
              </a:ext>
            </a:extLst>
          </p:cNvPr>
          <p:cNvSpPr>
            <a:spLocks noGrp="1"/>
          </p:cNvSpPr>
          <p:nvPr>
            <p:ph type="sldNum" sz="quarter" idx="5"/>
          </p:nvPr>
        </p:nvSpPr>
        <p:spPr/>
        <p:txBody>
          <a:bodyPr/>
          <a:lstStyle/>
          <a:p>
            <a:fld id="{97AE7156-62F3-4CA3-9C03-D68BF7374B4F}" type="slidenum">
              <a:rPr lang="sv-SE" smtClean="0"/>
              <a:pPr/>
              <a:t>46</a:t>
            </a:fld>
            <a:endParaRPr lang="sv-SE"/>
          </a:p>
        </p:txBody>
      </p:sp>
    </p:spTree>
    <p:extLst>
      <p:ext uri="{BB962C8B-B14F-4D97-AF65-F5344CB8AC3E}">
        <p14:creationId xmlns:p14="http://schemas.microsoft.com/office/powerpoint/2010/main" val="22248867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Ansvarig myndighet: Havs- och vattenmyndigheten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47</a:t>
            </a:fld>
            <a:endParaRPr lang="sv-SE"/>
          </a:p>
        </p:txBody>
      </p:sp>
    </p:spTree>
    <p:extLst>
      <p:ext uri="{BB962C8B-B14F-4D97-AF65-F5344CB8AC3E}">
        <p14:creationId xmlns:p14="http://schemas.microsoft.com/office/powerpoint/2010/main" val="2747111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Länderna ska genomföra åtgärder för att förbättra livsmiljöer till gott tillstånd och för att återetablera dem och dessutom förbättra livsmiljöer för utpekade arter.</a:t>
            </a:r>
            <a:endParaRPr lang="en-US">
              <a:latin typeface="Times New Roman"/>
              <a:cs typeface="Times New Roman"/>
            </a:endParaRPr>
          </a:p>
          <a:p>
            <a:r>
              <a:rPr lang="sv-SE">
                <a:latin typeface="Times New Roman"/>
                <a:cs typeface="Times New Roman"/>
              </a:rPr>
              <a:t>Livsmiljötyperna är indelade i 7 grupper och följer inte habitatdirektivets indelning utan ett annat system som är gemensamt med havsmiljödirektivet. Grupperna är sjögräsängar, </a:t>
            </a:r>
            <a:r>
              <a:rPr lang="sv-SE" err="1">
                <a:latin typeface="Times New Roman"/>
                <a:cs typeface="Times New Roman"/>
              </a:rPr>
              <a:t>makroalgskogar</a:t>
            </a:r>
            <a:r>
              <a:rPr lang="sv-SE">
                <a:latin typeface="Times New Roman"/>
                <a:cs typeface="Times New Roman"/>
              </a:rPr>
              <a:t>, skaldjursbäddar, </a:t>
            </a:r>
            <a:r>
              <a:rPr lang="sv-SE" err="1">
                <a:latin typeface="Times New Roman"/>
                <a:cs typeface="Times New Roman"/>
              </a:rPr>
              <a:t>maerlbäddar</a:t>
            </a:r>
            <a:r>
              <a:rPr lang="sv-SE">
                <a:latin typeface="Times New Roman"/>
                <a:cs typeface="Times New Roman"/>
              </a:rPr>
              <a:t>, bäddar av svampdjur, koraller och korallalger, hydrotermala öppnar och mjuka sediment. Grupp 7 är den grupp som omfattar störst areal och grupperna 1 till 3 finns huvudsakligen i kustvatten. </a:t>
            </a:r>
          </a:p>
          <a:p>
            <a:r>
              <a:rPr lang="sv-SE">
                <a:latin typeface="Times New Roman"/>
                <a:cs typeface="Times New Roman"/>
              </a:rPr>
              <a:t>När det gäller arter vars livsmiljöer ska förbättras så tillkommer arter av hajar, rockor och fiskar utöver de arter som är listade i art- och habitatdirektivet.</a:t>
            </a:r>
          </a:p>
          <a:p>
            <a:endParaRPr lang="sv-SE">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48</a:t>
            </a:fld>
            <a:endParaRPr lang="sv-SE"/>
          </a:p>
        </p:txBody>
      </p:sp>
    </p:spTree>
    <p:extLst>
      <p:ext uri="{BB962C8B-B14F-4D97-AF65-F5344CB8AC3E}">
        <p14:creationId xmlns:p14="http://schemas.microsoft.com/office/powerpoint/2010/main" val="491781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Times New Roman"/>
                <a:cs typeface="Times New Roman"/>
              </a:rPr>
              <a:t>Viktigt</a:t>
            </a:r>
            <a:r>
              <a:rPr lang="en-US">
                <a:latin typeface="Times New Roman"/>
                <a:cs typeface="Times New Roman"/>
              </a:rPr>
              <a:t> </a:t>
            </a:r>
            <a:r>
              <a:rPr lang="en-US" err="1">
                <a:latin typeface="Times New Roman"/>
                <a:cs typeface="Times New Roman"/>
              </a:rPr>
              <a:t>när</a:t>
            </a:r>
            <a:r>
              <a:rPr lang="en-US">
                <a:latin typeface="Times New Roman"/>
                <a:cs typeface="Times New Roman"/>
              </a:rPr>
              <a:t> det </a:t>
            </a:r>
            <a:r>
              <a:rPr lang="en-US" err="1">
                <a:latin typeface="Times New Roman"/>
                <a:cs typeface="Times New Roman"/>
              </a:rPr>
              <a:t>gäller</a:t>
            </a:r>
            <a:r>
              <a:rPr lang="en-US">
                <a:latin typeface="Times New Roman"/>
                <a:cs typeface="Times New Roman"/>
              </a:rPr>
              <a:t> de marina </a:t>
            </a:r>
            <a:r>
              <a:rPr lang="en-US" err="1">
                <a:latin typeface="Times New Roman"/>
                <a:cs typeface="Times New Roman"/>
              </a:rPr>
              <a:t>ekosystemen</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kopplingen</a:t>
            </a:r>
            <a:r>
              <a:rPr lang="en-US">
                <a:latin typeface="Times New Roman"/>
                <a:cs typeface="Times New Roman"/>
              </a:rPr>
              <a:t> till </a:t>
            </a:r>
            <a:r>
              <a:rPr lang="en-US" err="1">
                <a:latin typeface="Times New Roman"/>
                <a:cs typeface="Times New Roman"/>
              </a:rPr>
              <a:t>havsmiljödirektivet</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gott</a:t>
            </a:r>
            <a:r>
              <a:rPr lang="en-US">
                <a:latin typeface="Times New Roman"/>
                <a:cs typeface="Times New Roman"/>
              </a:rPr>
              <a:t> </a:t>
            </a:r>
            <a:r>
              <a:rPr lang="en-US" err="1">
                <a:latin typeface="Times New Roman"/>
                <a:cs typeface="Times New Roman"/>
              </a:rPr>
              <a:t>tillstånd</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andra</a:t>
            </a:r>
            <a:r>
              <a:rPr lang="en-US">
                <a:latin typeface="Times New Roman"/>
                <a:cs typeface="Times New Roman"/>
              </a:rPr>
              <a:t> </a:t>
            </a:r>
            <a:r>
              <a:rPr lang="en-US" err="1">
                <a:latin typeface="Times New Roman"/>
                <a:cs typeface="Times New Roman"/>
              </a:rPr>
              <a:t>definitioner</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kopplade</a:t>
            </a:r>
            <a:r>
              <a:rPr lang="en-US">
                <a:latin typeface="Times New Roman"/>
                <a:cs typeface="Times New Roman"/>
              </a:rPr>
              <a:t> till </a:t>
            </a:r>
            <a:r>
              <a:rPr lang="en-US" err="1">
                <a:latin typeface="Times New Roman"/>
                <a:cs typeface="Times New Roman"/>
              </a:rPr>
              <a:t>definitionen</a:t>
            </a:r>
            <a:r>
              <a:rPr lang="en-US">
                <a:latin typeface="Times New Roman"/>
                <a:cs typeface="Times New Roman"/>
              </a:rPr>
              <a:t> av god </a:t>
            </a:r>
            <a:r>
              <a:rPr lang="en-US" err="1">
                <a:latin typeface="Times New Roman"/>
                <a:cs typeface="Times New Roman"/>
              </a:rPr>
              <a:t>miljöstatus</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havsmiljödirektivet</a:t>
            </a:r>
            <a:r>
              <a:rPr lang="en-US">
                <a:latin typeface="Times New Roman"/>
                <a:cs typeface="Times New Roman"/>
              </a:rPr>
              <a:t>. För </a:t>
            </a:r>
            <a:r>
              <a:rPr lang="en-US" err="1">
                <a:latin typeface="Times New Roman"/>
                <a:cs typeface="Times New Roman"/>
              </a:rPr>
              <a:t>svensk</a:t>
            </a:r>
            <a:r>
              <a:rPr lang="en-US">
                <a:latin typeface="Times New Roman"/>
                <a:cs typeface="Times New Roman"/>
              </a:rPr>
              <a:t> del </a:t>
            </a:r>
            <a:r>
              <a:rPr lang="en-US" err="1">
                <a:latin typeface="Times New Roman"/>
                <a:cs typeface="Times New Roman"/>
              </a:rPr>
              <a:t>finns</a:t>
            </a:r>
            <a:r>
              <a:rPr lang="en-US">
                <a:latin typeface="Times New Roman"/>
                <a:cs typeface="Times New Roman"/>
              </a:rPr>
              <a:t> dessa </a:t>
            </a:r>
            <a:r>
              <a:rPr lang="en-US" err="1">
                <a:latin typeface="Times New Roman"/>
                <a:cs typeface="Times New Roman"/>
              </a:rPr>
              <a:t>definitioner</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föreskrifter</a:t>
            </a:r>
            <a:r>
              <a:rPr lang="en-US">
                <a:latin typeface="Times New Roman"/>
                <a:cs typeface="Times New Roman"/>
              </a:rPr>
              <a:t> </a:t>
            </a:r>
            <a:r>
              <a:rPr lang="en-US" err="1">
                <a:latin typeface="Times New Roman"/>
                <a:cs typeface="Times New Roman"/>
              </a:rPr>
              <a:t>från</a:t>
            </a:r>
            <a:r>
              <a:rPr lang="en-US">
                <a:latin typeface="Times New Roman"/>
                <a:cs typeface="Times New Roman"/>
              </a:rPr>
              <a:t> </a:t>
            </a:r>
            <a:r>
              <a:rPr lang="en-US" err="1">
                <a:latin typeface="Times New Roman"/>
                <a:cs typeface="Times New Roman"/>
              </a:rPr>
              <a:t>Havs</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vattenmyndigheten</a:t>
            </a:r>
            <a:r>
              <a:rPr lang="en-US">
                <a:latin typeface="Times New Roman"/>
                <a:cs typeface="Times New Roman"/>
              </a:rPr>
              <a:t>.</a:t>
            </a:r>
          </a:p>
          <a:p>
            <a:r>
              <a:rPr lang="en-US">
                <a:latin typeface="Times New Roman"/>
                <a:cs typeface="Times New Roman"/>
              </a:rPr>
              <a:t>För </a:t>
            </a:r>
            <a:r>
              <a:rPr lang="en-US" err="1">
                <a:latin typeface="Times New Roman"/>
                <a:cs typeface="Times New Roman"/>
              </a:rPr>
              <a:t>grupperna</a:t>
            </a:r>
            <a:r>
              <a:rPr lang="en-US">
                <a:latin typeface="Times New Roman"/>
                <a:cs typeface="Times New Roman"/>
              </a:rPr>
              <a:t> 1-6 ska precis </a:t>
            </a:r>
            <a:r>
              <a:rPr lang="en-US" err="1">
                <a:latin typeface="Times New Roman"/>
                <a:cs typeface="Times New Roman"/>
              </a:rPr>
              <a:t>som</a:t>
            </a:r>
            <a:r>
              <a:rPr lang="en-US">
                <a:latin typeface="Times New Roman"/>
                <a:cs typeface="Times New Roman"/>
              </a:rPr>
              <a:t> för </a:t>
            </a:r>
            <a:r>
              <a:rPr lang="en-US" err="1">
                <a:latin typeface="Times New Roman"/>
                <a:cs typeface="Times New Roman"/>
              </a:rPr>
              <a:t>andra</a:t>
            </a:r>
            <a:r>
              <a:rPr lang="en-US">
                <a:latin typeface="Times New Roman"/>
                <a:cs typeface="Times New Roman"/>
              </a:rPr>
              <a:t> </a:t>
            </a:r>
            <a:r>
              <a:rPr lang="en-US" err="1">
                <a:latin typeface="Times New Roman"/>
                <a:cs typeface="Times New Roman"/>
              </a:rPr>
              <a:t>livsmiljötyper</a:t>
            </a:r>
            <a:r>
              <a:rPr lang="en-US">
                <a:latin typeface="Times New Roman"/>
                <a:cs typeface="Times New Roman"/>
              </a:rPr>
              <a:t> </a:t>
            </a:r>
            <a:r>
              <a:rPr lang="en-US" err="1">
                <a:latin typeface="Times New Roman"/>
                <a:cs typeface="Times New Roman"/>
              </a:rPr>
              <a:t>restaureringsåtgärder</a:t>
            </a:r>
            <a:r>
              <a:rPr lang="en-US">
                <a:latin typeface="Times New Roman"/>
                <a:cs typeface="Times New Roman"/>
              </a:rPr>
              <a:t> ha </a:t>
            </a:r>
            <a:r>
              <a:rPr lang="en-US" err="1">
                <a:latin typeface="Times New Roman"/>
                <a:cs typeface="Times New Roman"/>
              </a:rPr>
              <a:t>påbörjats</a:t>
            </a:r>
            <a:r>
              <a:rPr lang="en-US">
                <a:latin typeface="Times New Roman"/>
                <a:cs typeface="Times New Roman"/>
              </a:rPr>
              <a:t> för </a:t>
            </a:r>
            <a:r>
              <a:rPr lang="en-US" err="1">
                <a:latin typeface="Times New Roman"/>
                <a:cs typeface="Times New Roman"/>
              </a:rPr>
              <a:t>utifrån</a:t>
            </a:r>
            <a:r>
              <a:rPr lang="en-US">
                <a:latin typeface="Times New Roman"/>
                <a:cs typeface="Times New Roman"/>
              </a:rPr>
              <a:t> </a:t>
            </a:r>
            <a:r>
              <a:rPr lang="en-US" err="1">
                <a:latin typeface="Times New Roman"/>
                <a:cs typeface="Times New Roman"/>
              </a:rPr>
              <a:t>olika</a:t>
            </a:r>
            <a:r>
              <a:rPr lang="en-US">
                <a:latin typeface="Times New Roman"/>
                <a:cs typeface="Times New Roman"/>
              </a:rPr>
              <a:t> </a:t>
            </a:r>
            <a:r>
              <a:rPr lang="en-US" err="1">
                <a:latin typeface="Times New Roman"/>
                <a:cs typeface="Times New Roman"/>
              </a:rPr>
              <a:t>procentsatser</a:t>
            </a:r>
            <a:r>
              <a:rPr lang="en-US">
                <a:latin typeface="Times New Roman"/>
                <a:cs typeface="Times New Roman"/>
              </a:rPr>
              <a:t> till </a:t>
            </a:r>
            <a:r>
              <a:rPr lang="en-US" err="1">
                <a:latin typeface="Times New Roman"/>
                <a:cs typeface="Times New Roman"/>
              </a:rPr>
              <a:t>olika</a:t>
            </a:r>
            <a:r>
              <a:rPr lang="en-US">
                <a:latin typeface="Times New Roman"/>
                <a:cs typeface="Times New Roman"/>
              </a:rPr>
              <a:t> </a:t>
            </a:r>
            <a:r>
              <a:rPr lang="en-US" err="1">
                <a:latin typeface="Times New Roman"/>
                <a:cs typeface="Times New Roman"/>
              </a:rPr>
              <a:t>år</a:t>
            </a:r>
            <a:r>
              <a:rPr lang="en-US">
                <a:latin typeface="Times New Roman"/>
                <a:cs typeface="Times New Roman"/>
              </a:rPr>
              <a:t>, men det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viktigt</a:t>
            </a:r>
            <a:r>
              <a:rPr lang="en-US">
                <a:latin typeface="Times New Roman"/>
                <a:cs typeface="Times New Roman"/>
              </a:rPr>
              <a:t> </a:t>
            </a:r>
            <a:r>
              <a:rPr lang="en-US" err="1">
                <a:latin typeface="Times New Roman"/>
                <a:cs typeface="Times New Roman"/>
              </a:rPr>
              <a:t>att</a:t>
            </a:r>
            <a:r>
              <a:rPr lang="en-US">
                <a:latin typeface="Times New Roman"/>
                <a:cs typeface="Times New Roman"/>
              </a:rPr>
              <a:t> vi </a:t>
            </a:r>
            <a:r>
              <a:rPr lang="en-US" err="1">
                <a:latin typeface="Times New Roman"/>
                <a:cs typeface="Times New Roman"/>
              </a:rPr>
              <a:t>inte</a:t>
            </a:r>
            <a:r>
              <a:rPr lang="en-US">
                <a:latin typeface="Times New Roman"/>
                <a:cs typeface="Times New Roman"/>
              </a:rPr>
              <a:t> </a:t>
            </a:r>
            <a:r>
              <a:rPr lang="en-US" err="1">
                <a:latin typeface="Times New Roman"/>
                <a:cs typeface="Times New Roman"/>
              </a:rPr>
              <a:t>fortsätter</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förlora</a:t>
            </a:r>
            <a:r>
              <a:rPr lang="en-US">
                <a:latin typeface="Times New Roman"/>
                <a:cs typeface="Times New Roman"/>
              </a:rPr>
              <a:t> </a:t>
            </a:r>
            <a:r>
              <a:rPr lang="en-US" err="1">
                <a:latin typeface="Times New Roman"/>
                <a:cs typeface="Times New Roman"/>
              </a:rPr>
              <a:t>arealer</a:t>
            </a:r>
            <a:r>
              <a:rPr lang="en-US">
                <a:latin typeface="Times New Roman"/>
                <a:cs typeface="Times New Roman"/>
              </a:rPr>
              <a:t> av dem.</a:t>
            </a:r>
          </a:p>
          <a:p>
            <a:r>
              <a:rPr lang="en-US">
                <a:latin typeface="Times New Roman"/>
                <a:cs typeface="Times New Roman"/>
              </a:rPr>
              <a:t>Det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däremot</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annan</a:t>
            </a:r>
            <a:r>
              <a:rPr lang="en-US">
                <a:latin typeface="Times New Roman"/>
                <a:cs typeface="Times New Roman"/>
              </a:rPr>
              <a:t> </a:t>
            </a:r>
            <a:r>
              <a:rPr lang="en-US" err="1">
                <a:latin typeface="Times New Roman"/>
                <a:cs typeface="Times New Roman"/>
              </a:rPr>
              <a:t>tidplan</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andra</a:t>
            </a:r>
            <a:r>
              <a:rPr lang="en-US">
                <a:latin typeface="Times New Roman"/>
                <a:cs typeface="Times New Roman"/>
              </a:rPr>
              <a:t> </a:t>
            </a:r>
            <a:r>
              <a:rPr lang="en-US" err="1">
                <a:latin typeface="Times New Roman"/>
                <a:cs typeface="Times New Roman"/>
              </a:rPr>
              <a:t>procentsatser</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gäller</a:t>
            </a:r>
            <a:r>
              <a:rPr lang="en-US">
                <a:latin typeface="Times New Roman"/>
                <a:cs typeface="Times New Roman"/>
              </a:rPr>
              <a:t> för </a:t>
            </a:r>
            <a:r>
              <a:rPr lang="en-US" err="1">
                <a:latin typeface="Times New Roman"/>
                <a:cs typeface="Times New Roman"/>
              </a:rPr>
              <a:t>grupp</a:t>
            </a:r>
            <a:r>
              <a:rPr lang="en-US">
                <a:latin typeface="Times New Roman"/>
                <a:cs typeface="Times New Roman"/>
              </a:rPr>
              <a:t> 7 med </a:t>
            </a:r>
            <a:r>
              <a:rPr lang="en-US" err="1">
                <a:latin typeface="Times New Roman"/>
                <a:cs typeface="Times New Roman"/>
              </a:rPr>
              <a:t>mjuka</a:t>
            </a:r>
            <a:r>
              <a:rPr lang="en-US">
                <a:latin typeface="Times New Roman"/>
                <a:cs typeface="Times New Roman"/>
              </a:rPr>
              <a:t> sediment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här</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kopplingen</a:t>
            </a:r>
            <a:r>
              <a:rPr lang="en-US">
                <a:latin typeface="Times New Roman"/>
                <a:cs typeface="Times New Roman"/>
              </a:rPr>
              <a:t> till </a:t>
            </a:r>
            <a:r>
              <a:rPr lang="en-US" err="1">
                <a:latin typeface="Times New Roman"/>
                <a:cs typeface="Times New Roman"/>
              </a:rPr>
              <a:t>havsmiljödirektivet</a:t>
            </a:r>
            <a:r>
              <a:rPr lang="en-US">
                <a:latin typeface="Times New Roman"/>
                <a:cs typeface="Times New Roman"/>
              </a:rPr>
              <a:t> </a:t>
            </a:r>
            <a:r>
              <a:rPr lang="en-US" err="1">
                <a:latin typeface="Times New Roman"/>
                <a:cs typeface="Times New Roman"/>
              </a:rPr>
              <a:t>tydligare</a:t>
            </a:r>
            <a:r>
              <a:rPr lang="en-US">
                <a:latin typeface="Times New Roman"/>
                <a:cs typeface="Times New Roman"/>
              </a:rPr>
              <a:t>. En </a:t>
            </a:r>
            <a:r>
              <a:rPr lang="en-US" err="1">
                <a:latin typeface="Times New Roman"/>
                <a:cs typeface="Times New Roman"/>
              </a:rPr>
              <a:t>annan</a:t>
            </a:r>
            <a:r>
              <a:rPr lang="en-US">
                <a:latin typeface="Times New Roman"/>
                <a:cs typeface="Times New Roman"/>
              </a:rPr>
              <a:t> </a:t>
            </a:r>
            <a:r>
              <a:rPr lang="en-US" err="1">
                <a:latin typeface="Times New Roman"/>
                <a:cs typeface="Times New Roman"/>
              </a:rPr>
              <a:t>sak</a:t>
            </a:r>
            <a:r>
              <a:rPr lang="en-US">
                <a:latin typeface="Times New Roman"/>
                <a:cs typeface="Times New Roman"/>
              </a:rPr>
              <a:t> </a:t>
            </a:r>
            <a:r>
              <a:rPr lang="en-US" err="1">
                <a:latin typeface="Times New Roman"/>
                <a:cs typeface="Times New Roman"/>
              </a:rPr>
              <a:t>som</a:t>
            </a:r>
            <a:r>
              <a:rPr lang="en-US">
                <a:latin typeface="Times New Roman"/>
                <a:cs typeface="Times New Roman"/>
              </a:rPr>
              <a:t> ska </a:t>
            </a:r>
            <a:r>
              <a:rPr lang="en-US" err="1">
                <a:latin typeface="Times New Roman"/>
                <a:cs typeface="Times New Roman"/>
              </a:rPr>
              <a:t>ingå</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planen</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bevarandeåtgärder</a:t>
            </a:r>
            <a:r>
              <a:rPr lang="en-US">
                <a:latin typeface="Times New Roman"/>
                <a:cs typeface="Times New Roman"/>
              </a:rPr>
              <a:t> </a:t>
            </a:r>
            <a:r>
              <a:rPr lang="en-US" err="1">
                <a:latin typeface="Times New Roman"/>
                <a:cs typeface="Times New Roman"/>
              </a:rPr>
              <a:t>inom</a:t>
            </a:r>
            <a:r>
              <a:rPr lang="en-US">
                <a:latin typeface="Times New Roman"/>
                <a:cs typeface="Times New Roman"/>
              </a:rPr>
              <a:t> den </a:t>
            </a:r>
            <a:r>
              <a:rPr lang="en-US" err="1">
                <a:latin typeface="Times New Roman"/>
                <a:cs typeface="Times New Roman"/>
              </a:rPr>
              <a:t>gemensamma</a:t>
            </a:r>
            <a:r>
              <a:rPr lang="en-US">
                <a:latin typeface="Times New Roman"/>
                <a:cs typeface="Times New Roman"/>
              </a:rPr>
              <a:t> </a:t>
            </a:r>
            <a:r>
              <a:rPr lang="en-US" err="1">
                <a:latin typeface="Times New Roman"/>
                <a:cs typeface="Times New Roman"/>
              </a:rPr>
              <a:t>fiskeripolitiken</a:t>
            </a:r>
            <a:r>
              <a:rPr lang="en-US">
                <a:latin typeface="Times New Roman"/>
                <a:cs typeface="Times New Roman"/>
              </a:rPr>
              <a:t>, </a:t>
            </a:r>
            <a:r>
              <a:rPr lang="en-US" err="1">
                <a:latin typeface="Times New Roman"/>
                <a:cs typeface="Times New Roman"/>
              </a:rPr>
              <a:t>något</a:t>
            </a:r>
            <a:r>
              <a:rPr lang="en-US">
                <a:latin typeface="Times New Roman"/>
                <a:cs typeface="Times New Roman"/>
              </a:rPr>
              <a:t> </a:t>
            </a:r>
            <a:r>
              <a:rPr lang="en-US" err="1">
                <a:latin typeface="Times New Roman"/>
                <a:cs typeface="Times New Roman"/>
              </a:rPr>
              <a:t>som</a:t>
            </a:r>
            <a:r>
              <a:rPr lang="en-US">
                <a:latin typeface="Times New Roman"/>
                <a:cs typeface="Times New Roman"/>
              </a:rPr>
              <a:t> Sverige </a:t>
            </a:r>
            <a:r>
              <a:rPr lang="en-US" err="1">
                <a:latin typeface="Times New Roman"/>
                <a:cs typeface="Times New Roman"/>
              </a:rPr>
              <a:t>har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alltså</a:t>
            </a:r>
            <a:r>
              <a:rPr lang="en-US">
                <a:latin typeface="Times New Roman"/>
                <a:cs typeface="Times New Roman"/>
              </a:rPr>
              <a:t> ska </a:t>
            </a:r>
            <a:r>
              <a:rPr lang="en-US" err="1">
                <a:latin typeface="Times New Roman"/>
                <a:cs typeface="Times New Roman"/>
              </a:rPr>
              <a:t>ingå</a:t>
            </a:r>
            <a:r>
              <a:rPr lang="en-US">
                <a:latin typeface="Times New Roman"/>
                <a:cs typeface="Times New Roman"/>
              </a:rPr>
              <a:t>.</a:t>
            </a:r>
          </a:p>
          <a:p>
            <a:endParaRPr lang="en-US">
              <a:cs typeface="Times New Roman"/>
            </a:endParaRPr>
          </a:p>
          <a:p>
            <a:r>
              <a:rPr lang="en-US" err="1">
                <a:latin typeface="Times New Roman"/>
                <a:cs typeface="Times New Roman"/>
              </a:rPr>
              <a:t>Sammanfattningsvis</a:t>
            </a:r>
            <a:r>
              <a:rPr lang="en-US">
                <a:latin typeface="Times New Roman"/>
                <a:cs typeface="Times New Roman"/>
              </a:rPr>
              <a:t> ska </a:t>
            </a:r>
            <a:r>
              <a:rPr lang="en-US" err="1">
                <a:latin typeface="Times New Roman"/>
                <a:cs typeface="Times New Roman"/>
              </a:rPr>
              <a:t>medlemsländerna</a:t>
            </a:r>
            <a:r>
              <a:rPr lang="en-US">
                <a:latin typeface="Times New Roman"/>
                <a:cs typeface="Times New Roman"/>
              </a:rPr>
              <a:t> </a:t>
            </a:r>
            <a:r>
              <a:rPr lang="en-US" err="1">
                <a:latin typeface="Times New Roman"/>
                <a:cs typeface="Times New Roman"/>
              </a:rPr>
              <a:t>alltså</a:t>
            </a:r>
            <a:r>
              <a:rPr lang="en-US">
                <a:latin typeface="Times New Roman"/>
                <a:cs typeface="Times New Roman"/>
              </a:rPr>
              <a:t> </a:t>
            </a:r>
            <a:r>
              <a:rPr lang="en-US" err="1">
                <a:latin typeface="Times New Roman"/>
                <a:cs typeface="Times New Roman"/>
              </a:rPr>
              <a:t>säkerställa</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totala</a:t>
            </a:r>
            <a:r>
              <a:rPr lang="en-US">
                <a:latin typeface="Times New Roman"/>
                <a:cs typeface="Times New Roman"/>
              </a:rPr>
              <a:t> </a:t>
            </a:r>
            <a:r>
              <a:rPr lang="en-US" err="1">
                <a:latin typeface="Times New Roman"/>
                <a:cs typeface="Times New Roman"/>
              </a:rPr>
              <a:t>arealen</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arealen</a:t>
            </a:r>
            <a:r>
              <a:rPr lang="en-US">
                <a:latin typeface="Times New Roman"/>
                <a:cs typeface="Times New Roman"/>
              </a:rPr>
              <a:t> </a:t>
            </a:r>
            <a:r>
              <a:rPr lang="en-US" err="1">
                <a:latin typeface="Times New Roman"/>
                <a:cs typeface="Times New Roman"/>
              </a:rPr>
              <a:t>som</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i</a:t>
            </a:r>
            <a:r>
              <a:rPr lang="en-US">
                <a:latin typeface="Times New Roman"/>
                <a:cs typeface="Times New Roman"/>
              </a:rPr>
              <a:t> </a:t>
            </a:r>
            <a:r>
              <a:rPr lang="en-US" err="1">
                <a:latin typeface="Times New Roman"/>
                <a:cs typeface="Times New Roman"/>
              </a:rPr>
              <a:t>gott</a:t>
            </a:r>
            <a:r>
              <a:rPr lang="en-US">
                <a:latin typeface="Times New Roman"/>
                <a:cs typeface="Times New Roman"/>
              </a:rPr>
              <a:t> </a:t>
            </a:r>
            <a:r>
              <a:rPr lang="en-US" err="1">
                <a:latin typeface="Times New Roman"/>
                <a:cs typeface="Times New Roman"/>
              </a:rPr>
              <a:t>tillstånd</a:t>
            </a:r>
            <a:r>
              <a:rPr lang="en-US">
                <a:latin typeface="Times New Roman"/>
                <a:cs typeface="Times New Roman"/>
              </a:rPr>
              <a:t> </a:t>
            </a:r>
            <a:r>
              <a:rPr lang="en-US" err="1">
                <a:latin typeface="Times New Roman"/>
                <a:cs typeface="Times New Roman"/>
              </a:rPr>
              <a:t>ökar</a:t>
            </a:r>
            <a:r>
              <a:rPr lang="en-US">
                <a:latin typeface="Times New Roman"/>
                <a:cs typeface="Times New Roman"/>
              </a:rPr>
              <a:t> för </a:t>
            </a:r>
            <a:r>
              <a:rPr lang="en-US" err="1">
                <a:latin typeface="Times New Roman"/>
                <a:cs typeface="Times New Roman"/>
              </a:rPr>
              <a:t>alla</a:t>
            </a:r>
            <a:r>
              <a:rPr lang="en-US">
                <a:latin typeface="Times New Roman"/>
                <a:cs typeface="Times New Roman"/>
              </a:rPr>
              <a:t> </a:t>
            </a:r>
            <a:r>
              <a:rPr lang="en-US" err="1">
                <a:latin typeface="Times New Roman"/>
                <a:cs typeface="Times New Roman"/>
              </a:rPr>
              <a:t>livsmiljötyper</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att</a:t>
            </a:r>
            <a:r>
              <a:rPr lang="en-US">
                <a:latin typeface="Times New Roman"/>
                <a:cs typeface="Times New Roman"/>
              </a:rPr>
              <a:t> vi </a:t>
            </a:r>
            <a:r>
              <a:rPr lang="en-US" err="1">
                <a:latin typeface="Times New Roman"/>
                <a:cs typeface="Times New Roman"/>
              </a:rPr>
              <a:t>har</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ökad</a:t>
            </a:r>
            <a:r>
              <a:rPr lang="en-US">
                <a:latin typeface="Times New Roman"/>
                <a:cs typeface="Times New Roman"/>
              </a:rPr>
              <a:t> trend mot </a:t>
            </a:r>
            <a:r>
              <a:rPr lang="en-US" err="1">
                <a:latin typeface="Times New Roman"/>
                <a:cs typeface="Times New Roman"/>
              </a:rPr>
              <a:t>både</a:t>
            </a:r>
            <a:r>
              <a:rPr lang="en-US">
                <a:latin typeface="Times New Roman"/>
                <a:cs typeface="Times New Roman"/>
              </a:rPr>
              <a:t> </a:t>
            </a:r>
            <a:r>
              <a:rPr lang="en-US" err="1">
                <a:latin typeface="Times New Roman"/>
                <a:cs typeface="Times New Roman"/>
              </a:rPr>
              <a:t>bättre</a:t>
            </a:r>
            <a:r>
              <a:rPr lang="en-US">
                <a:latin typeface="Times New Roman"/>
                <a:cs typeface="Times New Roman"/>
              </a:rPr>
              <a:t> </a:t>
            </a:r>
            <a:r>
              <a:rPr lang="en-US" err="1">
                <a:latin typeface="Times New Roman"/>
                <a:cs typeface="Times New Roman"/>
              </a:rPr>
              <a:t>kvalitet</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kvantitet</a:t>
            </a:r>
            <a:r>
              <a:rPr lang="en-US">
                <a:latin typeface="Times New Roman"/>
                <a:cs typeface="Times New Roman"/>
              </a:rPr>
              <a:t> av </a:t>
            </a:r>
            <a:r>
              <a:rPr lang="en-US" err="1">
                <a:latin typeface="Times New Roman"/>
                <a:cs typeface="Times New Roman"/>
              </a:rPr>
              <a:t>livsmiljöerna</a:t>
            </a:r>
            <a:r>
              <a:rPr lang="en-US">
                <a:latin typeface="Times New Roman"/>
                <a:cs typeface="Times New Roman"/>
              </a:rPr>
              <a:t> för de </a:t>
            </a:r>
            <a:r>
              <a:rPr lang="en-US" err="1">
                <a:latin typeface="Times New Roman"/>
                <a:cs typeface="Times New Roman"/>
              </a:rPr>
              <a:t>utpekade</a:t>
            </a:r>
            <a:r>
              <a:rPr lang="en-US">
                <a:latin typeface="Times New Roman"/>
                <a:cs typeface="Times New Roman"/>
              </a:rPr>
              <a:t> marina </a:t>
            </a:r>
            <a:r>
              <a:rPr lang="en-US" err="1">
                <a:latin typeface="Times New Roman"/>
                <a:cs typeface="Times New Roman"/>
              </a:rPr>
              <a:t>arterna</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detta</a:t>
            </a:r>
            <a:r>
              <a:rPr lang="en-US">
                <a:latin typeface="Times New Roman"/>
                <a:cs typeface="Times New Roman"/>
              </a:rPr>
              <a:t> </a:t>
            </a:r>
            <a:r>
              <a:rPr lang="en-US" err="1">
                <a:latin typeface="Times New Roman"/>
                <a:cs typeface="Times New Roman"/>
              </a:rPr>
              <a:t>nås</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en</a:t>
            </a:r>
            <a:r>
              <a:rPr lang="en-US">
                <a:latin typeface="Times New Roman"/>
                <a:cs typeface="Times New Roman"/>
              </a:rPr>
              <a:t> </a:t>
            </a:r>
            <a:r>
              <a:rPr lang="en-US" err="1">
                <a:latin typeface="Times New Roman"/>
                <a:cs typeface="Times New Roman"/>
              </a:rPr>
              <a:t>viktig</a:t>
            </a:r>
            <a:r>
              <a:rPr lang="en-US">
                <a:latin typeface="Times New Roman"/>
                <a:cs typeface="Times New Roman"/>
              </a:rPr>
              <a:t> del </a:t>
            </a:r>
            <a:r>
              <a:rPr lang="en-US" err="1">
                <a:latin typeface="Times New Roman"/>
                <a:cs typeface="Times New Roman"/>
              </a:rPr>
              <a:t>i</a:t>
            </a:r>
            <a:r>
              <a:rPr lang="en-US">
                <a:latin typeface="Times New Roman"/>
                <a:cs typeface="Times New Roman"/>
              </a:rPr>
              <a:t> relation till </a:t>
            </a:r>
            <a:r>
              <a:rPr lang="en-US" err="1">
                <a:latin typeface="Times New Roman"/>
                <a:cs typeface="Times New Roman"/>
              </a:rPr>
              <a:t>klimatförändring</a:t>
            </a:r>
            <a:r>
              <a:rPr lang="en-US">
                <a:latin typeface="Times New Roman"/>
                <a:cs typeface="Times New Roman"/>
              </a:rPr>
              <a:t>.</a:t>
            </a:r>
          </a:p>
          <a:p>
            <a:endParaRPr lang="en-US">
              <a:latin typeface="Times New Roman"/>
              <a:ea typeface="Calibri"/>
              <a:cs typeface="Times New Roman"/>
            </a:endParaRPr>
          </a:p>
        </p:txBody>
      </p:sp>
      <p:sp>
        <p:nvSpPr>
          <p:cNvPr id="4" name="Slide Number Placeholder 3"/>
          <p:cNvSpPr>
            <a:spLocks noGrp="1"/>
          </p:cNvSpPr>
          <p:nvPr>
            <p:ph type="sldNum" sz="quarter" idx="5"/>
          </p:nvPr>
        </p:nvSpPr>
        <p:spPr/>
        <p:txBody>
          <a:bodyPr/>
          <a:lstStyle/>
          <a:p>
            <a:fld id="{97AE7156-62F3-4CA3-9C03-D68BF7374B4F}" type="slidenum">
              <a:rPr lang="sv-SE" smtClean="0"/>
              <a:pPr/>
              <a:t>49</a:t>
            </a:fld>
            <a:endParaRPr lang="sv-SE"/>
          </a:p>
        </p:txBody>
      </p:sp>
    </p:spTree>
    <p:extLst>
      <p:ext uri="{BB962C8B-B14F-4D97-AF65-F5344CB8AC3E}">
        <p14:creationId xmlns:p14="http://schemas.microsoft.com/office/powerpoint/2010/main" val="245488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BAB6D-8358-AF2C-4AC8-6359770C81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0540AF8-2A31-4DE8-6C8A-556296FAEF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751FE73-5056-DCE7-8F71-5992E04617A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4F8ACC9-213B-CC13-EE26-B8618C29ECA2}"/>
              </a:ext>
            </a:extLst>
          </p:cNvPr>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1696309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Och till sist </a:t>
            </a:r>
            <a:r>
              <a:rPr lang="en-US" err="1"/>
              <a:t>några</a:t>
            </a:r>
            <a:r>
              <a:rPr lang="en-US"/>
              <a:t> </a:t>
            </a:r>
            <a:r>
              <a:rPr lang="en-US" err="1"/>
              <a:t>exempel</a:t>
            </a:r>
            <a:r>
              <a:rPr lang="en-US"/>
              <a:t> </a:t>
            </a:r>
            <a:r>
              <a:rPr lang="en-US" err="1"/>
              <a:t>på</a:t>
            </a:r>
            <a:r>
              <a:rPr lang="en-US"/>
              <a:t> </a:t>
            </a:r>
            <a:r>
              <a:rPr lang="en-US" err="1"/>
              <a:t>möjliga</a:t>
            </a:r>
            <a:r>
              <a:rPr lang="en-US"/>
              <a:t> </a:t>
            </a:r>
            <a:r>
              <a:rPr lang="en-US" err="1"/>
              <a:t>åtgärder</a:t>
            </a:r>
            <a:r>
              <a:rPr lang="en-US"/>
              <a:t> </a:t>
            </a:r>
            <a:r>
              <a:rPr lang="en-US" err="1"/>
              <a:t>enligt</a:t>
            </a:r>
            <a:r>
              <a:rPr lang="en-US"/>
              <a:t> </a:t>
            </a:r>
            <a:r>
              <a:rPr lang="en-US" err="1"/>
              <a:t>förordningen</a:t>
            </a:r>
            <a:r>
              <a:rPr lang="en-US"/>
              <a:t>. </a:t>
            </a:r>
            <a:r>
              <a:rPr lang="en-US" err="1"/>
              <a:t>Centralt</a:t>
            </a:r>
            <a:r>
              <a:rPr lang="en-US"/>
              <a:t> bland </a:t>
            </a:r>
            <a:r>
              <a:rPr lang="en-US" err="1"/>
              <a:t>åtgärderna</a:t>
            </a:r>
            <a:r>
              <a:rPr lang="en-US"/>
              <a:t> </a:t>
            </a:r>
            <a:r>
              <a:rPr lang="en-US" err="1"/>
              <a:t>i</a:t>
            </a:r>
            <a:r>
              <a:rPr lang="en-US"/>
              <a:t> </a:t>
            </a:r>
            <a:r>
              <a:rPr lang="en-US" err="1"/>
              <a:t>marin</a:t>
            </a:r>
            <a:r>
              <a:rPr lang="en-US"/>
              <a:t> </a:t>
            </a:r>
            <a:r>
              <a:rPr lang="en-US" err="1"/>
              <a:t>miljö</a:t>
            </a:r>
            <a:r>
              <a:rPr lang="en-US"/>
              <a:t> </a:t>
            </a:r>
            <a:r>
              <a:rPr lang="en-US" err="1"/>
              <a:t>är</a:t>
            </a:r>
            <a:r>
              <a:rPr lang="en-US"/>
              <a:t> </a:t>
            </a:r>
            <a:r>
              <a:rPr lang="en-US" err="1"/>
              <a:t>att</a:t>
            </a:r>
            <a:r>
              <a:rPr lang="en-US"/>
              <a:t> </a:t>
            </a:r>
            <a:r>
              <a:rPr lang="en-US" err="1"/>
              <a:t>låta</a:t>
            </a:r>
            <a:r>
              <a:rPr lang="en-US"/>
              <a:t> </a:t>
            </a:r>
            <a:r>
              <a:rPr lang="en-US" err="1"/>
              <a:t>ekosystemen</a:t>
            </a:r>
            <a:r>
              <a:rPr lang="en-US"/>
              <a:t> </a:t>
            </a:r>
            <a:r>
              <a:rPr lang="en-US" err="1"/>
              <a:t>återhämta</a:t>
            </a:r>
            <a:r>
              <a:rPr lang="en-US"/>
              <a:t> sig till </a:t>
            </a:r>
            <a:r>
              <a:rPr lang="en-US" err="1"/>
              <a:t>ett</a:t>
            </a:r>
            <a:r>
              <a:rPr lang="en-US"/>
              <a:t> </a:t>
            </a:r>
            <a:r>
              <a:rPr lang="en-US" err="1"/>
              <a:t>mer</a:t>
            </a:r>
            <a:r>
              <a:rPr lang="en-US"/>
              <a:t> </a:t>
            </a:r>
            <a:r>
              <a:rPr lang="en-US" err="1"/>
              <a:t>naturligt</a:t>
            </a:r>
            <a:r>
              <a:rPr lang="en-US"/>
              <a:t> </a:t>
            </a:r>
            <a:r>
              <a:rPr lang="en-US" err="1"/>
              <a:t>tillstånd</a:t>
            </a:r>
            <a:r>
              <a:rPr lang="en-US"/>
              <a:t> </a:t>
            </a:r>
            <a:r>
              <a:rPr lang="en-US" err="1"/>
              <a:t>genom</a:t>
            </a:r>
            <a:r>
              <a:rPr lang="en-US"/>
              <a:t> </a:t>
            </a:r>
            <a:r>
              <a:rPr lang="en-US" err="1"/>
              <a:t>att</a:t>
            </a:r>
            <a:r>
              <a:rPr lang="en-US"/>
              <a:t> </a:t>
            </a:r>
            <a:r>
              <a:rPr lang="en-US" err="1"/>
              <a:t>upphöra</a:t>
            </a:r>
            <a:r>
              <a:rPr lang="en-US"/>
              <a:t> med </a:t>
            </a:r>
            <a:r>
              <a:rPr lang="en-US" err="1"/>
              <a:t>nyttjande</a:t>
            </a:r>
            <a:r>
              <a:rPr lang="en-US"/>
              <a:t> </a:t>
            </a:r>
            <a:r>
              <a:rPr lang="en-US" err="1"/>
              <a:t>eller</a:t>
            </a:r>
            <a:r>
              <a:rPr lang="en-US"/>
              <a:t> </a:t>
            </a:r>
            <a:r>
              <a:rPr lang="en-US" err="1"/>
              <a:t>belastningar</a:t>
            </a:r>
            <a:r>
              <a:rPr lang="en-US"/>
              <a:t> </a:t>
            </a:r>
            <a:r>
              <a:rPr lang="en-US" err="1"/>
              <a:t>som</a:t>
            </a:r>
            <a:r>
              <a:rPr lang="en-US"/>
              <a:t> </a:t>
            </a:r>
            <a:r>
              <a:rPr lang="en-US" err="1"/>
              <a:t>påverkar</a:t>
            </a:r>
            <a:r>
              <a:rPr lang="en-US"/>
              <a:t> </a:t>
            </a:r>
            <a:r>
              <a:rPr lang="en-US" err="1"/>
              <a:t>negativt</a:t>
            </a:r>
            <a:r>
              <a:rPr lang="en-US"/>
              <a:t>. Detta </a:t>
            </a:r>
            <a:r>
              <a:rPr lang="en-US" err="1"/>
              <a:t>kallas</a:t>
            </a:r>
            <a:r>
              <a:rPr lang="en-US"/>
              <a:t> </a:t>
            </a:r>
            <a:r>
              <a:rPr lang="en-US" err="1"/>
              <a:t>i</a:t>
            </a:r>
            <a:r>
              <a:rPr lang="en-US"/>
              <a:t> </a:t>
            </a:r>
            <a:r>
              <a:rPr lang="en-US" err="1"/>
              <a:t>förordningen</a:t>
            </a:r>
            <a:r>
              <a:rPr lang="en-US"/>
              <a:t> för </a:t>
            </a:r>
            <a:r>
              <a:rPr lang="en-US" err="1"/>
              <a:t>passiva</a:t>
            </a:r>
            <a:r>
              <a:rPr lang="en-US"/>
              <a:t> </a:t>
            </a:r>
            <a:r>
              <a:rPr lang="en-US" err="1"/>
              <a:t>åtgärder</a:t>
            </a:r>
            <a:r>
              <a:rPr lang="en-US"/>
              <a:t> </a:t>
            </a:r>
            <a:r>
              <a:rPr lang="en-US" err="1"/>
              <a:t>och</a:t>
            </a:r>
            <a:r>
              <a:rPr lang="en-US"/>
              <a:t> </a:t>
            </a:r>
            <a:r>
              <a:rPr lang="en-US" err="1"/>
              <a:t>är</a:t>
            </a:r>
            <a:r>
              <a:rPr lang="en-US"/>
              <a:t> </a:t>
            </a:r>
            <a:r>
              <a:rPr lang="en-US" err="1"/>
              <a:t>mycket</a:t>
            </a:r>
            <a:r>
              <a:rPr lang="en-US"/>
              <a:t> </a:t>
            </a:r>
            <a:r>
              <a:rPr lang="en-US" err="1"/>
              <a:t>viktiga</a:t>
            </a:r>
            <a:r>
              <a:rPr lang="en-US"/>
              <a:t> </a:t>
            </a:r>
            <a:r>
              <a:rPr lang="en-US" err="1"/>
              <a:t>eftersom</a:t>
            </a:r>
            <a:r>
              <a:rPr lang="en-US"/>
              <a:t> </a:t>
            </a:r>
            <a:r>
              <a:rPr lang="en-US" err="1"/>
              <a:t>andra</a:t>
            </a:r>
            <a:r>
              <a:rPr lang="en-US"/>
              <a:t> </a:t>
            </a:r>
            <a:r>
              <a:rPr lang="en-US" err="1"/>
              <a:t>åtgärder</a:t>
            </a:r>
            <a:r>
              <a:rPr lang="en-US"/>
              <a:t> </a:t>
            </a:r>
            <a:r>
              <a:rPr lang="en-US" err="1"/>
              <a:t>i</a:t>
            </a:r>
            <a:r>
              <a:rPr lang="en-US"/>
              <a:t> </a:t>
            </a:r>
            <a:r>
              <a:rPr lang="en-US" err="1"/>
              <a:t>marin</a:t>
            </a:r>
            <a:r>
              <a:rPr lang="en-US"/>
              <a:t> </a:t>
            </a:r>
            <a:r>
              <a:rPr lang="en-US" err="1"/>
              <a:t>miljö</a:t>
            </a:r>
            <a:r>
              <a:rPr lang="en-US"/>
              <a:t> </a:t>
            </a:r>
            <a:r>
              <a:rPr lang="en-US" err="1"/>
              <a:t>ofta</a:t>
            </a:r>
            <a:r>
              <a:rPr lang="en-US"/>
              <a:t> </a:t>
            </a:r>
            <a:r>
              <a:rPr lang="en-US" err="1"/>
              <a:t>är</a:t>
            </a:r>
            <a:r>
              <a:rPr lang="en-US"/>
              <a:t> </a:t>
            </a:r>
            <a:r>
              <a:rPr lang="en-US" err="1"/>
              <a:t>väldigt</a:t>
            </a:r>
            <a:r>
              <a:rPr lang="en-US"/>
              <a:t> </a:t>
            </a:r>
            <a:r>
              <a:rPr lang="en-US" err="1"/>
              <a:t>kostsamma</a:t>
            </a:r>
            <a:r>
              <a:rPr lang="en-US"/>
              <a:t>. </a:t>
            </a:r>
            <a:r>
              <a:rPr lang="en-US" err="1"/>
              <a:t>När</a:t>
            </a:r>
            <a:r>
              <a:rPr lang="en-US"/>
              <a:t> det </a:t>
            </a:r>
            <a:r>
              <a:rPr lang="en-US" err="1"/>
              <a:t>gäller</a:t>
            </a:r>
            <a:r>
              <a:rPr lang="en-US"/>
              <a:t> </a:t>
            </a:r>
            <a:r>
              <a:rPr lang="en-US" err="1"/>
              <a:t>åtgärderna</a:t>
            </a:r>
            <a:r>
              <a:rPr lang="en-US"/>
              <a:t> </a:t>
            </a:r>
            <a:r>
              <a:rPr lang="en-US" err="1"/>
              <a:t>kommer</a:t>
            </a:r>
            <a:r>
              <a:rPr lang="en-US"/>
              <a:t> vi </a:t>
            </a:r>
            <a:r>
              <a:rPr lang="en-US" err="1"/>
              <a:t>att</a:t>
            </a:r>
            <a:r>
              <a:rPr lang="en-US"/>
              <a:t> </a:t>
            </a:r>
            <a:r>
              <a:rPr lang="en-US" err="1"/>
              <a:t>samordna</a:t>
            </a:r>
            <a:r>
              <a:rPr lang="en-US"/>
              <a:t> </a:t>
            </a:r>
            <a:r>
              <a:rPr lang="en-US" err="1"/>
              <a:t>så</a:t>
            </a:r>
            <a:r>
              <a:rPr lang="en-US"/>
              <a:t> </a:t>
            </a:r>
            <a:r>
              <a:rPr lang="en-US" err="1"/>
              <a:t>mycket</a:t>
            </a:r>
            <a:r>
              <a:rPr lang="en-US"/>
              <a:t> </a:t>
            </a:r>
            <a:r>
              <a:rPr lang="en-US" err="1"/>
              <a:t>som</a:t>
            </a:r>
            <a:r>
              <a:rPr lang="en-US"/>
              <a:t> </a:t>
            </a:r>
            <a:r>
              <a:rPr lang="en-US" err="1"/>
              <a:t>möjligt</a:t>
            </a:r>
            <a:r>
              <a:rPr lang="en-US"/>
              <a:t> med </a:t>
            </a:r>
            <a:r>
              <a:rPr lang="en-US" err="1"/>
              <a:t>annat</a:t>
            </a:r>
            <a:r>
              <a:rPr lang="en-US"/>
              <a:t> </a:t>
            </a:r>
            <a:r>
              <a:rPr lang="en-US" err="1"/>
              <a:t>åtgärdsarbete</a:t>
            </a:r>
            <a:r>
              <a:rPr lang="en-US"/>
              <a:t>, </a:t>
            </a:r>
            <a:r>
              <a:rPr lang="en-US" err="1"/>
              <a:t>t.ex</a:t>
            </a:r>
            <a:r>
              <a:rPr lang="en-US"/>
              <a:t>. det vi </a:t>
            </a:r>
            <a:r>
              <a:rPr lang="en-US" err="1"/>
              <a:t>gör</a:t>
            </a:r>
            <a:r>
              <a:rPr lang="en-US"/>
              <a:t> </a:t>
            </a:r>
            <a:r>
              <a:rPr lang="en-US" err="1"/>
              <a:t>inom</a:t>
            </a:r>
            <a:r>
              <a:rPr lang="en-US"/>
              <a:t> </a:t>
            </a:r>
            <a:r>
              <a:rPr lang="en-US" err="1"/>
              <a:t>åtgärdsprogrammet</a:t>
            </a:r>
            <a:r>
              <a:rPr lang="en-US"/>
              <a:t> för </a:t>
            </a:r>
            <a:r>
              <a:rPr lang="en-US" err="1"/>
              <a:t>havsmiljön</a:t>
            </a:r>
            <a:r>
              <a:rPr lang="en-US"/>
              <a:t> </a:t>
            </a:r>
            <a:r>
              <a:rPr lang="en-US" err="1"/>
              <a:t>där</a:t>
            </a:r>
            <a:r>
              <a:rPr lang="en-US"/>
              <a:t> vi </a:t>
            </a:r>
            <a:r>
              <a:rPr lang="en-US" err="1"/>
              <a:t>börjat</a:t>
            </a:r>
            <a:r>
              <a:rPr lang="en-US"/>
              <a:t> med </a:t>
            </a:r>
            <a:r>
              <a:rPr lang="en-US" err="1"/>
              <a:t>arbetet</a:t>
            </a:r>
            <a:r>
              <a:rPr lang="en-US"/>
              <a:t> </a:t>
            </a:r>
            <a:r>
              <a:rPr lang="en-US" err="1"/>
              <a:t>inför</a:t>
            </a:r>
            <a:r>
              <a:rPr lang="en-US"/>
              <a:t> den </a:t>
            </a:r>
            <a:r>
              <a:rPr lang="en-US" err="1"/>
              <a:t>uppdatering</a:t>
            </a:r>
            <a:r>
              <a:rPr lang="en-US"/>
              <a:t> </a:t>
            </a:r>
            <a:r>
              <a:rPr lang="en-US" err="1"/>
              <a:t>som</a:t>
            </a:r>
            <a:r>
              <a:rPr lang="en-US"/>
              <a:t> ska </a:t>
            </a:r>
            <a:r>
              <a:rPr lang="en-US" err="1"/>
              <a:t>göra</a:t>
            </a:r>
            <a:r>
              <a:rPr lang="en-US"/>
              <a:t> 2027.</a:t>
            </a:r>
          </a:p>
          <a:p>
            <a:r>
              <a:rPr lang="en-US">
                <a:latin typeface="Times New Roman"/>
                <a:cs typeface="Times New Roman"/>
              </a:rPr>
              <a:t>Men det </a:t>
            </a:r>
            <a:r>
              <a:rPr lang="en-US" err="1">
                <a:latin typeface="Times New Roman"/>
                <a:cs typeface="Times New Roman"/>
              </a:rPr>
              <a:t>finns</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a:t>
            </a:r>
            <a:r>
              <a:rPr lang="en-US" err="1">
                <a:latin typeface="Times New Roman"/>
                <a:cs typeface="Times New Roman"/>
              </a:rPr>
              <a:t>andra</a:t>
            </a:r>
            <a:r>
              <a:rPr lang="en-US">
                <a:latin typeface="Times New Roman"/>
                <a:cs typeface="Times New Roman"/>
              </a:rPr>
              <a:t> </a:t>
            </a:r>
            <a:r>
              <a:rPr lang="en-US" err="1">
                <a:latin typeface="Times New Roman"/>
                <a:cs typeface="Times New Roman"/>
              </a:rPr>
              <a:t>åtgärder</a:t>
            </a:r>
            <a:r>
              <a:rPr lang="en-US">
                <a:latin typeface="Times New Roman"/>
                <a:cs typeface="Times New Roman"/>
              </a:rPr>
              <a:t>, till </a:t>
            </a:r>
            <a:r>
              <a:rPr lang="en-US" err="1">
                <a:latin typeface="Times New Roman"/>
                <a:cs typeface="Times New Roman"/>
              </a:rPr>
              <a:t>exempel</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restaurera</a:t>
            </a:r>
            <a:r>
              <a:rPr lang="en-US">
                <a:latin typeface="Times New Roman"/>
                <a:cs typeface="Times New Roman"/>
              </a:rPr>
              <a:t> </a:t>
            </a:r>
            <a:r>
              <a:rPr lang="en-US" err="1">
                <a:latin typeface="Times New Roman"/>
                <a:cs typeface="Times New Roman"/>
              </a:rPr>
              <a:t>sjögräsängar</a:t>
            </a:r>
            <a:r>
              <a:rPr lang="en-US">
                <a:latin typeface="Times New Roman"/>
                <a:cs typeface="Times New Roman"/>
              </a:rPr>
              <a:t> </a:t>
            </a:r>
            <a:r>
              <a:rPr lang="en-US" err="1">
                <a:latin typeface="Times New Roman"/>
                <a:cs typeface="Times New Roman"/>
              </a:rPr>
              <a:t>där</a:t>
            </a:r>
            <a:r>
              <a:rPr lang="en-US">
                <a:latin typeface="Times New Roman"/>
                <a:cs typeface="Times New Roman"/>
              </a:rPr>
              <a:t> vi </a:t>
            </a:r>
            <a:r>
              <a:rPr lang="en-US" err="1">
                <a:latin typeface="Times New Roman"/>
                <a:cs typeface="Times New Roman"/>
              </a:rPr>
              <a:t>har</a:t>
            </a:r>
            <a:r>
              <a:rPr lang="en-US">
                <a:latin typeface="Times New Roman"/>
                <a:cs typeface="Times New Roman"/>
              </a:rPr>
              <a:t> </a:t>
            </a:r>
            <a:r>
              <a:rPr lang="en-US" err="1">
                <a:latin typeface="Times New Roman"/>
                <a:cs typeface="Times New Roman"/>
              </a:rPr>
              <a:t>erfarenhet</a:t>
            </a:r>
            <a:r>
              <a:rPr lang="en-US">
                <a:latin typeface="Times New Roman"/>
                <a:cs typeface="Times New Roman"/>
              </a:rPr>
              <a:t> av </a:t>
            </a:r>
            <a:r>
              <a:rPr lang="en-US" err="1">
                <a:latin typeface="Times New Roman"/>
                <a:cs typeface="Times New Roman"/>
              </a:rPr>
              <a:t>återplantering</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restaurera</a:t>
            </a:r>
            <a:r>
              <a:rPr lang="en-US">
                <a:latin typeface="Times New Roman"/>
                <a:cs typeface="Times New Roman"/>
              </a:rPr>
              <a:t> </a:t>
            </a:r>
            <a:r>
              <a:rPr lang="en-US" err="1">
                <a:latin typeface="Times New Roman"/>
                <a:cs typeface="Times New Roman"/>
              </a:rPr>
              <a:t>viktiga</a:t>
            </a:r>
            <a:r>
              <a:rPr lang="en-US">
                <a:latin typeface="Times New Roman"/>
                <a:cs typeface="Times New Roman"/>
              </a:rPr>
              <a:t> lek-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uppväxtområden</a:t>
            </a:r>
            <a:r>
              <a:rPr lang="en-US">
                <a:latin typeface="Times New Roman"/>
                <a:cs typeface="Times New Roman"/>
              </a:rPr>
              <a:t> för </a:t>
            </a:r>
            <a:r>
              <a:rPr lang="en-US" err="1">
                <a:latin typeface="Times New Roman"/>
                <a:cs typeface="Times New Roman"/>
              </a:rPr>
              <a:t>fisk</a:t>
            </a:r>
            <a:r>
              <a:rPr lang="en-US">
                <a:latin typeface="Times New Roman"/>
                <a:cs typeface="Times New Roman"/>
              </a:rPr>
              <a:t> </a:t>
            </a:r>
            <a:r>
              <a:rPr lang="en-US" err="1">
                <a:latin typeface="Times New Roman"/>
                <a:cs typeface="Times New Roman"/>
              </a:rPr>
              <a:t>är</a:t>
            </a:r>
            <a:r>
              <a:rPr lang="en-US">
                <a:latin typeface="Times New Roman"/>
                <a:cs typeface="Times New Roman"/>
              </a:rPr>
              <a:t> </a:t>
            </a:r>
            <a:r>
              <a:rPr lang="en-US" err="1">
                <a:latin typeface="Times New Roman"/>
                <a:cs typeface="Times New Roman"/>
              </a:rPr>
              <a:t>ett</a:t>
            </a:r>
            <a:r>
              <a:rPr lang="en-US">
                <a:latin typeface="Times New Roman"/>
                <a:cs typeface="Times New Roman"/>
              </a:rPr>
              <a:t> </a:t>
            </a:r>
            <a:r>
              <a:rPr lang="en-US" err="1">
                <a:latin typeface="Times New Roman"/>
                <a:cs typeface="Times New Roman"/>
              </a:rPr>
              <a:t>annat</a:t>
            </a:r>
            <a:r>
              <a:rPr lang="en-US">
                <a:latin typeface="Times New Roman"/>
                <a:cs typeface="Times New Roman"/>
              </a:rPr>
              <a:t> </a:t>
            </a:r>
            <a:r>
              <a:rPr lang="en-US" err="1">
                <a:latin typeface="Times New Roman"/>
                <a:cs typeface="Times New Roman"/>
              </a:rPr>
              <a:t>exempel</a:t>
            </a:r>
            <a:r>
              <a:rPr lang="en-US">
                <a:latin typeface="Times New Roman"/>
                <a:cs typeface="Times New Roman"/>
              </a:rPr>
              <a:t> </a:t>
            </a:r>
            <a:r>
              <a:rPr lang="en-US" err="1">
                <a:latin typeface="Times New Roman"/>
                <a:cs typeface="Times New Roman"/>
              </a:rPr>
              <a:t>liksom</a:t>
            </a:r>
            <a:r>
              <a:rPr lang="en-US">
                <a:latin typeface="Times New Roman"/>
                <a:cs typeface="Times New Roman"/>
              </a:rPr>
              <a:t> </a:t>
            </a:r>
            <a:r>
              <a:rPr lang="en-US" err="1">
                <a:latin typeface="Times New Roman"/>
                <a:cs typeface="Times New Roman"/>
              </a:rPr>
              <a:t>att</a:t>
            </a:r>
            <a:r>
              <a:rPr lang="en-US">
                <a:latin typeface="Times New Roman"/>
                <a:cs typeface="Times New Roman"/>
              </a:rPr>
              <a:t> </a:t>
            </a:r>
            <a:r>
              <a:rPr lang="en-US" err="1">
                <a:latin typeface="Times New Roman"/>
                <a:cs typeface="Times New Roman"/>
              </a:rPr>
              <a:t>förbättra</a:t>
            </a:r>
            <a:r>
              <a:rPr lang="en-US">
                <a:latin typeface="Times New Roman"/>
                <a:cs typeface="Times New Roman"/>
              </a:rPr>
              <a:t> för </a:t>
            </a:r>
            <a:r>
              <a:rPr lang="en-US" err="1">
                <a:latin typeface="Times New Roman"/>
                <a:cs typeface="Times New Roman"/>
              </a:rPr>
              <a:t>viktiga</a:t>
            </a:r>
            <a:r>
              <a:rPr lang="en-US">
                <a:latin typeface="Times New Roman"/>
                <a:cs typeface="Times New Roman"/>
              </a:rPr>
              <a:t> </a:t>
            </a:r>
            <a:r>
              <a:rPr lang="en-US" err="1">
                <a:latin typeface="Times New Roman"/>
                <a:cs typeface="Times New Roman"/>
              </a:rPr>
              <a:t>populationer</a:t>
            </a:r>
            <a:r>
              <a:rPr lang="en-US">
                <a:latin typeface="Times New Roman"/>
                <a:cs typeface="Times New Roman"/>
              </a:rPr>
              <a:t> av </a:t>
            </a:r>
            <a:r>
              <a:rPr lang="en-US" err="1">
                <a:latin typeface="Times New Roman"/>
                <a:cs typeface="Times New Roman"/>
              </a:rPr>
              <a:t>arter</a:t>
            </a:r>
            <a:r>
              <a:rPr lang="en-US">
                <a:latin typeface="Times New Roman"/>
                <a:cs typeface="Times New Roman"/>
              </a:rPr>
              <a:t>. </a:t>
            </a:r>
          </a:p>
          <a:p>
            <a:r>
              <a:rPr lang="en-US">
                <a:latin typeface="Times New Roman"/>
                <a:cs typeface="Times New Roman"/>
              </a:rPr>
              <a:t>Sist men </a:t>
            </a:r>
            <a:r>
              <a:rPr lang="en-US" err="1">
                <a:latin typeface="Times New Roman"/>
                <a:cs typeface="Times New Roman"/>
              </a:rPr>
              <a:t>inte</a:t>
            </a:r>
            <a:r>
              <a:rPr lang="en-US">
                <a:latin typeface="Times New Roman"/>
                <a:cs typeface="Times New Roman"/>
              </a:rPr>
              <a:t> </a:t>
            </a:r>
            <a:r>
              <a:rPr lang="en-US" err="1">
                <a:latin typeface="Times New Roman"/>
                <a:cs typeface="Times New Roman"/>
              </a:rPr>
              <a:t>minst</a:t>
            </a:r>
            <a:r>
              <a:rPr lang="en-US">
                <a:latin typeface="Times New Roman"/>
                <a:cs typeface="Times New Roman"/>
              </a:rPr>
              <a:t> </a:t>
            </a:r>
            <a:r>
              <a:rPr lang="en-US" err="1">
                <a:latin typeface="Times New Roman"/>
                <a:cs typeface="Times New Roman"/>
              </a:rPr>
              <a:t>finns</a:t>
            </a:r>
            <a:r>
              <a:rPr lang="en-US">
                <a:latin typeface="Times New Roman"/>
                <a:cs typeface="Times New Roman"/>
              </a:rPr>
              <a:t> </a:t>
            </a:r>
            <a:r>
              <a:rPr lang="en-US" err="1">
                <a:latin typeface="Times New Roman"/>
                <a:cs typeface="Times New Roman"/>
              </a:rPr>
              <a:t>också</a:t>
            </a:r>
            <a:r>
              <a:rPr lang="en-US">
                <a:latin typeface="Times New Roman"/>
                <a:cs typeface="Times New Roman"/>
              </a:rPr>
              <a:t> de </a:t>
            </a:r>
            <a:r>
              <a:rPr lang="en-US" err="1">
                <a:latin typeface="Times New Roman"/>
                <a:cs typeface="Times New Roman"/>
              </a:rPr>
              <a:t>mera</a:t>
            </a:r>
            <a:r>
              <a:rPr lang="en-US">
                <a:latin typeface="Times New Roman"/>
                <a:cs typeface="Times New Roman"/>
              </a:rPr>
              <a:t> </a:t>
            </a:r>
            <a:r>
              <a:rPr lang="en-US" err="1">
                <a:latin typeface="Times New Roman"/>
                <a:cs typeface="Times New Roman"/>
              </a:rPr>
              <a:t>storskaliga</a:t>
            </a:r>
            <a:r>
              <a:rPr lang="en-US">
                <a:latin typeface="Times New Roman"/>
                <a:cs typeface="Times New Roman"/>
              </a:rPr>
              <a:t> </a:t>
            </a:r>
            <a:r>
              <a:rPr lang="en-US" err="1">
                <a:latin typeface="Times New Roman"/>
                <a:cs typeface="Times New Roman"/>
              </a:rPr>
              <a:t>åtgärderna</a:t>
            </a:r>
            <a:r>
              <a:rPr lang="en-US">
                <a:latin typeface="Times New Roman"/>
                <a:cs typeface="Times New Roman"/>
              </a:rPr>
              <a:t> mot </a:t>
            </a:r>
            <a:r>
              <a:rPr lang="en-US" err="1">
                <a:latin typeface="Times New Roman"/>
                <a:cs typeface="Times New Roman"/>
              </a:rPr>
              <a:t>olika</a:t>
            </a:r>
            <a:r>
              <a:rPr lang="en-US">
                <a:latin typeface="Times New Roman"/>
                <a:cs typeface="Times New Roman"/>
              </a:rPr>
              <a:t> typer av </a:t>
            </a:r>
            <a:r>
              <a:rPr lang="en-US" err="1">
                <a:latin typeface="Times New Roman"/>
                <a:cs typeface="Times New Roman"/>
              </a:rPr>
              <a:t>föroreningar</a:t>
            </a:r>
            <a:r>
              <a:rPr lang="en-US">
                <a:latin typeface="Times New Roman"/>
                <a:cs typeface="Times New Roman"/>
              </a:rPr>
              <a:t> till </a:t>
            </a:r>
            <a:r>
              <a:rPr lang="en-US" err="1">
                <a:latin typeface="Times New Roman"/>
                <a:cs typeface="Times New Roman"/>
              </a:rPr>
              <a:t>exempel</a:t>
            </a:r>
            <a:r>
              <a:rPr lang="en-US">
                <a:latin typeface="Times New Roman"/>
                <a:cs typeface="Times New Roman"/>
              </a:rPr>
              <a:t> </a:t>
            </a:r>
            <a:r>
              <a:rPr lang="en-US" err="1">
                <a:latin typeface="Times New Roman"/>
                <a:cs typeface="Times New Roman"/>
              </a:rPr>
              <a:t>näringsämnen</a:t>
            </a:r>
            <a:r>
              <a:rPr lang="en-US">
                <a:latin typeface="Times New Roman"/>
                <a:cs typeface="Times New Roman"/>
              </a:rPr>
              <a:t>, </a:t>
            </a:r>
            <a:r>
              <a:rPr lang="en-US" err="1">
                <a:latin typeface="Times New Roman"/>
                <a:cs typeface="Times New Roman"/>
              </a:rPr>
              <a:t>buller</a:t>
            </a:r>
            <a:r>
              <a:rPr lang="en-US">
                <a:latin typeface="Times New Roman"/>
                <a:cs typeface="Times New Roman"/>
              </a:rPr>
              <a:t>, </a:t>
            </a:r>
            <a:r>
              <a:rPr lang="en-US" err="1">
                <a:latin typeface="Times New Roman"/>
                <a:cs typeface="Times New Roman"/>
              </a:rPr>
              <a:t>skräp</a:t>
            </a:r>
            <a:r>
              <a:rPr lang="en-US">
                <a:latin typeface="Times New Roman"/>
                <a:cs typeface="Times New Roman"/>
              </a:rPr>
              <a:t> </a:t>
            </a:r>
            <a:r>
              <a:rPr lang="en-US" err="1">
                <a:latin typeface="Times New Roman"/>
                <a:cs typeface="Times New Roman"/>
              </a:rPr>
              <a:t>och</a:t>
            </a:r>
            <a:r>
              <a:rPr lang="en-US">
                <a:latin typeface="Times New Roman"/>
                <a:cs typeface="Times New Roman"/>
              </a:rPr>
              <a:t> </a:t>
            </a:r>
            <a:r>
              <a:rPr lang="en-US" err="1">
                <a:latin typeface="Times New Roman"/>
                <a:cs typeface="Times New Roman"/>
              </a:rPr>
              <a:t>farliga</a:t>
            </a:r>
            <a:r>
              <a:rPr lang="en-US">
                <a:latin typeface="Times New Roman"/>
                <a:cs typeface="Times New Roman"/>
              </a:rPr>
              <a:t> </a:t>
            </a:r>
            <a:r>
              <a:rPr lang="en-US" err="1">
                <a:latin typeface="Times New Roman"/>
                <a:cs typeface="Times New Roman"/>
              </a:rPr>
              <a:t>ämnen</a:t>
            </a:r>
            <a:r>
              <a:rPr lang="en-US">
                <a:latin typeface="Times New Roman"/>
                <a:cs typeface="Times New Roman"/>
              </a:rPr>
              <a:t>.</a:t>
            </a:r>
          </a:p>
          <a:p>
            <a:endParaRPr lang="en-US">
              <a:latin typeface="Times New Roman"/>
              <a:ea typeface="Calibri"/>
              <a:cs typeface="Times New Roman"/>
            </a:endParaRPr>
          </a:p>
        </p:txBody>
      </p:sp>
      <p:sp>
        <p:nvSpPr>
          <p:cNvPr id="4" name="Slide Number Placeholder 3"/>
          <p:cNvSpPr>
            <a:spLocks noGrp="1"/>
          </p:cNvSpPr>
          <p:nvPr>
            <p:ph type="sldNum" sz="quarter" idx="5"/>
          </p:nvPr>
        </p:nvSpPr>
        <p:spPr/>
        <p:txBody>
          <a:bodyPr/>
          <a:lstStyle/>
          <a:p>
            <a:fld id="{97AE7156-62F3-4CA3-9C03-D68BF7374B4F}" type="slidenum">
              <a:rPr lang="sv-SE" smtClean="0"/>
              <a:pPr/>
              <a:t>50</a:t>
            </a:fld>
            <a:endParaRPr lang="sv-SE"/>
          </a:p>
        </p:txBody>
      </p:sp>
    </p:spTree>
    <p:extLst>
      <p:ext uri="{BB962C8B-B14F-4D97-AF65-F5344CB8AC3E}">
        <p14:creationId xmlns:p14="http://schemas.microsoft.com/office/powerpoint/2010/main" val="3791376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Ansvarig myndighet: Naturvårdsverket</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51</a:t>
            </a:fld>
            <a:endParaRPr lang="sv-SE"/>
          </a:p>
        </p:txBody>
      </p:sp>
    </p:spTree>
    <p:extLst>
      <p:ext uri="{BB962C8B-B14F-4D97-AF65-F5344CB8AC3E}">
        <p14:creationId xmlns:p14="http://schemas.microsoft.com/office/powerpoint/2010/main" val="3016640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Redovisningen och processen följer den Förordning som beskriver hur konsekvensutredningar ska genomföras, Förordningen om Konsekvensutredningar.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52</a:t>
            </a:fld>
            <a:endParaRPr lang="sv-SE"/>
          </a:p>
        </p:txBody>
      </p:sp>
    </p:spTree>
    <p:extLst>
      <p:ext uri="{BB962C8B-B14F-4D97-AF65-F5344CB8AC3E}">
        <p14:creationId xmlns:p14="http://schemas.microsoft.com/office/powerpoint/2010/main" val="3546178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Konsekvensutredningen har två funktioner; den bidrar till att ta fram effektiva lösningar på problemet vi vill lösa och den ser till att vi redovisar analysarbetet på ett transparant sätt i enlighet med Förordningen för Konsekvensutredning </a:t>
            </a: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53</a:t>
            </a:fld>
            <a:endParaRPr lang="sv-SE"/>
          </a:p>
        </p:txBody>
      </p:sp>
    </p:spTree>
    <p:extLst>
      <p:ext uri="{BB962C8B-B14F-4D97-AF65-F5344CB8AC3E}">
        <p14:creationId xmlns:p14="http://schemas.microsoft.com/office/powerpoint/2010/main" val="1296723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54</a:t>
            </a:fld>
            <a:endParaRPr lang="sv-SE"/>
          </a:p>
        </p:txBody>
      </p:sp>
    </p:spTree>
    <p:extLst>
      <p:ext uri="{BB962C8B-B14F-4D97-AF65-F5344CB8AC3E}">
        <p14:creationId xmlns:p14="http://schemas.microsoft.com/office/powerpoint/2010/main" val="51751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55</a:t>
            </a:fld>
            <a:endParaRPr lang="sv-SE"/>
          </a:p>
        </p:txBody>
      </p:sp>
    </p:spTree>
    <p:extLst>
      <p:ext uri="{BB962C8B-B14F-4D97-AF65-F5344CB8AC3E}">
        <p14:creationId xmlns:p14="http://schemas.microsoft.com/office/powerpoint/2010/main" val="973319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56</a:t>
            </a:fld>
            <a:endParaRPr lang="sv-SE"/>
          </a:p>
        </p:txBody>
      </p:sp>
    </p:spTree>
    <p:extLst>
      <p:ext uri="{BB962C8B-B14F-4D97-AF65-F5344CB8AC3E}">
        <p14:creationId xmlns:p14="http://schemas.microsoft.com/office/powerpoint/2010/main" val="2654590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Ansvarig myndighet: Naturvårdsverket</a:t>
            </a:r>
          </a:p>
          <a:p>
            <a:r>
              <a:rPr lang="sv-SE"/>
              <a:t>En miljöbedömning ska göras för planer som kan antas få en betydande påverkan på miljön. Detta regleras av miljöbalkens kap 6 och miljöbedömningsförordningen. Mer information om miljöbedömning kan du hitta på Naturvårdsverkets webbplats.</a:t>
            </a:r>
          </a:p>
          <a:p>
            <a:endParaRPr lang="sv-SE"/>
          </a:p>
          <a:p>
            <a:r>
              <a:rPr lang="sv-SE"/>
              <a:t>Syftet med miljöbedömningen är att bidra till att planen ska kunna nå miljö- och klimatmål och samtidigt få så liten påverkan på olika miljöaspekter som möjligt.</a:t>
            </a: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57</a:t>
            </a:fld>
            <a:endParaRPr lang="sv-SE"/>
          </a:p>
        </p:txBody>
      </p:sp>
    </p:spTree>
    <p:extLst>
      <p:ext uri="{BB962C8B-B14F-4D97-AF65-F5344CB8AC3E}">
        <p14:creationId xmlns:p14="http://schemas.microsoft.com/office/powerpoint/2010/main" val="333440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63B1-CD91-E5DC-6781-A2EB3BBC0BA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C05CA86-6780-6298-1D7A-620EED57BB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868C7E1-7F2D-0418-06A2-50429024B466}"/>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000B7E8-60B8-4893-3FBA-3058148D8A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E7156-62F3-4CA3-9C03-D68BF7374B4F}" type="slidenum">
              <a:rPr kumimoji="0" lang="sv-SE"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50709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Arbetet med miljöbedömning inleds med att identifiera hur nuläget ser ut och hur nuläget kan komma att förändras utan att förslaget till planen genomförs – det så kallade nollalternativet. Det är i jämförelse med nollalternativet som en bedömning av planförslaget sedan ska göras.</a:t>
            </a:r>
          </a:p>
          <a:p>
            <a:r>
              <a:rPr lang="sv-SE">
                <a:latin typeface="Times New Roman"/>
                <a:cs typeface="Times New Roman"/>
              </a:rPr>
              <a:t>Tidigt görs också en första avgränsning av miljökonsekvensbeskrivningen för att den ska hantera de viktigaste frågorna och med rätt detaljeringsgrad. Eftersom Naturrestaureringsplanen är en nationell plan kommer även den strategiska miljöbedömningen att vara övergripande. Förslaget till avgränsning ska samrådas med miljömyndigheter, länsstyrelser och kommuner. Om nya förslag till åtgärder eller om förutsättningarna ändras kan avgränsningen ibland behöva förändras.</a:t>
            </a:r>
          </a:p>
          <a:p>
            <a:r>
              <a:rPr lang="sv-SE">
                <a:latin typeface="Times New Roman"/>
                <a:cs typeface="Times New Roman"/>
              </a:rPr>
              <a:t>Avgränsningssamrådet kommer att delvis sammanfalla i tid med de första dialogmötena. </a:t>
            </a:r>
          </a:p>
          <a:p>
            <a:r>
              <a:rPr lang="sv-SE">
                <a:latin typeface="Times New Roman"/>
                <a:cs typeface="Times New Roman"/>
              </a:rPr>
              <a:t>Därefter tar planarbetet vid och då kommer miljöbedömningsgruppen att kontinuerligt ställa frågor och göra bedömningar av de förslag till åtgärder som tas fram och alternativa lösningar föreslås som också redovisas och bedöms i miljökonsekvensbeskrivningen.</a:t>
            </a:r>
            <a:endParaRPr lang="sv-SE"/>
          </a:p>
          <a:p>
            <a:r>
              <a:rPr lang="sv-SE">
                <a:latin typeface="Times New Roman"/>
                <a:cs typeface="Times New Roman"/>
              </a:rPr>
              <a:t>Under hösten kommer ytterligare ett dialogtillfälle att finnas och till dess finns ett utkast till MKB framtaget som det är möjligt att lämna synpunkter på. Synpunkterna kommer att sammanställas och beaktas i det fortsatta planarbetet och miljöbedömningen av den fram till dess att planen är färdig. Då ska också miljökonsekvensbeskrivningen som visar vilka miljöeffekter som planen kan ge upphov till färdigställas.</a:t>
            </a:r>
          </a:p>
          <a:p>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59</a:t>
            </a:fld>
            <a:endParaRPr lang="sv-SE"/>
          </a:p>
        </p:txBody>
      </p:sp>
    </p:spTree>
    <p:extLst>
      <p:ext uri="{BB962C8B-B14F-4D97-AF65-F5344CB8AC3E}">
        <p14:creationId xmlns:p14="http://schemas.microsoft.com/office/powerpoint/2010/main" val="43377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naturmiljöer har varit under press länge av mänsklig verksamhet och många viktiga livsmiljöer och ekosystem har visat nedåtgående trend under lång tid. En global översikt gjord av expertpanelen IPBES år 2020 visar att naturnyttor, eller med ett annat ord ekosystemtjänster, visar klart nedåtgående trender för 9 av 10 indikatorer för de senaste 50 åren, bland annat för pollinering och reglering av vattenkvalitet. IPBES står för ”</a:t>
            </a:r>
            <a:r>
              <a:rPr lang="en-US" dirty="0"/>
              <a:t>Intergovernmental Science-Policy Platform on Biodiversity and Ecosystem Services” och </a:t>
            </a:r>
            <a:r>
              <a:rPr lang="en-US" dirty="0" err="1"/>
              <a:t>är</a:t>
            </a:r>
            <a:r>
              <a:rPr lang="en-US" dirty="0"/>
              <a:t> den </a:t>
            </a:r>
            <a:r>
              <a:rPr lang="en-US" dirty="0" err="1"/>
              <a:t>biologiska</a:t>
            </a:r>
            <a:r>
              <a:rPr lang="en-US" dirty="0"/>
              <a:t> </a:t>
            </a:r>
            <a:r>
              <a:rPr lang="en-US" dirty="0" err="1"/>
              <a:t>mångfaldens</a:t>
            </a:r>
            <a:r>
              <a:rPr lang="en-US" dirty="0"/>
              <a:t> </a:t>
            </a:r>
            <a:r>
              <a:rPr lang="en-US" dirty="0" err="1"/>
              <a:t>motsvarighet</a:t>
            </a:r>
            <a:r>
              <a:rPr lang="en-US" dirty="0"/>
              <a:t> till </a:t>
            </a:r>
            <a:r>
              <a:rPr lang="en-US" dirty="0" err="1"/>
              <a:t>klimatarbetets</a:t>
            </a:r>
            <a:r>
              <a:rPr lang="en-US" dirty="0"/>
              <a:t> IPCC, Intergovernmental Panel on Climate Change. </a:t>
            </a:r>
          </a:p>
          <a:p>
            <a:endParaRPr lang="en-US" dirty="0"/>
          </a:p>
          <a:p>
            <a:r>
              <a:rPr lang="en-US" dirty="0"/>
              <a:t>En </a:t>
            </a:r>
            <a:r>
              <a:rPr lang="en-US" dirty="0" err="1"/>
              <a:t>analys</a:t>
            </a:r>
            <a:r>
              <a:rPr lang="en-US" dirty="0"/>
              <a:t> för EU </a:t>
            </a:r>
            <a:r>
              <a:rPr lang="en-US" dirty="0" err="1"/>
              <a:t>som</a:t>
            </a:r>
            <a:r>
              <a:rPr lang="en-US" dirty="0"/>
              <a:t> </a:t>
            </a:r>
            <a:r>
              <a:rPr lang="en-US" dirty="0" err="1"/>
              <a:t>helhet</a:t>
            </a:r>
            <a:r>
              <a:rPr lang="en-US" dirty="0"/>
              <a:t> visas I </a:t>
            </a:r>
            <a:r>
              <a:rPr lang="en-US" dirty="0" err="1"/>
              <a:t>högra</a:t>
            </a:r>
            <a:r>
              <a:rPr lang="en-US" dirty="0"/>
              <a:t> </a:t>
            </a:r>
            <a:r>
              <a:rPr lang="en-US" dirty="0" err="1"/>
              <a:t>delen</a:t>
            </a:r>
            <a:r>
              <a:rPr lang="en-US" dirty="0"/>
              <a:t> av </a:t>
            </a:r>
            <a:r>
              <a:rPr lang="en-US" dirty="0" err="1"/>
              <a:t>bilden</a:t>
            </a:r>
            <a:r>
              <a:rPr lang="en-US" dirty="0"/>
              <a:t> och </a:t>
            </a:r>
            <a:r>
              <a:rPr lang="en-US" dirty="0" err="1"/>
              <a:t>visar</a:t>
            </a:r>
            <a:r>
              <a:rPr lang="en-US" dirty="0"/>
              <a:t> </a:t>
            </a:r>
            <a:r>
              <a:rPr lang="en-US" dirty="0" err="1"/>
              <a:t>att</a:t>
            </a:r>
            <a:r>
              <a:rPr lang="en-US" dirty="0"/>
              <a:t> av de </a:t>
            </a:r>
            <a:r>
              <a:rPr lang="en-US" dirty="0" err="1"/>
              <a:t>särskilt</a:t>
            </a:r>
            <a:r>
              <a:rPr lang="en-US" dirty="0"/>
              <a:t> </a:t>
            </a:r>
            <a:r>
              <a:rPr lang="en-US" dirty="0" err="1"/>
              <a:t>skyddsvärda</a:t>
            </a:r>
            <a:r>
              <a:rPr lang="en-US" dirty="0"/>
              <a:t> </a:t>
            </a:r>
            <a:r>
              <a:rPr lang="en-US" dirty="0" err="1"/>
              <a:t>livsmiljötyper</a:t>
            </a:r>
            <a:r>
              <a:rPr lang="en-US" dirty="0"/>
              <a:t> (</a:t>
            </a:r>
            <a:r>
              <a:rPr lang="en-US" dirty="0" err="1"/>
              <a:t>naturtyper</a:t>
            </a:r>
            <a:r>
              <a:rPr lang="en-US" dirty="0"/>
              <a:t>) </a:t>
            </a:r>
            <a:r>
              <a:rPr lang="en-US" dirty="0" err="1"/>
              <a:t>som</a:t>
            </a:r>
            <a:r>
              <a:rPr lang="en-US" dirty="0"/>
              <a:t> </a:t>
            </a:r>
            <a:r>
              <a:rPr lang="en-US" dirty="0" err="1"/>
              <a:t>omfattas</a:t>
            </a:r>
            <a:r>
              <a:rPr lang="en-US" dirty="0"/>
              <a:t> av art- och </a:t>
            </a:r>
            <a:r>
              <a:rPr lang="en-US" dirty="0" err="1"/>
              <a:t>habitatdirektivets</a:t>
            </a:r>
            <a:r>
              <a:rPr lang="en-US" dirty="0"/>
              <a:t> </a:t>
            </a:r>
            <a:r>
              <a:rPr lang="en-US" dirty="0" err="1"/>
              <a:t>bilaga</a:t>
            </a:r>
            <a:r>
              <a:rPr lang="en-US" dirty="0"/>
              <a:t> I </a:t>
            </a:r>
            <a:r>
              <a:rPr lang="en-US" dirty="0" err="1"/>
              <a:t>har</a:t>
            </a:r>
            <a:r>
              <a:rPr lang="en-US" dirty="0"/>
              <a:t> bara 15 </a:t>
            </a:r>
            <a:r>
              <a:rPr lang="en-US" dirty="0" err="1"/>
              <a:t>procent</a:t>
            </a:r>
            <a:r>
              <a:rPr lang="en-US" dirty="0"/>
              <a:t> god </a:t>
            </a:r>
            <a:r>
              <a:rPr lang="en-US" dirty="0" err="1"/>
              <a:t>bevarandestatus</a:t>
            </a:r>
            <a:r>
              <a:rPr lang="en-US" dirty="0"/>
              <a:t>, </a:t>
            </a:r>
            <a:r>
              <a:rPr lang="en-US" dirty="0" err="1"/>
              <a:t>enligt</a:t>
            </a:r>
            <a:r>
              <a:rPr lang="en-US" dirty="0"/>
              <a:t> </a:t>
            </a:r>
            <a:r>
              <a:rPr lang="en-US" dirty="0" err="1"/>
              <a:t>en</a:t>
            </a:r>
            <a:r>
              <a:rPr lang="en-US" dirty="0"/>
              <a:t> rapport för </a:t>
            </a:r>
            <a:r>
              <a:rPr lang="en-US" dirty="0" err="1"/>
              <a:t>perioden</a:t>
            </a:r>
            <a:r>
              <a:rPr lang="en-US" dirty="0"/>
              <a:t> 2013-2018. </a:t>
            </a:r>
            <a:r>
              <a:rPr lang="en-US" dirty="0" err="1"/>
              <a:t>Nästa</a:t>
            </a:r>
            <a:r>
              <a:rPr lang="en-US" dirty="0"/>
              <a:t> </a:t>
            </a:r>
            <a:r>
              <a:rPr lang="en-US" dirty="0" err="1"/>
              <a:t>rapportperiod</a:t>
            </a:r>
            <a:r>
              <a:rPr lang="en-US" dirty="0"/>
              <a:t> </a:t>
            </a:r>
            <a:r>
              <a:rPr lang="en-US" dirty="0" err="1"/>
              <a:t>gäller</a:t>
            </a:r>
            <a:r>
              <a:rPr lang="en-US" dirty="0"/>
              <a:t> 2019-2024 och nu 2025 </a:t>
            </a:r>
            <a:r>
              <a:rPr lang="en-US" dirty="0" err="1"/>
              <a:t>pågår</a:t>
            </a:r>
            <a:r>
              <a:rPr lang="en-US" dirty="0"/>
              <a:t> </a:t>
            </a:r>
            <a:r>
              <a:rPr lang="en-US" dirty="0" err="1"/>
              <a:t>arbete</a:t>
            </a:r>
            <a:r>
              <a:rPr lang="en-US" dirty="0"/>
              <a:t> med den </a:t>
            </a:r>
            <a:r>
              <a:rPr lang="en-US" dirty="0" err="1"/>
              <a:t>rapporteringen</a:t>
            </a:r>
            <a:r>
              <a:rPr lang="en-US" dirty="0"/>
              <a:t>. </a:t>
            </a:r>
            <a:r>
              <a:rPr lang="en-US" dirty="0" err="1"/>
              <a:t>Enligt</a:t>
            </a:r>
            <a:r>
              <a:rPr lang="en-US" dirty="0"/>
              <a:t> </a:t>
            </a:r>
            <a:r>
              <a:rPr lang="en-US" dirty="0" err="1"/>
              <a:t>rapporten</a:t>
            </a:r>
            <a:r>
              <a:rPr lang="en-US" dirty="0"/>
              <a:t> för 2013-2018 </a:t>
            </a:r>
            <a:r>
              <a:rPr lang="en-US" dirty="0" err="1"/>
              <a:t>är</a:t>
            </a:r>
            <a:r>
              <a:rPr lang="en-US" dirty="0"/>
              <a:t> </a:t>
            </a:r>
            <a:r>
              <a:rPr lang="en-US" dirty="0" err="1"/>
              <a:t>tillståndet</a:t>
            </a:r>
            <a:r>
              <a:rPr lang="en-US" dirty="0"/>
              <a:t> </a:t>
            </a:r>
            <a:r>
              <a:rPr lang="en-US" dirty="0" err="1"/>
              <a:t>okänt</a:t>
            </a:r>
            <a:r>
              <a:rPr lang="en-US" dirty="0"/>
              <a:t> för 4 </a:t>
            </a:r>
            <a:r>
              <a:rPr lang="en-US" dirty="0" err="1"/>
              <a:t>procent</a:t>
            </a:r>
            <a:r>
              <a:rPr lang="en-US" dirty="0"/>
              <a:t>, för 45 </a:t>
            </a:r>
            <a:r>
              <a:rPr lang="en-US" dirty="0" err="1"/>
              <a:t>procent</a:t>
            </a:r>
            <a:r>
              <a:rPr lang="en-US" dirty="0"/>
              <a:t> </a:t>
            </a:r>
            <a:r>
              <a:rPr lang="en-US" dirty="0" err="1"/>
              <a:t>är</a:t>
            </a:r>
            <a:r>
              <a:rPr lang="en-US" dirty="0"/>
              <a:t> det </a:t>
            </a:r>
            <a:r>
              <a:rPr lang="en-US" dirty="0" err="1"/>
              <a:t>otillräckligt</a:t>
            </a:r>
            <a:r>
              <a:rPr lang="en-US" dirty="0"/>
              <a:t> och för 36 </a:t>
            </a:r>
            <a:r>
              <a:rPr lang="en-US" dirty="0" err="1"/>
              <a:t>procent</a:t>
            </a:r>
            <a:r>
              <a:rPr lang="en-US" dirty="0"/>
              <a:t> </a:t>
            </a:r>
            <a:r>
              <a:rPr lang="en-US" dirty="0" err="1"/>
              <a:t>är</a:t>
            </a:r>
            <a:r>
              <a:rPr lang="en-US" dirty="0"/>
              <a:t> det </a:t>
            </a:r>
            <a:r>
              <a:rPr lang="en-US" dirty="0" err="1"/>
              <a:t>dåligt</a:t>
            </a:r>
            <a:r>
              <a:rPr lang="en-US" dirty="0"/>
              <a:t> (</a:t>
            </a:r>
            <a:r>
              <a:rPr lang="en-US" dirty="0" err="1"/>
              <a:t>där</a:t>
            </a:r>
            <a:r>
              <a:rPr lang="en-US" dirty="0"/>
              <a:t> </a:t>
            </a:r>
            <a:r>
              <a:rPr lang="en-US" dirty="0" err="1"/>
              <a:t>dåligt</a:t>
            </a:r>
            <a:r>
              <a:rPr lang="en-US" dirty="0"/>
              <a:t> </a:t>
            </a:r>
            <a:r>
              <a:rPr lang="en-US" dirty="0" err="1"/>
              <a:t>är</a:t>
            </a:r>
            <a:r>
              <a:rPr lang="en-US" dirty="0"/>
              <a:t> </a:t>
            </a:r>
            <a:r>
              <a:rPr lang="en-US" dirty="0" err="1"/>
              <a:t>nivån</a:t>
            </a:r>
            <a:r>
              <a:rPr lang="en-US" dirty="0"/>
              <a:t> </a:t>
            </a:r>
            <a:r>
              <a:rPr lang="en-US" dirty="0" err="1"/>
              <a:t>sämre</a:t>
            </a:r>
            <a:r>
              <a:rPr lang="en-US" dirty="0"/>
              <a:t> </a:t>
            </a:r>
            <a:r>
              <a:rPr lang="en-US" dirty="0" err="1"/>
              <a:t>än</a:t>
            </a:r>
            <a:r>
              <a:rPr lang="en-US" dirty="0"/>
              <a:t> </a:t>
            </a:r>
            <a:r>
              <a:rPr lang="en-US" dirty="0" err="1"/>
              <a:t>otillräckligt</a:t>
            </a:r>
            <a:r>
              <a:rPr lang="en-US" dirty="0"/>
              <a:t>). </a:t>
            </a:r>
            <a:r>
              <a:rPr lang="en-US" dirty="0" err="1"/>
              <a:t>Trenderna</a:t>
            </a:r>
            <a:r>
              <a:rPr lang="en-US" dirty="0"/>
              <a:t> för dessa </a:t>
            </a:r>
            <a:r>
              <a:rPr lang="en-US" dirty="0" err="1"/>
              <a:t>livsmiljötyper</a:t>
            </a:r>
            <a:r>
              <a:rPr lang="en-US" dirty="0"/>
              <a:t> </a:t>
            </a:r>
            <a:r>
              <a:rPr lang="en-US" dirty="0" err="1"/>
              <a:t>är</a:t>
            </a:r>
            <a:r>
              <a:rPr lang="en-US" dirty="0"/>
              <a:t> </a:t>
            </a:r>
            <a:r>
              <a:rPr lang="en-US" dirty="0" err="1"/>
              <a:t>också</a:t>
            </a:r>
            <a:r>
              <a:rPr lang="en-US" dirty="0"/>
              <a:t> </a:t>
            </a:r>
            <a:r>
              <a:rPr lang="en-US" dirty="0" err="1"/>
              <a:t>nedåtgående</a:t>
            </a:r>
            <a:r>
              <a:rPr lang="en-US" dirty="0"/>
              <a:t>, trots </a:t>
            </a:r>
            <a:r>
              <a:rPr lang="en-US" dirty="0" err="1"/>
              <a:t>att</a:t>
            </a:r>
            <a:r>
              <a:rPr lang="en-US" dirty="0"/>
              <a:t> de </a:t>
            </a:r>
            <a:r>
              <a:rPr lang="en-US" dirty="0" err="1"/>
              <a:t>bl.a</a:t>
            </a:r>
            <a:r>
              <a:rPr lang="en-US" dirty="0"/>
              <a:t>. </a:t>
            </a:r>
            <a:r>
              <a:rPr lang="en-US" dirty="0" err="1"/>
              <a:t>omfattats</a:t>
            </a:r>
            <a:r>
              <a:rPr lang="en-US" dirty="0"/>
              <a:t> av art- och </a:t>
            </a:r>
            <a:r>
              <a:rPr lang="en-US" dirty="0" err="1"/>
              <a:t>habitatdirektivet</a:t>
            </a:r>
            <a:r>
              <a:rPr lang="en-US" dirty="0"/>
              <a:t> sedan det </a:t>
            </a:r>
            <a:r>
              <a:rPr lang="en-US" dirty="0" err="1"/>
              <a:t>kom</a:t>
            </a:r>
            <a:r>
              <a:rPr lang="en-US" dirty="0"/>
              <a:t> (1992 för de </a:t>
            </a:r>
            <a:r>
              <a:rPr lang="en-US" dirty="0" err="1"/>
              <a:t>som</a:t>
            </a:r>
            <a:r>
              <a:rPr lang="en-US" dirty="0"/>
              <a:t> var med I EU </a:t>
            </a:r>
            <a:r>
              <a:rPr lang="en-US" dirty="0" err="1"/>
              <a:t>då</a:t>
            </a:r>
            <a:r>
              <a:rPr lang="en-US" dirty="0"/>
              <a:t>). </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3024796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a:t>Ansvarig myndighet: Naturvårdsverket</a:t>
            </a:r>
          </a:p>
          <a:p>
            <a:pPr marL="171450" indent="-171450">
              <a:buFontTx/>
              <a:buChar char="-"/>
            </a:pPr>
            <a:r>
              <a:rPr lang="sv-SE"/>
              <a:t>I uppdraget framgår att vi ska ta fram analys och förslag på nödvändiga författningsändringar. </a:t>
            </a:r>
          </a:p>
          <a:p>
            <a:pPr marL="171450" indent="-171450">
              <a:buFontTx/>
              <a:buChar char="-"/>
            </a:pPr>
            <a:r>
              <a:rPr lang="sv-SE"/>
              <a:t>Fyll på med något inledande här?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60</a:t>
            </a:fld>
            <a:endParaRPr lang="sv-SE"/>
          </a:p>
        </p:txBody>
      </p:sp>
    </p:spTree>
    <p:extLst>
      <p:ext uri="{BB962C8B-B14F-4D97-AF65-F5344CB8AC3E}">
        <p14:creationId xmlns:p14="http://schemas.microsoft.com/office/powerpoint/2010/main" val="24525175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Times New Roman" panose="02020603050405020304" pitchFamily="18" charset="0"/>
              </a:rPr>
              <a:t>Vad som är nödvändiga författningsändringar är därav något vi kommer behöva ta ställning till löpande under arbetet, i ett nära samarbete mellan sakkunniga och jurister. För att veta vad som är just </a:t>
            </a:r>
            <a:r>
              <a:rPr lang="sv-SE" b="0" i="1">
                <a:solidFill>
                  <a:srgbClr val="000000"/>
                </a:solidFill>
                <a:effectLst/>
                <a:latin typeface="Times New Roman" panose="02020603050405020304" pitchFamily="18" charset="0"/>
              </a:rPr>
              <a:t>nödvändiga </a:t>
            </a:r>
            <a:r>
              <a:rPr lang="sv-SE" b="0" i="0">
                <a:solidFill>
                  <a:srgbClr val="000000"/>
                </a:solidFill>
                <a:effectLst/>
                <a:latin typeface="Times New Roman" panose="02020603050405020304" pitchFamily="18" charset="0"/>
              </a:rPr>
              <a:t>författningsändringar får vi viss vägledning av formuleringarna i RU där det framgår att författningsändringarna inte ska innebära mer långtgående kostnader eller begränsningar som är nödvändigt, i synnerhet för svenska företag. Därutöver ska vi ska nyttja den flexibilitet som finns i förordningen och inte gå utöver miniminivån i förordningen.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Times New Roman" panose="02020603050405020304" pitchFamily="18" charset="0"/>
              </a:rPr>
              <a:t>Utöver regeringens riktning har vi ju konsekvensutredningen som verktyg för att navigera vad som är nödvändiga författningsändringar.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61</a:t>
            </a:fld>
            <a:endParaRPr lang="sv-SE"/>
          </a:p>
        </p:txBody>
      </p:sp>
    </p:spTree>
    <p:extLst>
      <p:ext uri="{BB962C8B-B14F-4D97-AF65-F5344CB8AC3E}">
        <p14:creationId xmlns:p14="http://schemas.microsoft.com/office/powerpoint/2010/main" val="25231194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sv-SE" sz="1800">
                <a:effectLst/>
                <a:latin typeface="Times New Roman" panose="02020603050405020304" pitchFamily="18" charset="0"/>
                <a:ea typeface="Calibri" panose="020F0502020204030204" pitchFamily="34" charset="0"/>
                <a:cs typeface="Arial" panose="020B0604020202020204" pitchFamily="34" charset="0"/>
              </a:rPr>
              <a:t>Det övergripande målet med NRF är att ta fram bindande mål och skyldigheter i fråga om restaurering av en rad olika ekosystem. NRF är </a:t>
            </a:r>
            <a:r>
              <a:rPr lang="sv-SE" sz="1800" err="1">
                <a:effectLst/>
                <a:latin typeface="Times New Roman" panose="02020603050405020304" pitchFamily="18" charset="0"/>
                <a:ea typeface="Calibri" panose="020F0502020204030204" pitchFamily="34" charset="0"/>
                <a:cs typeface="Arial" panose="020B0604020202020204" pitchFamily="34" charset="0"/>
              </a:rPr>
              <a:t>bla</a:t>
            </a:r>
            <a:r>
              <a:rPr lang="sv-SE" sz="1800">
                <a:effectLst/>
                <a:latin typeface="Times New Roman" panose="02020603050405020304" pitchFamily="18" charset="0"/>
                <a:ea typeface="Calibri" panose="020F0502020204030204" pitchFamily="34" charset="0"/>
                <a:cs typeface="Arial" panose="020B0604020202020204" pitchFamily="34" charset="0"/>
              </a:rPr>
              <a:t> ett sätt för EU att uppfylla sina förpliktelser enligt konventionen om biologiskt mångfald, det är även ett sätt för EU att komplettera brister i befintlig lagstiftning, ex. art- och habitatdirektivet, ramdirektivet för vatten och ramdirektivet för marin strategi. Därutöver är NRF ett verktyg för att uppnå andra mål inom fiskeripolitiken, </a:t>
            </a:r>
            <a:r>
              <a:rPr lang="sv-SE" sz="1800" err="1">
                <a:effectLst/>
                <a:latin typeface="Times New Roman" panose="02020603050405020304" pitchFamily="18" charset="0"/>
                <a:ea typeface="Calibri" panose="020F0502020204030204" pitchFamily="34" charset="0"/>
                <a:cs typeface="Arial" panose="020B0604020202020204" pitchFamily="34" charset="0"/>
              </a:rPr>
              <a:t>skogstrategin</a:t>
            </a:r>
            <a:r>
              <a:rPr lang="sv-SE" sz="1800">
                <a:effectLst/>
                <a:latin typeface="Times New Roman" panose="02020603050405020304" pitchFamily="18" charset="0"/>
                <a:ea typeface="Calibri" panose="020F0502020204030204" pitchFamily="34" charset="0"/>
                <a:cs typeface="Arial" panose="020B0604020202020204" pitchFamily="34" charset="0"/>
              </a:rPr>
              <a:t>, jordbrukspolitiken, mål för </a:t>
            </a:r>
            <a:r>
              <a:rPr lang="sv-SE" sz="1800" err="1">
                <a:effectLst/>
                <a:latin typeface="Times New Roman" panose="02020603050405020304" pitchFamily="18" charset="0"/>
                <a:ea typeface="Calibri" panose="020F0502020204030204" pitchFamily="34" charset="0"/>
                <a:cs typeface="Arial" panose="020B0604020202020204" pitchFamily="34" charset="0"/>
              </a:rPr>
              <a:t>pollinatörer</a:t>
            </a:r>
            <a:r>
              <a:rPr lang="sv-SE" sz="1800">
                <a:effectLst/>
                <a:latin typeface="Times New Roman" panose="02020603050405020304" pitchFamily="18" charset="0"/>
                <a:ea typeface="Calibri" panose="020F0502020204030204" pitchFamily="34" charset="0"/>
                <a:cs typeface="Arial" panose="020B0604020202020204" pitchFamily="34" charset="0"/>
              </a:rPr>
              <a:t> och mål om ökad areal för urbana grönområden.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sv-SE" sz="1800">
                <a:effectLst/>
                <a:latin typeface="Times New Roman" panose="02020603050405020304" pitchFamily="18" charset="0"/>
                <a:ea typeface="Calibri" panose="020F0502020204030204" pitchFamily="34" charset="0"/>
                <a:cs typeface="Arial" panose="020B0604020202020204" pitchFamily="34" charset="0"/>
              </a:rPr>
              <a:t>När man förstår hur många syften förordningen ska fylla kan man även få en uppfattning om att många kommer bli berörda av den och </a:t>
            </a:r>
            <a:r>
              <a:rPr lang="sv-SE" sz="1800" err="1">
                <a:effectLst/>
                <a:latin typeface="Times New Roman" panose="02020603050405020304" pitchFamily="18" charset="0"/>
                <a:ea typeface="Calibri" panose="020F0502020204030204" pitchFamily="34" charset="0"/>
                <a:cs typeface="Arial" panose="020B0604020202020204" pitchFamily="34" charset="0"/>
              </a:rPr>
              <a:t>ev</a:t>
            </a:r>
            <a:r>
              <a:rPr lang="sv-SE" sz="1800">
                <a:effectLst/>
                <a:latin typeface="Times New Roman" panose="02020603050405020304" pitchFamily="18" charset="0"/>
                <a:ea typeface="Calibri" panose="020F0502020204030204" pitchFamily="34" charset="0"/>
                <a:cs typeface="Arial" panose="020B0604020202020204" pitchFamily="34" charset="0"/>
              </a:rPr>
              <a:t> författningsändringar. För att ge några ex ser vi att ex </a:t>
            </a:r>
            <a:r>
              <a:rPr lang="sv-SE"/>
              <a:t>vi att myndigheter, domstolar, privatpersoner, markägare, företag i olika sektorer, NGOs kommer att direkt eller indirekt bli påverkade av </a:t>
            </a:r>
            <a:r>
              <a:rPr lang="sv-SE" err="1"/>
              <a:t>ev</a:t>
            </a:r>
            <a:r>
              <a:rPr lang="sv-SE"/>
              <a:t> författningsändringar.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62</a:t>
            </a:fld>
            <a:endParaRPr lang="sv-SE"/>
          </a:p>
        </p:txBody>
      </p:sp>
    </p:spTree>
    <p:extLst>
      <p:ext uri="{BB962C8B-B14F-4D97-AF65-F5344CB8AC3E}">
        <p14:creationId xmlns:p14="http://schemas.microsoft.com/office/powerpoint/2010/main" val="3174539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Ansvarig myndighet: Naturvårdsverket</a:t>
            </a:r>
          </a:p>
          <a:p>
            <a:pPr algn="l" latinLnBrk="0"/>
            <a:r>
              <a:rPr lang="sv-SE" b="0" i="0">
                <a:solidFill>
                  <a:srgbClr val="2A2A2D"/>
                </a:solidFill>
                <a:effectLst/>
                <a:latin typeface="Akkurat Pro"/>
              </a:rPr>
              <a:t>Att ta fram en nationell plan för naturrestaurering berör många – medborgare, organisationer, näringsliv och myndigheter i Sverige. Därför tas förslaget till plan fram i dialog där erfarenhet, kunskap och perspektiv från många olika aktörer är en grund för arbetet. I arbetet ingår också att analysera och föreslå eventuella författningsförändringar till följd av naturrestaureringsförordningen.</a:t>
            </a:r>
          </a:p>
          <a:p>
            <a:pPr algn="l" latinLnBrk="0"/>
            <a:endParaRPr lang="sv-SE" b="0" i="0">
              <a:solidFill>
                <a:srgbClr val="2A2A2D"/>
              </a:solidFill>
              <a:effectLst/>
              <a:latin typeface="Akkurat Pro"/>
            </a:endParaRPr>
          </a:p>
          <a:p>
            <a:pPr algn="l" latinLnBrk="0"/>
            <a:r>
              <a:rPr lang="sv-SE" b="0" i="0">
                <a:solidFill>
                  <a:srgbClr val="2A2A2D"/>
                </a:solidFill>
                <a:effectLst/>
                <a:latin typeface="Tiempos Text"/>
              </a:rPr>
              <a:t>Innehållet och intressenterna till Naturrestaureringsförordningen är omfattande. För att delaktigheten ska bli både djup och bred kommer dialogen att ske i många olika möten och forum. Naturvårdsverket, Skogsstyrelsen, Jordbruksverket, Havs- och vattenmyndigheten och Boverket bjuder in aktörer till ett flertal olika möten beroende på sakfråga.</a:t>
            </a:r>
          </a:p>
          <a:p>
            <a:pPr algn="l" latinLnBrk="0"/>
            <a:endParaRPr lang="sv-SE" b="0" i="0">
              <a:solidFill>
                <a:srgbClr val="2A2A2D"/>
              </a:solidFill>
              <a:effectLst/>
              <a:latin typeface="Tiempos Text"/>
            </a:endParaRPr>
          </a:p>
          <a:p>
            <a:pPr algn="l" latinLnBrk="0"/>
            <a:r>
              <a:rPr lang="sv-SE" b="0" i="0">
                <a:solidFill>
                  <a:srgbClr val="2A2A2D"/>
                </a:solidFill>
                <a:effectLst/>
                <a:latin typeface="Tiempos Text"/>
              </a:rPr>
              <a:t>De olika dialogerna kommer att ha likartat upplägg och liknande innehåll, men anpassas efter varje områdes behov. Vi använder befintliga </a:t>
            </a:r>
            <a:r>
              <a:rPr lang="sv-SE" b="0" i="0" err="1">
                <a:solidFill>
                  <a:srgbClr val="2A2A2D"/>
                </a:solidFill>
                <a:effectLst/>
                <a:latin typeface="Tiempos Text"/>
              </a:rPr>
              <a:t>mötesforum</a:t>
            </a:r>
            <a:r>
              <a:rPr lang="sv-SE" b="0" i="0">
                <a:solidFill>
                  <a:srgbClr val="2A2A2D"/>
                </a:solidFill>
                <a:effectLst/>
                <a:latin typeface="Tiempos Text"/>
              </a:rPr>
              <a:t> där det är möjligt. Ytterligare dialogmöten kan komma till vid behov.</a:t>
            </a:r>
          </a:p>
          <a:p>
            <a:pPr algn="l" latinLnBrk="0"/>
            <a:endParaRPr lang="sv-SE" b="0" i="0">
              <a:solidFill>
                <a:srgbClr val="2A2A2D"/>
              </a:solidFill>
              <a:effectLst/>
              <a:latin typeface="Tiempos Text"/>
            </a:endParaRPr>
          </a:p>
          <a:p>
            <a:pPr algn="l" latinLnBrk="0"/>
            <a:r>
              <a:rPr lang="sv-SE" b="0" i="0">
                <a:solidFill>
                  <a:srgbClr val="2A2A2D"/>
                </a:solidFill>
                <a:effectLst/>
                <a:latin typeface="Tiempos Text"/>
              </a:rPr>
              <a:t>Att ta fram en nationell plan för naturrestaurering är första steget i arbetet som ska pågå fram till 2050.</a:t>
            </a: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63</a:t>
            </a:fld>
            <a:endParaRPr lang="sv-SE"/>
          </a:p>
        </p:txBody>
      </p:sp>
    </p:spTree>
    <p:extLst>
      <p:ext uri="{BB962C8B-B14F-4D97-AF65-F5344CB8AC3E}">
        <p14:creationId xmlns:p14="http://schemas.microsoft.com/office/powerpoint/2010/main" val="3439731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2A2A2D"/>
                </a:solidFill>
                <a:effectLst/>
                <a:latin typeface="Akkurat Pro"/>
              </a:rPr>
              <a:t>Att ta fram en nationell plan för naturrestaurering berör många – medborgare, organisationer, näringsliv och myndigheter i Sverige. Därför tas förslaget till plan fram i dialog där erfarenhet, kunskap och perspektiv från många olika aktörer är en grund för arbetet.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2A2A2D"/>
              </a:solidFill>
              <a:effectLst/>
              <a:latin typeface="Akkura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2A2A2D"/>
                </a:solidFill>
                <a:effectLst/>
                <a:latin typeface="Akkurat Pro"/>
              </a:rPr>
              <a:t>I arbetet ingår också att analysera och föreslå eventuella författningsförändringar till följd av naturrestaureringsförordningen.</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E7156-62F3-4CA3-9C03-D68BF7374B4F}" type="slidenum">
              <a:rPr kumimoji="0" lang="sv-SE"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6178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lnSpc>
                <a:spcPts val="975"/>
              </a:lnSpc>
              <a:buFont typeface="+mj-lt"/>
              <a:buAutoNum type="arabicPeriod"/>
            </a:pPr>
            <a:r>
              <a:rPr lang="sv-SE" sz="1800" b="1" i="0" u="none" strike="noStrike">
                <a:solidFill>
                  <a:srgbClr val="000000"/>
                </a:solidFill>
                <a:effectLst/>
                <a:latin typeface="Arial" panose="020B0604020202020204" pitchFamily="34" charset="0"/>
              </a:rPr>
              <a:t>Förordningskraven om deltagande &amp; miljöbedömning</a:t>
            </a:r>
            <a:r>
              <a:rPr lang="en-US" sz="1800" b="0" i="0">
                <a:solidFill>
                  <a:srgbClr val="000000"/>
                </a:solidFill>
                <a:effectLst/>
                <a:latin typeface="Arial" panose="020B0604020202020204" pitchFamily="34" charset="0"/>
              </a:rPr>
              <a:t>​</a:t>
            </a:r>
            <a:br>
              <a:rPr lang="en-US" sz="1800" b="0" i="0">
                <a:solidFill>
                  <a:srgbClr val="000000"/>
                </a:solidFill>
                <a:effectLst/>
                <a:latin typeface="Arial" panose="020B0604020202020204" pitchFamily="34" charset="0"/>
              </a:rPr>
            </a:br>
            <a:r>
              <a:rPr lang="sv-SE" sz="1800" b="0" i="1" u="none" strike="noStrike">
                <a:solidFill>
                  <a:srgbClr val="000000"/>
                </a:solidFill>
                <a:effectLst/>
                <a:latin typeface="Arial" panose="020B0604020202020204" pitchFamily="34" charset="0"/>
              </a:rPr>
              <a:t>Medlemsstaterna ska säkerställa att utarbetandet av restaureringsplanen är öppet, transparent, inkluderande och ändamålsenligt och att allmänheten, inbegripet alla berörda parter, i ett tidigt skede får effektiva möjligheter att delta i utarbetandet. Samråd ska uppfylla de krav som anges i direktiv 2001/42/EG. (NRF 14.20)</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lnSpc>
                <a:spcPts val="900"/>
              </a:lnSpc>
              <a:buFont typeface="+mj-lt"/>
              <a:buAutoNum type="arabicPeriod"/>
            </a:pPr>
            <a:r>
              <a:rPr lang="sv-SE" sz="1800" b="1" i="0" u="none" strike="noStrike">
                <a:solidFill>
                  <a:srgbClr val="000000"/>
                </a:solidFill>
                <a:effectLst/>
                <a:latin typeface="Arial" panose="020B0604020202020204" pitchFamily="34" charset="0"/>
              </a:rPr>
              <a:t>Regeringsuppdragets krav på miniminivå &amp; konsekvensutredning</a:t>
            </a:r>
            <a:r>
              <a:rPr lang="en-US" sz="1800" b="0" i="0">
                <a:solidFill>
                  <a:srgbClr val="000000"/>
                </a:solidFill>
                <a:effectLst/>
                <a:latin typeface="Arial" panose="020B0604020202020204" pitchFamily="34" charset="0"/>
              </a:rPr>
              <a:t>​</a:t>
            </a:r>
            <a:br>
              <a:rPr lang="en-US" sz="1800" b="0" i="0">
                <a:solidFill>
                  <a:srgbClr val="000000"/>
                </a:solidFill>
                <a:effectLst/>
                <a:latin typeface="Arial" panose="020B0604020202020204" pitchFamily="34" charset="0"/>
              </a:rPr>
            </a:br>
            <a:r>
              <a:rPr lang="sv-SE" sz="1800" b="0" i="0" u="none" strike="noStrike">
                <a:solidFill>
                  <a:srgbClr val="000000"/>
                </a:solidFill>
                <a:effectLst/>
                <a:latin typeface="Arial" panose="020B0604020202020204" pitchFamily="34" charset="0"/>
              </a:rPr>
              <a:t>Vi behöver veta vad som görs och inte görs, så att vi kan prioritera de insatser och styrmedel som faktiskt behövs. Framtagna styrmedel ska (alltid) </a:t>
            </a:r>
            <a:r>
              <a:rPr lang="sv-SE" sz="1800" b="0" i="0" u="none" strike="noStrike" err="1">
                <a:solidFill>
                  <a:srgbClr val="000000"/>
                </a:solidFill>
                <a:effectLst/>
                <a:latin typeface="Arial" panose="020B0604020202020204" pitchFamily="34" charset="0"/>
              </a:rPr>
              <a:t>konsekvensutredas</a:t>
            </a:r>
            <a:r>
              <a:rPr lang="sv-SE" sz="1800" b="0" i="0" u="none" strike="noStrike">
                <a:solidFill>
                  <a:srgbClr val="000000"/>
                </a:solidFill>
                <a:effectLst/>
                <a:latin typeface="Arial" panose="020B0604020202020204" pitchFamily="34" charset="0"/>
              </a:rPr>
              <a:t>.</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lnSpc>
                <a:spcPts val="900"/>
              </a:lnSpc>
              <a:buFont typeface="+mj-lt"/>
              <a:buAutoNum type="arabicPeriod"/>
            </a:pPr>
            <a:r>
              <a:rPr lang="sv-SE" sz="1800" b="1" i="0" u="none" strike="noStrike">
                <a:solidFill>
                  <a:srgbClr val="000000"/>
                </a:solidFill>
                <a:effectLst/>
                <a:latin typeface="Arial" panose="020B0604020202020204" pitchFamily="34" charset="0"/>
              </a:rPr>
              <a:t>Genomförandet av </a:t>
            </a:r>
            <a:r>
              <a:rPr lang="sv-SE" sz="1800" b="1" i="0" u="none" strike="noStrike" err="1">
                <a:solidFill>
                  <a:srgbClr val="000000"/>
                </a:solidFill>
                <a:effectLst/>
                <a:latin typeface="Arial" panose="020B0604020202020204" pitchFamily="34" charset="0"/>
              </a:rPr>
              <a:t>NRP:n</a:t>
            </a:r>
            <a:r>
              <a:rPr lang="sv-SE" sz="1800" b="0" i="0" u="none" strike="noStrike">
                <a:solidFill>
                  <a:srgbClr val="000000"/>
                </a:solidFill>
                <a:effectLst/>
                <a:latin typeface="Arial" panose="020B0604020202020204" pitchFamily="34" charset="0"/>
              </a:rPr>
              <a:t> </a:t>
            </a:r>
            <a:r>
              <a:rPr lang="sv-SE" sz="1800" b="0" i="0">
                <a:solidFill>
                  <a:srgbClr val="000000"/>
                </a:solidFill>
                <a:effectLst/>
                <a:latin typeface="Arial" panose="020B0604020202020204" pitchFamily="34" charset="0"/>
              </a:rPr>
              <a:t>​</a:t>
            </a:r>
          </a:p>
          <a:p>
            <a:pPr algn="l" rtl="0" fontAlgn="base">
              <a:lnSpc>
                <a:spcPts val="900"/>
              </a:lnSpc>
              <a:buFont typeface="+mj-lt"/>
              <a:buNone/>
            </a:pPr>
            <a:r>
              <a:rPr lang="sv-SE" sz="1800" b="0" i="0">
                <a:solidFill>
                  <a:srgbClr val="000000"/>
                </a:solidFill>
                <a:effectLst/>
                <a:latin typeface="Arial" panose="020B0604020202020204" pitchFamily="34" charset="0"/>
              </a:rPr>
              <a:t>Att genomföra förordningen kommer att involvera många aktörer i samhället och vi behöver jobba tillsammans för att lyckas. </a:t>
            </a:r>
            <a:br>
              <a:rPr lang="sv-SE" sz="1800" b="0" i="0">
                <a:solidFill>
                  <a:srgbClr val="000000"/>
                </a:solidFill>
                <a:effectLst/>
                <a:latin typeface="Arial" panose="020B0604020202020204" pitchFamily="34" charset="0"/>
              </a:rPr>
            </a:b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65</a:t>
            </a:fld>
            <a:endParaRPr lang="sv-SE"/>
          </a:p>
        </p:txBody>
      </p:sp>
    </p:spTree>
    <p:extLst>
      <p:ext uri="{BB962C8B-B14F-4D97-AF65-F5344CB8AC3E}">
        <p14:creationId xmlns:p14="http://schemas.microsoft.com/office/powerpoint/2010/main" val="14884465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latinLnBrk="0"/>
            <a:endParaRPr lang="sv-SE" b="0" i="0">
              <a:solidFill>
                <a:srgbClr val="2A2A2D"/>
              </a:solidFill>
              <a:effectLst/>
              <a:latin typeface="Akkurat Pro"/>
            </a:endParaRPr>
          </a:p>
          <a:p>
            <a:pPr algn="l" latinLnBrk="0"/>
            <a:r>
              <a:rPr lang="sv-SE" b="0" i="0">
                <a:solidFill>
                  <a:srgbClr val="2A2A2D"/>
                </a:solidFill>
                <a:effectLst/>
                <a:latin typeface="Tiempos Text"/>
              </a:rPr>
              <a:t>Innehållet och intressenterna till Naturrestaureringsförordningen är omfattande. För att delaktigheten ska bli både djup och bred kommer dialogen att ske i många olika möten och forum. Naturvårdsverket, Skogsstyrelsen, Jordbruksverket, Havs- och vattenmyndigheten och Boverket bjuder in aktörer till ett flertal olika möten beroende på sakfråga. </a:t>
            </a:r>
          </a:p>
          <a:p>
            <a:pPr algn="l" latinLnBrk="0"/>
            <a:endParaRPr lang="sv-SE" b="0" i="0">
              <a:solidFill>
                <a:srgbClr val="2A2A2D"/>
              </a:solidFill>
              <a:effectLst/>
              <a:latin typeface="Tiempos Text"/>
            </a:endParaRPr>
          </a:p>
          <a:p>
            <a:pPr algn="l" latinLnBrk="0"/>
            <a:r>
              <a:rPr lang="sv-SE" b="0" i="0">
                <a:solidFill>
                  <a:srgbClr val="2A2A2D"/>
                </a:solidFill>
                <a:effectLst/>
                <a:latin typeface="Tiempos Text"/>
              </a:rPr>
              <a:t>De olika dialogerna kommer att ha likartat upplägg och liknande innehåll, men anpassas efter varje områdes behov. Vi använder befintliga </a:t>
            </a:r>
            <a:r>
              <a:rPr lang="sv-SE" b="0" i="0" err="1">
                <a:solidFill>
                  <a:srgbClr val="2A2A2D"/>
                </a:solidFill>
                <a:effectLst/>
                <a:latin typeface="Tiempos Text"/>
              </a:rPr>
              <a:t>mötesforum</a:t>
            </a:r>
            <a:r>
              <a:rPr lang="sv-SE" b="0" i="0">
                <a:solidFill>
                  <a:srgbClr val="2A2A2D"/>
                </a:solidFill>
                <a:effectLst/>
                <a:latin typeface="Tiempos Text"/>
              </a:rPr>
              <a:t> där det är möjligt. Ytterligare dialogmöten kan komma till vid behov. </a:t>
            </a:r>
          </a:p>
          <a:p>
            <a:pPr algn="l" latinLnBrk="0"/>
            <a:endParaRPr lang="sv-SE" b="0" i="0">
              <a:solidFill>
                <a:srgbClr val="2A2A2D"/>
              </a:solidFill>
              <a:effectLs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2A2A2D"/>
              </a:solidFill>
              <a:effectLs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2A2A2D"/>
                </a:solidFill>
                <a:effectLst/>
                <a:latin typeface="Tiempos Text"/>
              </a:rPr>
              <a:t>Dialogerna handlar både om övergripande frågor och fördjupningar inom områdena jordbruksekosystem, skogsbruksekosystem, ekosystem för marint och vatten samt urbana ekosystem. Vi kommer därför att hålla dialoger i många olika grupperingar och möten. De olika dialogmötena kompletterar varandra för att till slut bilda en helhet.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2A2A2D"/>
              </a:solidFill>
              <a:effectLs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2A2A2D"/>
                </a:solidFill>
                <a:effectLst/>
                <a:latin typeface="Akkurat Pro"/>
              </a:rPr>
              <a:t>På myndigheternas webbplatser finns information om delaktighetsarbetet, länkar kommer senare i presentationen.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2A2A2D"/>
              </a:solidFill>
              <a:effectLst/>
              <a:latin typeface="Tiempos Text"/>
            </a:endParaRP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66</a:t>
            </a:fld>
            <a:endParaRPr lang="sv-SE"/>
          </a:p>
        </p:txBody>
      </p:sp>
    </p:spTree>
    <p:extLst>
      <p:ext uri="{BB962C8B-B14F-4D97-AF65-F5344CB8AC3E}">
        <p14:creationId xmlns:p14="http://schemas.microsoft.com/office/powerpoint/2010/main" val="1849493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Char char="•"/>
            </a:pPr>
            <a:r>
              <a:rPr lang="sv-SE" b="0" i="0">
                <a:solidFill>
                  <a:srgbClr val="2A2A2D"/>
                </a:solidFill>
                <a:effectLst/>
                <a:latin typeface="Tiempos Text"/>
              </a:rPr>
              <a:t>Informationsmötena beskriver förordningen, regeringsuppdraget och processen – mitten av mars, det går att titta på en inspelad variant i efterhand.</a:t>
            </a:r>
          </a:p>
          <a:p>
            <a:pPr>
              <a:buFont typeface="Arial" panose="020B0604020202020204" pitchFamily="34" charset="0"/>
              <a:buChar char="•"/>
            </a:pPr>
            <a:r>
              <a:rPr lang="sv-SE" b="0" i="0">
                <a:solidFill>
                  <a:srgbClr val="2A2A2D"/>
                </a:solidFill>
                <a:effectLst/>
                <a:latin typeface="Tiempos Text"/>
              </a:rPr>
              <a:t>Dialoger i maj handlar om dialog kring inspel till planen.</a:t>
            </a:r>
            <a:r>
              <a:rPr lang="sv-SE">
                <a:solidFill>
                  <a:srgbClr val="2A2A2D"/>
                </a:solidFill>
                <a:latin typeface="Tiempos Text"/>
              </a:rPr>
              <a:t> </a:t>
            </a:r>
            <a:endParaRPr lang="sv-SE" b="0" i="0">
              <a:solidFill>
                <a:srgbClr val="2A2A2D"/>
              </a:solidFill>
              <a:effectLst/>
              <a:latin typeface="Tiempos Text"/>
            </a:endParaRPr>
          </a:p>
          <a:p>
            <a:pPr algn="l">
              <a:buFont typeface="Arial" panose="020B0604020202020204" pitchFamily="34" charset="0"/>
              <a:buChar char="•"/>
            </a:pPr>
            <a:r>
              <a:rPr lang="sv-SE" b="0" i="0">
                <a:solidFill>
                  <a:srgbClr val="2A2A2D"/>
                </a:solidFill>
                <a:effectLst/>
                <a:latin typeface="Tiempos Text"/>
              </a:rPr>
              <a:t>Dialoger i oktober/november handlar om dialog kring ett grovt förslag till plan.</a:t>
            </a:r>
          </a:p>
          <a:p>
            <a:pPr algn="l">
              <a:buFont typeface="Arial" panose="020B0604020202020204" pitchFamily="34" charset="0"/>
              <a:buChar char="•"/>
            </a:pPr>
            <a:endParaRPr lang="sv-SE" b="0" i="0">
              <a:solidFill>
                <a:srgbClr val="2A2A2D"/>
              </a:solidFill>
              <a:effectLst/>
              <a:latin typeface="Tiempos Text"/>
            </a:endParaRPr>
          </a:p>
          <a:p>
            <a:pPr algn="l">
              <a:buFont typeface="Arial" panose="020B0604020202020204" pitchFamily="34" charset="0"/>
              <a:buNone/>
            </a:pPr>
            <a:endParaRPr lang="sv-SE" b="0" i="0">
              <a:solidFill>
                <a:srgbClr val="2A2A2D"/>
              </a:solidFill>
              <a:effectLst/>
              <a:latin typeface="Tiempos Text"/>
            </a:endParaRP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67</a:t>
            </a:fld>
            <a:endParaRPr lang="sv-SE"/>
          </a:p>
        </p:txBody>
      </p:sp>
    </p:spTree>
    <p:extLst>
      <p:ext uri="{BB962C8B-B14F-4D97-AF65-F5344CB8AC3E}">
        <p14:creationId xmlns:p14="http://schemas.microsoft.com/office/powerpoint/2010/main" val="2648193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68</a:t>
            </a:fld>
            <a:endParaRPr lang="sv-SE"/>
          </a:p>
        </p:txBody>
      </p:sp>
    </p:spTree>
    <p:extLst>
      <p:ext uri="{BB962C8B-B14F-4D97-AF65-F5344CB8AC3E}">
        <p14:creationId xmlns:p14="http://schemas.microsoft.com/office/powerpoint/2010/main" val="25418163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69</a:t>
            </a:fld>
            <a:endParaRPr lang="sv-SE"/>
          </a:p>
        </p:txBody>
      </p:sp>
    </p:spTree>
    <p:extLst>
      <p:ext uri="{BB962C8B-B14F-4D97-AF65-F5344CB8AC3E}">
        <p14:creationId xmlns:p14="http://schemas.microsoft.com/office/powerpoint/2010/main" val="1106387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A72A3-DB46-070E-5F8D-A788569F488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9600F1F-8464-E47A-C2D3-291B8419E8D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3D1CD8-6A59-5632-BC82-799884AE2EAD}"/>
              </a:ext>
            </a:extLst>
          </p:cNvPr>
          <p:cNvSpPr>
            <a:spLocks noGrp="1"/>
          </p:cNvSpPr>
          <p:nvPr>
            <p:ph type="body" idx="1"/>
          </p:nvPr>
        </p:nvSpPr>
        <p:spPr/>
        <p:txBody>
          <a:bodyPr/>
          <a:lstStyle/>
          <a:p>
            <a:r>
              <a:rPr lang="en-US" dirty="0">
                <a:latin typeface="Times New Roman"/>
                <a:cs typeface="Times New Roman"/>
              </a:rPr>
              <a:t>Den </a:t>
            </a:r>
            <a:r>
              <a:rPr lang="en-US" dirty="0" err="1">
                <a:latin typeface="Times New Roman"/>
                <a:cs typeface="Times New Roman"/>
              </a:rPr>
              <a:t>förra</a:t>
            </a:r>
            <a:r>
              <a:rPr lang="en-US" dirty="0">
                <a:latin typeface="Times New Roman"/>
                <a:cs typeface="Times New Roman"/>
              </a:rPr>
              <a:t> </a:t>
            </a:r>
            <a:r>
              <a:rPr lang="en-US" dirty="0" err="1">
                <a:latin typeface="Times New Roman"/>
                <a:cs typeface="Times New Roman"/>
              </a:rPr>
              <a:t>bilden</a:t>
            </a:r>
            <a:r>
              <a:rPr lang="en-US" dirty="0">
                <a:latin typeface="Times New Roman"/>
                <a:cs typeface="Times New Roman"/>
              </a:rPr>
              <a:t> </a:t>
            </a:r>
            <a:r>
              <a:rPr lang="en-US" dirty="0" err="1">
                <a:latin typeface="Times New Roman"/>
                <a:cs typeface="Times New Roman"/>
              </a:rPr>
              <a:t>på</a:t>
            </a:r>
            <a:r>
              <a:rPr lang="en-US" dirty="0">
                <a:latin typeface="Times New Roman"/>
                <a:cs typeface="Times New Roman"/>
              </a:rPr>
              <a:t> </a:t>
            </a:r>
            <a:r>
              <a:rPr lang="en-US" dirty="0" err="1">
                <a:latin typeface="Times New Roman"/>
                <a:cs typeface="Times New Roman"/>
              </a:rPr>
              <a:t>sliden</a:t>
            </a:r>
            <a:r>
              <a:rPr lang="en-US" dirty="0">
                <a:latin typeface="Times New Roman"/>
                <a:cs typeface="Times New Roman"/>
              </a:rPr>
              <a:t> </a:t>
            </a:r>
            <a:r>
              <a:rPr lang="en-US" dirty="0" err="1">
                <a:latin typeface="Times New Roman"/>
                <a:cs typeface="Times New Roman"/>
              </a:rPr>
              <a:t>innan</a:t>
            </a:r>
            <a:r>
              <a:rPr lang="en-US" dirty="0">
                <a:latin typeface="Times New Roman"/>
                <a:cs typeface="Times New Roman"/>
              </a:rPr>
              <a:t> </a:t>
            </a:r>
            <a:r>
              <a:rPr lang="en-US" dirty="0" err="1">
                <a:latin typeface="Times New Roman"/>
                <a:cs typeface="Times New Roman"/>
              </a:rPr>
              <a:t>visade</a:t>
            </a:r>
            <a:r>
              <a:rPr lang="en-US" dirty="0">
                <a:latin typeface="Times New Roman"/>
                <a:cs typeface="Times New Roman"/>
              </a:rPr>
              <a:t> </a:t>
            </a:r>
            <a:r>
              <a:rPr lang="en-US" dirty="0" err="1">
                <a:latin typeface="Times New Roman"/>
                <a:cs typeface="Times New Roman"/>
              </a:rPr>
              <a:t>nedåtgående</a:t>
            </a:r>
            <a:r>
              <a:rPr lang="en-US" dirty="0">
                <a:latin typeface="Times New Roman"/>
                <a:cs typeface="Times New Roman"/>
              </a:rPr>
              <a:t> </a:t>
            </a:r>
            <a:r>
              <a:rPr lang="en-US" dirty="0" err="1">
                <a:latin typeface="Times New Roman"/>
                <a:cs typeface="Times New Roman"/>
              </a:rPr>
              <a:t>trender</a:t>
            </a:r>
            <a:r>
              <a:rPr lang="en-US" dirty="0">
                <a:latin typeface="Times New Roman"/>
                <a:cs typeface="Times New Roman"/>
              </a:rPr>
              <a:t> och </a:t>
            </a:r>
            <a:r>
              <a:rPr lang="en-US" dirty="0" err="1">
                <a:latin typeface="Times New Roman"/>
                <a:cs typeface="Times New Roman"/>
              </a:rPr>
              <a:t>dålig</a:t>
            </a:r>
            <a:r>
              <a:rPr lang="en-US" dirty="0">
                <a:latin typeface="Times New Roman"/>
                <a:cs typeface="Times New Roman"/>
              </a:rPr>
              <a:t> </a:t>
            </a:r>
            <a:r>
              <a:rPr lang="en-US" dirty="0" err="1">
                <a:latin typeface="Times New Roman"/>
                <a:cs typeface="Times New Roman"/>
              </a:rPr>
              <a:t>eller</a:t>
            </a:r>
            <a:r>
              <a:rPr lang="en-US" dirty="0">
                <a:latin typeface="Times New Roman"/>
                <a:cs typeface="Times New Roman"/>
              </a:rPr>
              <a:t> </a:t>
            </a:r>
            <a:r>
              <a:rPr lang="en-US" dirty="0" err="1">
                <a:latin typeface="Times New Roman"/>
                <a:cs typeface="Times New Roman"/>
              </a:rPr>
              <a:t>otillräcklig</a:t>
            </a:r>
            <a:r>
              <a:rPr lang="en-US" dirty="0">
                <a:latin typeface="Times New Roman"/>
                <a:cs typeface="Times New Roman"/>
              </a:rPr>
              <a:t> </a:t>
            </a:r>
            <a:r>
              <a:rPr lang="en-US" dirty="0" err="1">
                <a:latin typeface="Times New Roman"/>
                <a:cs typeface="Times New Roman"/>
              </a:rPr>
              <a:t>bevarandestatus</a:t>
            </a:r>
            <a:r>
              <a:rPr lang="en-US" dirty="0">
                <a:latin typeface="Times New Roman"/>
                <a:cs typeface="Times New Roman"/>
              </a:rPr>
              <a:t>. I den </a:t>
            </a:r>
            <a:r>
              <a:rPr lang="en-US" dirty="0" err="1">
                <a:latin typeface="Times New Roman"/>
                <a:cs typeface="Times New Roman"/>
              </a:rPr>
              <a:t>här</a:t>
            </a:r>
            <a:r>
              <a:rPr lang="en-US" dirty="0">
                <a:latin typeface="Times New Roman"/>
                <a:cs typeface="Times New Roman"/>
              </a:rPr>
              <a:t> </a:t>
            </a:r>
            <a:r>
              <a:rPr lang="en-US" dirty="0" err="1">
                <a:latin typeface="Times New Roman"/>
                <a:cs typeface="Times New Roman"/>
              </a:rPr>
              <a:t>bilden</a:t>
            </a:r>
            <a:r>
              <a:rPr lang="en-US" dirty="0">
                <a:latin typeface="Times New Roman"/>
                <a:cs typeface="Times New Roman"/>
              </a:rPr>
              <a:t> </a:t>
            </a:r>
            <a:r>
              <a:rPr lang="en-US" dirty="0" err="1">
                <a:latin typeface="Times New Roman"/>
                <a:cs typeface="Times New Roman"/>
              </a:rPr>
              <a:t>visar</a:t>
            </a:r>
            <a:r>
              <a:rPr lang="en-US" dirty="0">
                <a:latin typeface="Times New Roman"/>
                <a:cs typeface="Times New Roman"/>
              </a:rPr>
              <a:t> de </a:t>
            </a:r>
            <a:r>
              <a:rPr lang="en-US" dirty="0" err="1">
                <a:latin typeface="Times New Roman"/>
                <a:cs typeface="Times New Roman"/>
              </a:rPr>
              <a:t>röda</a:t>
            </a:r>
            <a:r>
              <a:rPr lang="en-US" dirty="0">
                <a:latin typeface="Times New Roman"/>
                <a:cs typeface="Times New Roman"/>
              </a:rPr>
              <a:t> </a:t>
            </a:r>
            <a:r>
              <a:rPr lang="en-US" dirty="0" err="1">
                <a:latin typeface="Times New Roman"/>
                <a:cs typeface="Times New Roman"/>
              </a:rPr>
              <a:t>strecken</a:t>
            </a:r>
            <a:r>
              <a:rPr lang="en-US" dirty="0">
                <a:latin typeface="Times New Roman"/>
                <a:cs typeface="Times New Roman"/>
              </a:rPr>
              <a:t> de </a:t>
            </a:r>
            <a:r>
              <a:rPr lang="en-US" dirty="0" err="1">
                <a:latin typeface="Times New Roman"/>
                <a:cs typeface="Times New Roman"/>
              </a:rPr>
              <a:t>målnivåer</a:t>
            </a:r>
            <a:r>
              <a:rPr lang="en-US" dirty="0">
                <a:latin typeface="Times New Roman"/>
                <a:cs typeface="Times New Roman"/>
              </a:rPr>
              <a:t> EU </a:t>
            </a:r>
            <a:r>
              <a:rPr lang="en-US" dirty="0" err="1">
                <a:latin typeface="Times New Roman"/>
                <a:cs typeface="Times New Roman"/>
              </a:rPr>
              <a:t>satte</a:t>
            </a:r>
            <a:r>
              <a:rPr lang="en-US" dirty="0">
                <a:latin typeface="Times New Roman"/>
                <a:cs typeface="Times New Roman"/>
              </a:rPr>
              <a:t> </a:t>
            </a:r>
            <a:r>
              <a:rPr lang="en-US" dirty="0" err="1">
                <a:latin typeface="Times New Roman"/>
                <a:cs typeface="Times New Roman"/>
              </a:rPr>
              <a:t>upp</a:t>
            </a:r>
            <a:r>
              <a:rPr lang="en-US" dirty="0">
                <a:latin typeface="Times New Roman"/>
                <a:cs typeface="Times New Roman"/>
              </a:rPr>
              <a:t> för </a:t>
            </a:r>
            <a:r>
              <a:rPr lang="en-US" dirty="0" err="1">
                <a:latin typeface="Times New Roman"/>
                <a:cs typeface="Times New Roman"/>
              </a:rPr>
              <a:t>perioden</a:t>
            </a:r>
            <a:r>
              <a:rPr lang="en-US" dirty="0">
                <a:latin typeface="Times New Roman"/>
                <a:cs typeface="Times New Roman"/>
              </a:rPr>
              <a:t> 2010 - 2020, I </a:t>
            </a:r>
            <a:r>
              <a:rPr lang="en-US" dirty="0" err="1">
                <a:latin typeface="Times New Roman"/>
                <a:cs typeface="Times New Roman"/>
              </a:rPr>
              <a:t>samråd</a:t>
            </a:r>
            <a:r>
              <a:rPr lang="en-US" dirty="0">
                <a:latin typeface="Times New Roman"/>
                <a:cs typeface="Times New Roman"/>
              </a:rPr>
              <a:t> med </a:t>
            </a:r>
            <a:r>
              <a:rPr lang="en-US" dirty="0" err="1">
                <a:latin typeface="Times New Roman"/>
                <a:cs typeface="Times New Roman"/>
              </a:rPr>
              <a:t>alla</a:t>
            </a:r>
            <a:r>
              <a:rPr lang="en-US" dirty="0">
                <a:latin typeface="Times New Roman"/>
                <a:cs typeface="Times New Roman"/>
              </a:rPr>
              <a:t> </a:t>
            </a:r>
            <a:r>
              <a:rPr lang="en-US" dirty="0" err="1">
                <a:latin typeface="Times New Roman"/>
                <a:cs typeface="Times New Roman"/>
              </a:rPr>
              <a:t>medlemsstater</a:t>
            </a:r>
            <a:r>
              <a:rPr lang="en-US" dirty="0">
                <a:latin typeface="Times New Roman"/>
                <a:cs typeface="Times New Roman"/>
              </a:rPr>
              <a:t>, för </a:t>
            </a:r>
            <a:r>
              <a:rPr lang="en-US" dirty="0" err="1">
                <a:latin typeface="Times New Roman"/>
                <a:cs typeface="Times New Roman"/>
              </a:rPr>
              <a:t>vilka</a:t>
            </a:r>
            <a:r>
              <a:rPr lang="en-US" dirty="0">
                <a:latin typeface="Times New Roman"/>
                <a:cs typeface="Times New Roman"/>
              </a:rPr>
              <a:t> </a:t>
            </a:r>
            <a:r>
              <a:rPr lang="en-US" dirty="0" err="1">
                <a:latin typeface="Times New Roman"/>
                <a:cs typeface="Times New Roman"/>
              </a:rPr>
              <a:t>förbättringar</a:t>
            </a:r>
            <a:r>
              <a:rPr lang="en-US" dirty="0">
                <a:latin typeface="Times New Roman"/>
                <a:cs typeface="Times New Roman"/>
              </a:rPr>
              <a:t> man </a:t>
            </a:r>
            <a:r>
              <a:rPr lang="en-US" dirty="0" err="1">
                <a:latin typeface="Times New Roman"/>
                <a:cs typeface="Times New Roman"/>
              </a:rPr>
              <a:t>skulle</a:t>
            </a:r>
            <a:r>
              <a:rPr lang="en-US" dirty="0">
                <a:latin typeface="Times New Roman"/>
                <a:cs typeface="Times New Roman"/>
              </a:rPr>
              <a:t> </a:t>
            </a:r>
            <a:r>
              <a:rPr lang="en-US" dirty="0" err="1">
                <a:latin typeface="Times New Roman"/>
                <a:cs typeface="Times New Roman"/>
              </a:rPr>
              <a:t>uppnå</a:t>
            </a:r>
            <a:r>
              <a:rPr lang="en-US" dirty="0">
                <a:latin typeface="Times New Roman"/>
                <a:cs typeface="Times New Roman"/>
              </a:rPr>
              <a:t> till </a:t>
            </a:r>
            <a:r>
              <a:rPr lang="en-US" dirty="0" err="1">
                <a:latin typeface="Times New Roman"/>
                <a:cs typeface="Times New Roman"/>
              </a:rPr>
              <a:t>dess</a:t>
            </a:r>
            <a:r>
              <a:rPr lang="en-US" dirty="0">
                <a:latin typeface="Times New Roman"/>
                <a:cs typeface="Times New Roman"/>
              </a:rPr>
              <a:t> för </a:t>
            </a:r>
            <a:r>
              <a:rPr lang="en-US" dirty="0" err="1">
                <a:latin typeface="Times New Roman"/>
                <a:cs typeface="Times New Roman"/>
              </a:rPr>
              <a:t>arter</a:t>
            </a:r>
            <a:r>
              <a:rPr lang="en-US" dirty="0">
                <a:latin typeface="Times New Roman"/>
                <a:cs typeface="Times New Roman"/>
              </a:rPr>
              <a:t> </a:t>
            </a:r>
            <a:r>
              <a:rPr lang="en-US" dirty="0" err="1">
                <a:latin typeface="Times New Roman"/>
                <a:cs typeface="Times New Roman"/>
              </a:rPr>
              <a:t>som</a:t>
            </a:r>
            <a:r>
              <a:rPr lang="en-US" dirty="0">
                <a:latin typeface="Times New Roman"/>
                <a:cs typeface="Times New Roman"/>
              </a:rPr>
              <a:t> </a:t>
            </a:r>
            <a:r>
              <a:rPr lang="en-US" dirty="0" err="1">
                <a:latin typeface="Times New Roman"/>
                <a:cs typeface="Times New Roman"/>
              </a:rPr>
              <a:t>omfattas</a:t>
            </a:r>
            <a:r>
              <a:rPr lang="en-US" dirty="0">
                <a:latin typeface="Times New Roman"/>
                <a:cs typeface="Times New Roman"/>
              </a:rPr>
              <a:t> av </a:t>
            </a:r>
            <a:r>
              <a:rPr lang="en-US" dirty="0" err="1">
                <a:latin typeface="Times New Roman"/>
                <a:cs typeface="Times New Roman"/>
              </a:rPr>
              <a:t>fågel</a:t>
            </a:r>
            <a:r>
              <a:rPr lang="en-US" dirty="0">
                <a:latin typeface="Times New Roman"/>
                <a:cs typeface="Times New Roman"/>
              </a:rPr>
              <a:t>- </a:t>
            </a:r>
            <a:r>
              <a:rPr lang="en-US" dirty="0" err="1">
                <a:latin typeface="Times New Roman"/>
                <a:cs typeface="Times New Roman"/>
              </a:rPr>
              <a:t>och</a:t>
            </a:r>
            <a:r>
              <a:rPr lang="en-US" dirty="0">
                <a:latin typeface="Times New Roman"/>
                <a:cs typeface="Times New Roman"/>
              </a:rPr>
              <a:t> </a:t>
            </a:r>
            <a:r>
              <a:rPr lang="en-US" dirty="0" err="1">
                <a:latin typeface="Times New Roman"/>
                <a:cs typeface="Times New Roman"/>
              </a:rPr>
              <a:t>habitatdirektiven</a:t>
            </a:r>
            <a:r>
              <a:rPr lang="en-US" dirty="0">
                <a:latin typeface="Times New Roman"/>
                <a:cs typeface="Times New Roman"/>
              </a:rPr>
              <a:t> </a:t>
            </a:r>
            <a:r>
              <a:rPr lang="en-US" dirty="0" err="1">
                <a:latin typeface="Times New Roman"/>
                <a:cs typeface="Times New Roman"/>
              </a:rPr>
              <a:t>och</a:t>
            </a:r>
            <a:r>
              <a:rPr lang="en-US" dirty="0">
                <a:latin typeface="Times New Roman"/>
                <a:cs typeface="Times New Roman"/>
              </a:rPr>
              <a:t> för de </a:t>
            </a:r>
            <a:r>
              <a:rPr lang="en-US" dirty="0" err="1">
                <a:latin typeface="Times New Roman"/>
                <a:cs typeface="Times New Roman"/>
              </a:rPr>
              <a:t>livsmiljötyper</a:t>
            </a:r>
            <a:r>
              <a:rPr lang="en-US" dirty="0">
                <a:latin typeface="Times New Roman"/>
                <a:cs typeface="Times New Roman"/>
              </a:rPr>
              <a:t> </a:t>
            </a:r>
            <a:r>
              <a:rPr lang="en-US" dirty="0" err="1">
                <a:latin typeface="Times New Roman"/>
                <a:cs typeface="Times New Roman"/>
              </a:rPr>
              <a:t>som</a:t>
            </a:r>
            <a:r>
              <a:rPr lang="en-US" dirty="0">
                <a:latin typeface="Times New Roman"/>
                <a:cs typeface="Times New Roman"/>
              </a:rPr>
              <a:t> </a:t>
            </a:r>
            <a:r>
              <a:rPr lang="en-US" dirty="0" err="1">
                <a:latin typeface="Times New Roman"/>
                <a:cs typeface="Times New Roman"/>
              </a:rPr>
              <a:t>omfattas</a:t>
            </a:r>
            <a:r>
              <a:rPr lang="en-US" dirty="0">
                <a:latin typeface="Times New Roman"/>
                <a:cs typeface="Times New Roman"/>
              </a:rPr>
              <a:t> av </a:t>
            </a:r>
            <a:r>
              <a:rPr lang="en-US" dirty="0" err="1">
                <a:latin typeface="Times New Roman"/>
                <a:cs typeface="Times New Roman"/>
              </a:rPr>
              <a:t>habitatdirektivets</a:t>
            </a:r>
            <a:r>
              <a:rPr lang="en-US" dirty="0">
                <a:latin typeface="Times New Roman"/>
                <a:cs typeface="Times New Roman"/>
              </a:rPr>
              <a:t> </a:t>
            </a:r>
            <a:r>
              <a:rPr lang="en-US" dirty="0" err="1">
                <a:latin typeface="Times New Roman"/>
                <a:cs typeface="Times New Roman"/>
              </a:rPr>
              <a:t>bilaga</a:t>
            </a:r>
            <a:r>
              <a:rPr lang="en-US" dirty="0">
                <a:latin typeface="Times New Roman"/>
                <a:cs typeface="Times New Roman"/>
              </a:rPr>
              <a:t> I. De </a:t>
            </a:r>
            <a:r>
              <a:rPr lang="en-US" dirty="0" err="1">
                <a:latin typeface="Times New Roman"/>
                <a:cs typeface="Times New Roman"/>
              </a:rPr>
              <a:t>mörkgröna</a:t>
            </a:r>
            <a:r>
              <a:rPr lang="en-US" dirty="0">
                <a:latin typeface="Times New Roman"/>
                <a:cs typeface="Times New Roman"/>
              </a:rPr>
              <a:t> </a:t>
            </a:r>
            <a:r>
              <a:rPr lang="en-US" dirty="0" err="1">
                <a:latin typeface="Times New Roman"/>
                <a:cs typeface="Times New Roman"/>
              </a:rPr>
              <a:t>staplarna</a:t>
            </a:r>
            <a:r>
              <a:rPr lang="en-US" dirty="0">
                <a:latin typeface="Times New Roman"/>
                <a:cs typeface="Times New Roman"/>
              </a:rPr>
              <a:t> </a:t>
            </a:r>
            <a:r>
              <a:rPr lang="en-US" dirty="0" err="1">
                <a:latin typeface="Times New Roman"/>
                <a:cs typeface="Times New Roman"/>
              </a:rPr>
              <a:t>visar</a:t>
            </a:r>
            <a:r>
              <a:rPr lang="en-US" dirty="0">
                <a:latin typeface="Times New Roman"/>
                <a:cs typeface="Times New Roman"/>
              </a:rPr>
              <a:t> </a:t>
            </a:r>
            <a:r>
              <a:rPr lang="en-US" dirty="0" err="1">
                <a:latin typeface="Times New Roman"/>
                <a:cs typeface="Times New Roman"/>
              </a:rPr>
              <a:t>läget</a:t>
            </a:r>
            <a:r>
              <a:rPr lang="en-US" dirty="0">
                <a:latin typeface="Times New Roman"/>
                <a:cs typeface="Times New Roman"/>
              </a:rPr>
              <a:t> 2010 </a:t>
            </a:r>
            <a:r>
              <a:rPr lang="en-US" dirty="0" err="1">
                <a:latin typeface="Times New Roman"/>
                <a:cs typeface="Times New Roman"/>
              </a:rPr>
              <a:t>och</a:t>
            </a:r>
            <a:r>
              <a:rPr lang="en-US" dirty="0">
                <a:latin typeface="Times New Roman"/>
                <a:cs typeface="Times New Roman"/>
              </a:rPr>
              <a:t> de de </a:t>
            </a:r>
            <a:r>
              <a:rPr lang="en-US" dirty="0" err="1">
                <a:latin typeface="Times New Roman"/>
                <a:cs typeface="Times New Roman"/>
              </a:rPr>
              <a:t>ljusgröna</a:t>
            </a:r>
            <a:r>
              <a:rPr lang="en-US" dirty="0">
                <a:latin typeface="Times New Roman"/>
                <a:cs typeface="Times New Roman"/>
              </a:rPr>
              <a:t> </a:t>
            </a:r>
            <a:r>
              <a:rPr lang="en-US" dirty="0" err="1">
                <a:latin typeface="Times New Roman"/>
                <a:cs typeface="Times New Roman"/>
              </a:rPr>
              <a:t>staplarna</a:t>
            </a:r>
            <a:r>
              <a:rPr lang="en-US" dirty="0">
                <a:latin typeface="Times New Roman"/>
                <a:cs typeface="Times New Roman"/>
              </a:rPr>
              <a:t> </a:t>
            </a:r>
            <a:r>
              <a:rPr lang="en-US" dirty="0" err="1">
                <a:latin typeface="Times New Roman"/>
                <a:cs typeface="Times New Roman"/>
              </a:rPr>
              <a:t>slutar</a:t>
            </a:r>
            <a:r>
              <a:rPr lang="en-US" dirty="0">
                <a:latin typeface="Times New Roman"/>
                <a:cs typeface="Times New Roman"/>
              </a:rPr>
              <a:t> var </a:t>
            </a:r>
            <a:r>
              <a:rPr lang="en-US" dirty="0" err="1">
                <a:latin typeface="Times New Roman"/>
                <a:cs typeface="Times New Roman"/>
              </a:rPr>
              <a:t>så</a:t>
            </a:r>
            <a:r>
              <a:rPr lang="en-US" dirty="0">
                <a:latin typeface="Times New Roman"/>
                <a:cs typeface="Times New Roman"/>
              </a:rPr>
              <a:t> </a:t>
            </a:r>
            <a:r>
              <a:rPr lang="en-US" dirty="0" err="1">
                <a:latin typeface="Times New Roman"/>
                <a:cs typeface="Times New Roman"/>
              </a:rPr>
              <a:t>långt</a:t>
            </a:r>
            <a:r>
              <a:rPr lang="en-US" dirty="0">
                <a:latin typeface="Times New Roman"/>
                <a:cs typeface="Times New Roman"/>
              </a:rPr>
              <a:t> man </a:t>
            </a:r>
            <a:r>
              <a:rPr lang="en-US" dirty="0" err="1">
                <a:latin typeface="Times New Roman"/>
                <a:cs typeface="Times New Roman"/>
              </a:rPr>
              <a:t>nådde</a:t>
            </a:r>
            <a:r>
              <a:rPr lang="en-US" dirty="0">
                <a:latin typeface="Times New Roman"/>
                <a:cs typeface="Times New Roman"/>
              </a:rPr>
              <a:t> till 2020. Inte för </a:t>
            </a:r>
            <a:r>
              <a:rPr lang="en-US" dirty="0" err="1">
                <a:latin typeface="Times New Roman"/>
                <a:cs typeface="Times New Roman"/>
              </a:rPr>
              <a:t>någon</a:t>
            </a:r>
            <a:r>
              <a:rPr lang="en-US" dirty="0">
                <a:latin typeface="Times New Roman"/>
                <a:cs typeface="Times New Roman"/>
              </a:rPr>
              <a:t> av </a:t>
            </a:r>
            <a:r>
              <a:rPr lang="en-US" dirty="0" err="1">
                <a:latin typeface="Times New Roman"/>
                <a:cs typeface="Times New Roman"/>
              </a:rPr>
              <a:t>kategorierna</a:t>
            </a:r>
            <a:r>
              <a:rPr lang="en-US" dirty="0">
                <a:latin typeface="Times New Roman"/>
                <a:cs typeface="Times New Roman"/>
              </a:rPr>
              <a:t> </a:t>
            </a:r>
            <a:r>
              <a:rPr lang="en-US" dirty="0" err="1">
                <a:latin typeface="Times New Roman"/>
                <a:cs typeface="Times New Roman"/>
              </a:rPr>
              <a:t>uppfylldes</a:t>
            </a:r>
            <a:r>
              <a:rPr lang="en-US" dirty="0">
                <a:latin typeface="Times New Roman"/>
                <a:cs typeface="Times New Roman"/>
              </a:rPr>
              <a:t> de </a:t>
            </a:r>
            <a:r>
              <a:rPr lang="en-US" dirty="0" err="1">
                <a:latin typeface="Times New Roman"/>
                <a:cs typeface="Times New Roman"/>
              </a:rPr>
              <a:t>förbättringsmål</a:t>
            </a:r>
            <a:r>
              <a:rPr lang="en-US" dirty="0">
                <a:latin typeface="Times New Roman"/>
                <a:cs typeface="Times New Roman"/>
              </a:rPr>
              <a:t> man </a:t>
            </a:r>
            <a:r>
              <a:rPr lang="en-US" dirty="0" err="1">
                <a:latin typeface="Times New Roman"/>
                <a:cs typeface="Times New Roman"/>
              </a:rPr>
              <a:t>satt</a:t>
            </a:r>
            <a:r>
              <a:rPr lang="en-US" dirty="0">
                <a:latin typeface="Times New Roman"/>
                <a:cs typeface="Times New Roman"/>
              </a:rPr>
              <a:t> </a:t>
            </a:r>
            <a:r>
              <a:rPr lang="en-US" dirty="0" err="1">
                <a:latin typeface="Times New Roman"/>
                <a:cs typeface="Times New Roman"/>
              </a:rPr>
              <a:t>upp</a:t>
            </a:r>
            <a:r>
              <a:rPr lang="en-US" dirty="0">
                <a:latin typeface="Times New Roman"/>
                <a:cs typeface="Times New Roman"/>
              </a:rPr>
              <a:t> för </a:t>
            </a:r>
            <a:r>
              <a:rPr lang="en-US" dirty="0" err="1">
                <a:latin typeface="Times New Roman"/>
                <a:cs typeface="Times New Roman"/>
              </a:rPr>
              <a:t>biologisk</a:t>
            </a:r>
            <a:r>
              <a:rPr lang="en-US" dirty="0">
                <a:latin typeface="Times New Roman"/>
                <a:cs typeface="Times New Roman"/>
              </a:rPr>
              <a:t> </a:t>
            </a:r>
            <a:r>
              <a:rPr lang="en-US" dirty="0" err="1">
                <a:latin typeface="Times New Roman"/>
                <a:cs typeface="Times New Roman"/>
              </a:rPr>
              <a:t>mångfald</a:t>
            </a:r>
            <a:r>
              <a:rPr lang="en-US" dirty="0">
                <a:latin typeface="Times New Roman"/>
                <a:cs typeface="Times New Roman"/>
              </a:rPr>
              <a:t>. </a:t>
            </a:r>
          </a:p>
        </p:txBody>
      </p:sp>
      <p:sp>
        <p:nvSpPr>
          <p:cNvPr id="4" name="Platshållare för bildnummer 3">
            <a:extLst>
              <a:ext uri="{FF2B5EF4-FFF2-40B4-BE49-F238E27FC236}">
                <a16:creationId xmlns:a16="http://schemas.microsoft.com/office/drawing/2014/main" id="{D9DD47A8-5FC7-EE7F-2E1C-E32020644EB1}"/>
              </a:ext>
            </a:extLst>
          </p:cNvPr>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2562775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kumimoji="0" lang="sv-SE"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På Naturvårdsverkets webbplats finns flera webbsidor som beskriver naturrestaureringsförordningen och regeringsuppdraget. </a:t>
            </a:r>
            <a:r>
              <a:rPr lang="sv-SE" dirty="0"/>
              <a:t>Även övriga myndigheter har webbsidor om pågående arbete med Naturrestaureringsförordningen och framtagande av förslag till nationell restaureringsplan utifrån arbetet med de olika ekosystemen.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70</a:t>
            </a:fld>
            <a:endParaRPr lang="sv-SE"/>
          </a:p>
        </p:txBody>
      </p:sp>
    </p:spTree>
    <p:extLst>
      <p:ext uri="{BB962C8B-B14F-4D97-AF65-F5344CB8AC3E}">
        <p14:creationId xmlns:p14="http://schemas.microsoft.com/office/powerpoint/2010/main" val="2786929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Naturvårdsverket har en sida om vad som är pg inom regeringsuppdraget som uppdateras löpande. På Naturvårdsverkets webbsidor har vi också tagit fram vidareförmedlingsmaterial som ett inspelat informationsmöte och denna </a:t>
            </a:r>
            <a:r>
              <a:rPr lang="sv-SE" dirty="0" err="1"/>
              <a:t>ppt</a:t>
            </a:r>
            <a:r>
              <a:rPr lang="sv-SE" dirty="0"/>
              <a:t> med </a:t>
            </a:r>
            <a:r>
              <a:rPr lang="sv-SE" dirty="0" err="1"/>
              <a:t>talmanus</a:t>
            </a:r>
            <a:r>
              <a:rPr lang="sv-SE" dirty="0"/>
              <a:t>, samt ett flertal illustrationer. </a:t>
            </a:r>
          </a:p>
          <a:p>
            <a:endParaRPr lang="sv-SE" dirty="0"/>
          </a:p>
          <a:p>
            <a:r>
              <a:rPr lang="sv-SE" dirty="0"/>
              <a:t>Det går även att prenumerera på Naturvårdsverkets nyhetsbrev: Insatser för biologisk mångfald och på Jordbruksverkets nyhetsbrev: Hävdat som båda löpande kommer att rapportera om projektet.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71</a:t>
            </a:fld>
            <a:endParaRPr lang="sv-SE"/>
          </a:p>
        </p:txBody>
      </p:sp>
    </p:spTree>
    <p:extLst>
      <p:ext uri="{BB962C8B-B14F-4D97-AF65-F5344CB8AC3E}">
        <p14:creationId xmlns:p14="http://schemas.microsoft.com/office/powerpoint/2010/main" val="464515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Tack! Frågor?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72</a:t>
            </a:fld>
            <a:endParaRPr lang="sv-SE"/>
          </a:p>
        </p:txBody>
      </p:sp>
    </p:spTree>
    <p:extLst>
      <p:ext uri="{BB962C8B-B14F-4D97-AF65-F5344CB8AC3E}">
        <p14:creationId xmlns:p14="http://schemas.microsoft.com/office/powerpoint/2010/main" val="22952597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73</a:t>
            </a:fld>
            <a:endParaRPr lang="sv-SE"/>
          </a:p>
        </p:txBody>
      </p:sp>
    </p:spTree>
    <p:extLst>
      <p:ext uri="{BB962C8B-B14F-4D97-AF65-F5344CB8AC3E}">
        <p14:creationId xmlns:p14="http://schemas.microsoft.com/office/powerpoint/2010/main" val="61515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965002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Om Naturvårdsverkets regeringsuppdrag tillsammans med Havs- och vattenmyndigheten, Skogsstyrelsen, Jordbruksverket, samt Boverket och process för genomförande.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17404605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0" name="Bild 9">
            <a:extLst>
              <a:ext uri="{FF2B5EF4-FFF2-40B4-BE49-F238E27FC236}">
                <a16:creationId xmlns:a16="http://schemas.microsoft.com/office/drawing/2014/main" id="{3632BFCC-8D47-0F11-BF1F-855A502F9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8311" y="4365186"/>
            <a:ext cx="580073" cy="652082"/>
          </a:xfrm>
          <a:prstGeom prst="rect">
            <a:avLst/>
          </a:prstGeom>
        </p:spPr>
      </p:pic>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3" name="Bildobjekt 2" descr="En bild som visar Grafik, skärmbild, grafisk design, logotyp&#10;&#10;AI-genererat innehåll kan vara felaktigt.">
            <a:extLst>
              <a:ext uri="{FF2B5EF4-FFF2-40B4-BE49-F238E27FC236}">
                <a16:creationId xmlns:a16="http://schemas.microsoft.com/office/drawing/2014/main" id="{F0EBD8D3-9DDC-24FC-9CFF-ACEE5EB11A2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6" name="Bild 5">
            <a:extLst>
              <a:ext uri="{FF2B5EF4-FFF2-40B4-BE49-F238E27FC236}">
                <a16:creationId xmlns:a16="http://schemas.microsoft.com/office/drawing/2014/main" id="{A7A6DCAA-9828-8BFD-92D6-FA009BACE3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7" name="Bild 6">
            <a:extLst>
              <a:ext uri="{FF2B5EF4-FFF2-40B4-BE49-F238E27FC236}">
                <a16:creationId xmlns:a16="http://schemas.microsoft.com/office/drawing/2014/main" id="{81287FE7-96E4-E5C8-0E27-5FB97936007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7E4BB454-0C42-7D4F-799F-0CADADD53DA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850882213"/>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65115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347614"/>
            <a:ext cx="6858000" cy="1790700"/>
          </a:xfrm>
        </p:spPr>
        <p:txBody>
          <a:bodyPr anchor="ctr" anchorCtr="0">
            <a:noAutofit/>
          </a:bodyPr>
          <a:lstStyle>
            <a:lvl1pPr algn="l">
              <a:lnSpc>
                <a:spcPts val="4000"/>
              </a:lnSpc>
              <a:defRPr sz="3000">
                <a:solidFill>
                  <a:schemeClr val="tx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347614"/>
            <a:ext cx="6858000" cy="1790700"/>
          </a:xfrm>
        </p:spPr>
        <p:txBody>
          <a:bodyPr anchor="ctr" anchorCtr="0">
            <a:noAutofit/>
          </a:bodyPr>
          <a:lstStyle>
            <a:lvl1pPr algn="ctr">
              <a:defRPr sz="6300">
                <a:solidFill>
                  <a:schemeClr val="tx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BFFAA3-5283-4CFB-8748-F94C8C196E6A}"/>
              </a:ext>
            </a:extLst>
          </p:cNvPr>
          <p:cNvSpPr/>
          <p:nvPr userDrawn="1"/>
        </p:nvSpPr>
        <p:spPr>
          <a:xfrm>
            <a:off x="863588" y="1661940"/>
            <a:ext cx="7416824" cy="1800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 name="Grupp 8">
            <a:extLst>
              <a:ext uri="{FF2B5EF4-FFF2-40B4-BE49-F238E27FC236}">
                <a16:creationId xmlns:a16="http://schemas.microsoft.com/office/drawing/2014/main" id="{662DED6C-9C09-FD07-9374-38861D7E5294}"/>
              </a:ext>
            </a:extLst>
          </p:cNvPr>
          <p:cNvGrpSpPr/>
          <p:nvPr userDrawn="1"/>
        </p:nvGrpSpPr>
        <p:grpSpPr>
          <a:xfrm>
            <a:off x="1108311" y="2031795"/>
            <a:ext cx="6927377" cy="1079909"/>
            <a:chOff x="2652472" y="2355726"/>
            <a:chExt cx="4618251" cy="719939"/>
          </a:xfrm>
        </p:grpSpPr>
        <p:pic>
          <p:nvPicPr>
            <p:cNvPr id="2" name="Bild 1">
              <a:extLst>
                <a:ext uri="{FF2B5EF4-FFF2-40B4-BE49-F238E27FC236}">
                  <a16:creationId xmlns:a16="http://schemas.microsoft.com/office/drawing/2014/main" id="{459BF7D5-1C49-F776-1AF5-E9BB375F54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0650" y="2412127"/>
              <a:ext cx="580073" cy="652082"/>
            </a:xfrm>
            <a:prstGeom prst="rect">
              <a:avLst/>
            </a:prstGeom>
          </p:spPr>
        </p:pic>
        <p:pic>
          <p:nvPicPr>
            <p:cNvPr id="4" name="Bildobjekt 3" descr="En bild som visar Grafik, skärmbild, grafisk design, logotyp&#10;&#10;AI-genererat innehåll kan vara felaktigt.">
              <a:extLst>
                <a:ext uri="{FF2B5EF4-FFF2-40B4-BE49-F238E27FC236}">
                  <a16:creationId xmlns:a16="http://schemas.microsoft.com/office/drawing/2014/main" id="{A31347DC-DA58-F817-CA3C-A81416812E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5896" y="2355726"/>
              <a:ext cx="863805" cy="719939"/>
            </a:xfrm>
            <a:prstGeom prst="rect">
              <a:avLst/>
            </a:prstGeom>
          </p:spPr>
        </p:pic>
        <p:pic>
          <p:nvPicPr>
            <p:cNvPr id="5" name="Bild 4">
              <a:extLst>
                <a:ext uri="{FF2B5EF4-FFF2-40B4-BE49-F238E27FC236}">
                  <a16:creationId xmlns:a16="http://schemas.microsoft.com/office/drawing/2014/main" id="{9A48E61C-DEC9-BFBD-7A7C-4095970607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81942" y="2451389"/>
              <a:ext cx="685800" cy="548640"/>
            </a:xfrm>
            <a:prstGeom prst="rect">
              <a:avLst/>
            </a:prstGeom>
          </p:spPr>
        </p:pic>
        <p:pic>
          <p:nvPicPr>
            <p:cNvPr id="6" name="Bild 5">
              <a:extLst>
                <a:ext uri="{FF2B5EF4-FFF2-40B4-BE49-F238E27FC236}">
                  <a16:creationId xmlns:a16="http://schemas.microsoft.com/office/drawing/2014/main" id="{DB91C836-2FA4-12B4-6BF2-0ACBA6C367C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404035" y="2596967"/>
              <a:ext cx="1078230" cy="430530"/>
            </a:xfrm>
            <a:prstGeom prst="rect">
              <a:avLst/>
            </a:prstGeom>
          </p:spPr>
        </p:pic>
        <p:pic>
          <p:nvPicPr>
            <p:cNvPr id="7" name="Bild 6">
              <a:extLst>
                <a:ext uri="{FF2B5EF4-FFF2-40B4-BE49-F238E27FC236}">
                  <a16:creationId xmlns:a16="http://schemas.microsoft.com/office/drawing/2014/main" id="{6A8DCDB6-DB5F-3DF3-D44E-81A45CD4023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652472" y="2492053"/>
              <a:ext cx="861060" cy="434340"/>
            </a:xfrm>
            <a:prstGeom prst="rect">
              <a:avLst/>
            </a:prstGeom>
          </p:spPr>
        </p:pic>
      </p:grpSp>
    </p:spTree>
    <p:extLst>
      <p:ext uri="{BB962C8B-B14F-4D97-AF65-F5344CB8AC3E}">
        <p14:creationId xmlns:p14="http://schemas.microsoft.com/office/powerpoint/2010/main" val="3984556473"/>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375DFCA7-4046-C3D4-1257-E4CC632DC3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170E2903-945B-6388-1BD8-70BE10790B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FF4FCE13-4CA0-CA3B-CFC6-4BE445EC9F6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E2F0C9B4-096B-895C-03CC-D7CF61FED0C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DA1C9EC2-7CE0-4A21-9648-22568BB0B0A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978261945"/>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26013DAE-02A3-4520-886A-818AFD94FD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22003C50-2EAB-2C2C-18CF-9CE3794B53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7528D0C0-7EA7-4850-0762-60C3F61900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7FB64902-23F3-4794-C564-E5F77589AD9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02B01D2A-8559-0057-D2E1-BF5AF2E868D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126896357"/>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E44DE4BA-9490-4243-1703-BE3A8A7583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EA65C1EA-2584-F0A5-946E-42342F15FF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8A24873A-56AF-73AB-E068-21F99530B9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3A002906-2777-C106-47DE-9C8FBA32AB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CC0C3EF0-DF80-9109-124F-07524231A5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3871027144"/>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782E528A-73A5-FE0B-4485-E2972B734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9E633CCE-EC83-126A-C65A-4526AADD35E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0FC45F08-8787-27AC-4DD7-E25E8DF0338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9688DF3B-AC8C-4154-45C9-752DC8F6F9C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A900000E-1205-131E-6714-E586186E5C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280333606"/>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D1240E27-7C2A-FDA5-E13E-37C27708A1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8FBA6853-2AC5-8E84-1FB9-59A391A2B85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D0961D53-C427-F33C-0055-B4D4DDB5B5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79E509AF-80A5-BA13-7C97-736D7D36177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62399D58-9F3A-5D2F-8C03-4058D22DB66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750092089"/>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rgbClr val="98C39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tx2"/>
                </a:solidFill>
              </a:defRPr>
            </a:lvl1pPr>
          </a:lstStyle>
          <a:p>
            <a:r>
              <a:rPr lang="en-GB" noProof="0" err="1"/>
              <a:t>Välkomstbild</a:t>
            </a:r>
            <a:r>
              <a:rPr lang="en-GB" noProof="0"/>
              <a:t> </a:t>
            </a:r>
            <a:br>
              <a:rPr lang="en-GB" noProof="0"/>
            </a:br>
            <a:r>
              <a:rPr lang="en-GB" noProof="0"/>
              <a:t>med bara text</a:t>
            </a:r>
          </a:p>
        </p:txBody>
      </p:sp>
      <p:pic>
        <p:nvPicPr>
          <p:cNvPr id="2" name="Bild 1">
            <a:extLst>
              <a:ext uri="{FF2B5EF4-FFF2-40B4-BE49-F238E27FC236}">
                <a16:creationId xmlns:a16="http://schemas.microsoft.com/office/drawing/2014/main" id="{74CD598A-1766-CFAD-A774-331C25D3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FA05B492-7D7A-05DA-5CE7-2F6806B9F5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7FE9CE08-31D9-6302-2436-103E5A575F6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19603" y="4404448"/>
            <a:ext cx="685800" cy="548640"/>
          </a:xfrm>
          <a:prstGeom prst="rect">
            <a:avLst/>
          </a:prstGeom>
        </p:spPr>
      </p:pic>
      <p:pic>
        <p:nvPicPr>
          <p:cNvPr id="9" name="Bild 8">
            <a:extLst>
              <a:ext uri="{FF2B5EF4-FFF2-40B4-BE49-F238E27FC236}">
                <a16:creationId xmlns:a16="http://schemas.microsoft.com/office/drawing/2014/main" id="{AE04B30D-FF80-88F5-E1AA-ADD99D690CE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141696" y="4550026"/>
            <a:ext cx="1078230" cy="430530"/>
          </a:xfrm>
          <a:prstGeom prst="rect">
            <a:avLst/>
          </a:prstGeom>
        </p:spPr>
      </p:pic>
      <p:pic>
        <p:nvPicPr>
          <p:cNvPr id="10" name="Bild 9">
            <a:extLst>
              <a:ext uri="{FF2B5EF4-FFF2-40B4-BE49-F238E27FC236}">
                <a16:creationId xmlns:a16="http://schemas.microsoft.com/office/drawing/2014/main" id="{5937213C-7D63-E6E9-7720-F7E62E11FED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3561117921"/>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5BF0A76F-AB04-6C53-1078-E873571585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E00C71FA-93CB-B7EC-1765-FB6E43ABF8B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57348F71-F5AE-7F9E-6D74-F0FED169CD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05370C1E-5662-DA77-B3D8-9D43489F882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B4F1BA26-2B8E-0C0C-CE27-17A1034ACDB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1275755053"/>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217E43A7-FCC0-FDE4-7E2A-B2ACFEAAAF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D50E07DE-B154-C185-E44B-F801E84DA6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865B9E46-C166-8264-18E5-D297306403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D6693274-26C7-7133-DF9D-BA0310F47F2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CA721F8B-1A9D-52F4-F7DA-F55718191E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82012372"/>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98598170-9542-E9CB-756A-014F6DE519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BD28439A-85DF-291C-9FA3-AAD4190C6FB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EC7E13F0-FFEA-C92B-F8BC-86E626AC16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9A9A61DC-5469-9C07-E4EA-26F1E32A8ED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428E316B-2905-46B8-8841-10B3373421A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3505897936"/>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D2E1CBEF-30E9-F99F-130E-2F8C54C992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EAE63F64-C5A4-3ED9-1604-801C6971277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2A2B5301-F775-17E9-E294-AB98AAB71DC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97810233-D3D0-6E2C-74EA-9D941905EB9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ECCBBA1D-F8B5-43E6-4C49-B5168E71D21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674936523"/>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308A54D0-C2BD-1639-1EC1-BF330926A8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C2AC93CD-0A20-C0C0-2C3E-8A295ADC92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7C801AA7-8FEF-2180-E170-AA0B17B27AA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E4A858E4-9D96-FA37-2A4D-4CCD6617DC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7985BCF2-CAC4-0A1D-C2E0-9161D0154C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894439704"/>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D5C1FAFB-D9B7-21F6-9972-E347620872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8F30E2A4-5416-EA5D-BD40-02ED8FA71E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53FD58ED-4D29-1771-29F3-3DE36A618C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999CF74C-F461-ADB9-0A19-037217D677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9B1D625C-3E89-ECBF-BF19-A8E4654B95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3041436844"/>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65D3FA8D-AB18-9768-9AA2-B023958380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EF8A12FF-0512-1F22-C135-C1A9D3550D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8CD21C0D-C3B5-255C-EF8C-86476FBEA1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73E5CE34-66A5-88D4-7EE8-5B5F6159D54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F85B5575-7089-937C-1B13-2D17E202B9B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174802541"/>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D79DD88F-2163-A535-8F5F-8242D7C558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1EFAE40D-6625-6EF0-AD74-AF29207A21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990DBD0F-5A85-7DFC-DD7B-278A9DCBF5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FA48ADF2-920A-6D85-D679-85BB54DACD2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A1C7AFF3-80A7-8642-458E-0620BC47CD2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2564601540"/>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3561A1A4-3C31-684B-30ED-F91B451184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990464D1-09F4-DA10-FE13-82DBAD6B94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B934497D-0382-6D1D-4C0E-3F7E7DDC5D7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600CFB00-CFFA-1B7C-5B6E-B97C8A9C0DD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9C344B73-B5A5-FA4E-9AD4-925FD1FB462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4071797231"/>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B3C24185-751E-5CD6-ADBB-3B0CCA84E8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46B52472-9D7F-4883-0134-8E92C9663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E880438A-7B81-D770-85CD-A5FC38C03FF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5" name="Bild 4">
            <a:extLst>
              <a:ext uri="{FF2B5EF4-FFF2-40B4-BE49-F238E27FC236}">
                <a16:creationId xmlns:a16="http://schemas.microsoft.com/office/drawing/2014/main" id="{262CBFF8-3D87-FD4A-3D94-0684ED474EC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BD4BA488-6891-1860-84BA-5005659B925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627141439"/>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2" name="Bild 1">
            <a:extLst>
              <a:ext uri="{FF2B5EF4-FFF2-40B4-BE49-F238E27FC236}">
                <a16:creationId xmlns:a16="http://schemas.microsoft.com/office/drawing/2014/main" id="{726BB01D-BB7B-5627-32D4-EC358125C5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8311" y="4365186"/>
            <a:ext cx="580073" cy="652082"/>
          </a:xfrm>
          <a:prstGeom prst="rect">
            <a:avLst/>
          </a:prstGeom>
        </p:spPr>
      </p:pic>
      <p:pic>
        <p:nvPicPr>
          <p:cNvPr id="3" name="Bildobjekt 2" descr="En bild som visar Grafik, skärmbild, grafisk design, logotyp&#10;&#10;AI-genererat innehåll kan vara felaktigt.">
            <a:extLst>
              <a:ext uri="{FF2B5EF4-FFF2-40B4-BE49-F238E27FC236}">
                <a16:creationId xmlns:a16="http://schemas.microsoft.com/office/drawing/2014/main" id="{5A5AB413-52F9-9FDE-BF21-2F1054EF397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73557" y="4308785"/>
            <a:ext cx="863805" cy="719939"/>
          </a:xfrm>
          <a:prstGeom prst="rect">
            <a:avLst/>
          </a:prstGeom>
        </p:spPr>
      </p:pic>
      <p:pic>
        <p:nvPicPr>
          <p:cNvPr id="4" name="Bild 3">
            <a:extLst>
              <a:ext uri="{FF2B5EF4-FFF2-40B4-BE49-F238E27FC236}">
                <a16:creationId xmlns:a16="http://schemas.microsoft.com/office/drawing/2014/main" id="{21E29F72-6D71-2256-0ABF-0DCED55084A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19603" y="4404448"/>
            <a:ext cx="685800" cy="548640"/>
          </a:xfrm>
          <a:prstGeom prst="rect">
            <a:avLst/>
          </a:prstGeom>
        </p:spPr>
      </p:pic>
      <p:pic>
        <p:nvPicPr>
          <p:cNvPr id="7" name="Bild 6">
            <a:extLst>
              <a:ext uri="{FF2B5EF4-FFF2-40B4-BE49-F238E27FC236}">
                <a16:creationId xmlns:a16="http://schemas.microsoft.com/office/drawing/2014/main" id="{5AFA8CDC-4674-BC22-3D40-7877951DA5C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41696" y="4550026"/>
            <a:ext cx="1078230" cy="430530"/>
          </a:xfrm>
          <a:prstGeom prst="rect">
            <a:avLst/>
          </a:prstGeom>
        </p:spPr>
      </p:pic>
      <p:pic>
        <p:nvPicPr>
          <p:cNvPr id="8" name="Bild 7">
            <a:extLst>
              <a:ext uri="{FF2B5EF4-FFF2-40B4-BE49-F238E27FC236}">
                <a16:creationId xmlns:a16="http://schemas.microsoft.com/office/drawing/2014/main" id="{0374CD0B-42EA-8038-0804-4CB01F431E9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0133" y="4445112"/>
            <a:ext cx="861060" cy="434340"/>
          </a:xfrm>
          <a:prstGeom prst="rect">
            <a:avLst/>
          </a:prstGeom>
        </p:spPr>
      </p:pic>
    </p:spTree>
    <p:extLst>
      <p:ext uri="{BB962C8B-B14F-4D97-AF65-F5344CB8AC3E}">
        <p14:creationId xmlns:p14="http://schemas.microsoft.com/office/powerpoint/2010/main" val="3503223256"/>
      </p:ext>
    </p:extLst>
  </p:cSld>
  <p:clrMapOvr>
    <a:masterClrMapping/>
  </p:clrMapOvr>
  <p:hf hd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06 Brödtext eller punktlista med bild till höger">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7"/>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9" y="1563638"/>
            <a:ext cx="4680520" cy="3024336"/>
          </a:xfrm>
        </p:spPr>
        <p:txBody>
          <a:bodyPr>
            <a:noAutofit/>
          </a:bodyPr>
          <a:lstStyle>
            <a:lvl1pPr>
              <a:spcBef>
                <a:spcPts val="225"/>
              </a:spcBef>
              <a:spcAft>
                <a:spcPts val="450"/>
              </a:spcAft>
              <a:defRPr sz="1350"/>
            </a:lvl1pPr>
            <a:lvl2pPr>
              <a:spcBef>
                <a:spcPts val="225"/>
              </a:spcBef>
              <a:spcAft>
                <a:spcPts val="450"/>
              </a:spcAft>
              <a:defRPr sz="1350"/>
            </a:lvl2pPr>
            <a:lvl3pPr>
              <a:spcBef>
                <a:spcPts val="225"/>
              </a:spcBef>
              <a:spcAft>
                <a:spcPts val="450"/>
              </a:spcAft>
              <a:defRPr sz="1350"/>
            </a:lvl3pPr>
            <a:lvl4pPr>
              <a:spcBef>
                <a:spcPts val="225"/>
              </a:spcBef>
              <a:spcAft>
                <a:spcPts val="450"/>
              </a:spcAft>
              <a:defRPr sz="1350"/>
            </a:lvl4pPr>
            <a:lvl5pPr>
              <a:spcBef>
                <a:spcPts val="225"/>
              </a:spcBef>
              <a:spcAft>
                <a:spcPts val="450"/>
              </a:spcAft>
              <a:defRPr sz="135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9" y="267496"/>
            <a:ext cx="4680520" cy="1152128"/>
          </a:xfrm>
        </p:spPr>
        <p:txBody>
          <a:bodyPr anchor="t">
            <a:noAutofit/>
          </a:bodyPr>
          <a:lstStyle>
            <a:lvl1pPr>
              <a:lnSpc>
                <a:spcPts val="2970"/>
              </a:lnSpc>
              <a:defRPr sz="2700">
                <a:solidFill>
                  <a:schemeClr val="accent2"/>
                </a:solidFill>
              </a:defRPr>
            </a:lvl1pPr>
          </a:lstStyle>
          <a:p>
            <a:r>
              <a:rPr lang="sv-SE"/>
              <a:t>Brödtext eller punktlista med bild till höger</a:t>
            </a:r>
          </a:p>
        </p:txBody>
      </p:sp>
      <p:sp>
        <p:nvSpPr>
          <p:cNvPr id="8" name="Platshållare för bild 8">
            <a:extLst>
              <a:ext uri="{FF2B5EF4-FFF2-40B4-BE49-F238E27FC236}">
                <a16:creationId xmlns:a16="http://schemas.microsoft.com/office/drawing/2014/main" id="{BFEB0758-1612-914C-BC2D-F423C6B74EC4}"/>
              </a:ext>
            </a:extLst>
          </p:cNvPr>
          <p:cNvSpPr>
            <a:spLocks noGrp="1" noChangeAspect="1"/>
          </p:cNvSpPr>
          <p:nvPr>
            <p:ph type="pic" sz="quarter" idx="16"/>
          </p:nvPr>
        </p:nvSpPr>
        <p:spPr>
          <a:xfrm>
            <a:off x="5349988" y="1"/>
            <a:ext cx="3794013" cy="4869587"/>
          </a:xfrm>
          <a:solidFill>
            <a:schemeClr val="bg2">
              <a:lumMod val="95000"/>
              <a:alpha val="85000"/>
            </a:schemeClr>
          </a:solidFill>
        </p:spPr>
        <p:txBody>
          <a:bodyPr/>
          <a:lstStyle/>
          <a:p>
            <a:r>
              <a:rPr lang="sv-SE"/>
              <a:t>Klicka på ikonen för att lägga till en bild</a:t>
            </a:r>
          </a:p>
        </p:txBody>
      </p:sp>
    </p:spTree>
    <p:extLst>
      <p:ext uri="{BB962C8B-B14F-4D97-AF65-F5344CB8AC3E}">
        <p14:creationId xmlns:p14="http://schemas.microsoft.com/office/powerpoint/2010/main" val="2083471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C1BC-8B0B-4844-BCEC-F75757E3E154}"/>
              </a:ext>
            </a:extLst>
          </p:cNvPr>
          <p:cNvSpPr>
            <a:spLocks noGrp="1"/>
          </p:cNvSpPr>
          <p:nvPr>
            <p:ph type="ctrTitle"/>
          </p:nvPr>
        </p:nvSpPr>
        <p:spPr>
          <a:xfrm>
            <a:off x="821532" y="536327"/>
            <a:ext cx="4855724" cy="1790700"/>
          </a:xfrm>
        </p:spPr>
        <p:txBody>
          <a:bodyPr anchor="b">
            <a:normAutofit/>
          </a:bodyPr>
          <a:lstStyle>
            <a:lvl1pPr algn="l">
              <a:defRPr sz="3000">
                <a:solidFill>
                  <a:schemeClr val="bg1"/>
                </a:solidFill>
              </a:defRPr>
            </a:lvl1pPr>
          </a:lstStyle>
          <a:p>
            <a:r>
              <a:rPr lang="sv-SE"/>
              <a:t>Klicka här för att ändra mall för rubrikformat</a:t>
            </a:r>
          </a:p>
        </p:txBody>
      </p:sp>
      <p:sp>
        <p:nvSpPr>
          <p:cNvPr id="3" name="Subtitle 2">
            <a:extLst>
              <a:ext uri="{FF2B5EF4-FFF2-40B4-BE49-F238E27FC236}">
                <a16:creationId xmlns:a16="http://schemas.microsoft.com/office/drawing/2014/main" id="{AC2F1D8B-E992-A747-9956-00239CCBC30E}"/>
              </a:ext>
            </a:extLst>
          </p:cNvPr>
          <p:cNvSpPr>
            <a:spLocks noGrp="1"/>
          </p:cNvSpPr>
          <p:nvPr>
            <p:ph type="subTitle" idx="1"/>
          </p:nvPr>
        </p:nvSpPr>
        <p:spPr>
          <a:xfrm>
            <a:off x="821532" y="2447155"/>
            <a:ext cx="4855724" cy="555347"/>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pic>
        <p:nvPicPr>
          <p:cNvPr id="8" name="Picture 3">
            <a:extLst>
              <a:ext uri="{FF2B5EF4-FFF2-40B4-BE49-F238E27FC236}">
                <a16:creationId xmlns:a16="http://schemas.microsoft.com/office/drawing/2014/main" id="{A9980742-2A69-4DCA-9779-E82126E8C2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323" y="3232707"/>
            <a:ext cx="872248" cy="195166"/>
          </a:xfrm>
          <a:prstGeom prst="rect">
            <a:avLst/>
          </a:prstGeom>
        </p:spPr>
      </p:pic>
      <p:sp>
        <p:nvSpPr>
          <p:cNvPr id="11" name="Platshållare för text 10">
            <a:extLst>
              <a:ext uri="{FF2B5EF4-FFF2-40B4-BE49-F238E27FC236}">
                <a16:creationId xmlns:a16="http://schemas.microsoft.com/office/drawing/2014/main" id="{C51CA1EB-D24D-45AA-AFA5-D0FA95ABC559}"/>
              </a:ext>
            </a:extLst>
          </p:cNvPr>
          <p:cNvSpPr>
            <a:spLocks noGrp="1"/>
          </p:cNvSpPr>
          <p:nvPr>
            <p:ph type="body" sz="quarter" idx="10"/>
          </p:nvPr>
        </p:nvSpPr>
        <p:spPr>
          <a:xfrm>
            <a:off x="821532" y="3658077"/>
            <a:ext cx="4855724" cy="435637"/>
          </a:xfrm>
        </p:spPr>
        <p:txBody>
          <a:bodyPr/>
          <a:lstStyle>
            <a:lvl1pPr marL="0" indent="0">
              <a:buNone/>
              <a:defRPr sz="1125">
                <a:solidFill>
                  <a:srgbClr val="F1592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EDCEA1BE-4F99-44F5-8CB0-C41B98290F1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25277" y="2257183"/>
            <a:ext cx="2071407" cy="822960"/>
          </a:xfrm>
          <a:prstGeom prst="rect">
            <a:avLst/>
          </a:prstGeom>
        </p:spPr>
      </p:pic>
    </p:spTree>
    <p:extLst>
      <p:ext uri="{BB962C8B-B14F-4D97-AF65-F5344CB8AC3E}">
        <p14:creationId xmlns:p14="http://schemas.microsoft.com/office/powerpoint/2010/main" val="39179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4476" cy="4870800"/>
          </a:xfrm>
          <a:solidFill>
            <a:schemeClr val="bg2">
              <a:lumMod val="95000"/>
              <a:alpha val="85000"/>
            </a:schemeClr>
          </a:solidFill>
        </p:spPr>
        <p:txBody>
          <a:bodyPr/>
          <a:lstStyle/>
          <a:p>
            <a:r>
              <a:rPr lang="sv-SE"/>
              <a:t>Klicka på ikonen för att lägga till en bild</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9034" cy="4870800"/>
          </a:xfrm>
          <a:solidFill>
            <a:schemeClr val="bg2">
              <a:lumMod val="95000"/>
              <a:alpha val="85000"/>
            </a:schemeClr>
          </a:solidFill>
        </p:spPr>
        <p:txBody>
          <a:bodyPr/>
          <a:lstStyle/>
          <a:p>
            <a:r>
              <a:rPr lang="sv-SE"/>
              <a:t>Klicka på ikonen för att lägga till en bild</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4800"/>
            <a:ext cx="2844000" cy="2376000"/>
          </a:xfrm>
          <a:solidFill>
            <a:schemeClr val="bg2">
              <a:lumMod val="95000"/>
              <a:alpha val="85000"/>
            </a:schemeClr>
          </a:solidFill>
        </p:spPr>
        <p:txBody>
          <a:bodyPr/>
          <a:lstStyle/>
          <a:p>
            <a:r>
              <a:rPr lang="sv-SE"/>
              <a:t>Klicka på ikonen för att lägga till en bild</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ANNAN MYNDIGHET</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47"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8"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D4322-2AB1-424D-9ECE-719694657BAD}"/>
              </a:ext>
            </a:extLst>
          </p:cNvPr>
          <p:cNvSpPr>
            <a:spLocks noGrp="1"/>
          </p:cNvSpPr>
          <p:nvPr>
            <p:ph type="title"/>
          </p:nvPr>
        </p:nvSpPr>
        <p:spPr>
          <a:xfrm>
            <a:off x="521677" y="392723"/>
            <a:ext cx="8042031" cy="838201"/>
          </a:xfrm>
          <a:prstGeom prst="rect">
            <a:avLst/>
          </a:prstGeom>
        </p:spPr>
        <p:txBody>
          <a:bodyPr vert="horz" lIns="91440" tIns="45720" rIns="91440" bIns="45720" rtlCol="0" anchor="b">
            <a:normAutofit/>
          </a:bodyPr>
          <a:lstStyle/>
          <a:p>
            <a:r>
              <a:rPr lang="sv-SE"/>
              <a:t>Klicka här för att ändra format</a:t>
            </a:r>
          </a:p>
        </p:txBody>
      </p:sp>
      <p:sp>
        <p:nvSpPr>
          <p:cNvPr id="3" name="Text Placeholder 2">
            <a:extLst>
              <a:ext uri="{FF2B5EF4-FFF2-40B4-BE49-F238E27FC236}">
                <a16:creationId xmlns:a16="http://schemas.microsoft.com/office/drawing/2014/main" id="{83014557-8A5E-4643-AA1D-D5A3867980E8}"/>
              </a:ext>
            </a:extLst>
          </p:cNvPr>
          <p:cNvSpPr>
            <a:spLocks noGrp="1"/>
          </p:cNvSpPr>
          <p:nvPr>
            <p:ph type="body" idx="1"/>
          </p:nvPr>
        </p:nvSpPr>
        <p:spPr>
          <a:xfrm>
            <a:off x="521677" y="1383323"/>
            <a:ext cx="8042031" cy="324939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6656435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2800" b="1" kern="0" spc="-4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2000"/>
        </a:spcBef>
        <a:buClr>
          <a:srgbClr val="F15922"/>
        </a:buClr>
        <a:buFont typeface=".AppleSystemUIFont"/>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F1592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F1592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F1592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F1592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naturvardsverket.se/om-oss/regeringsuppdrag/pagaende-regeringsuppdrag/forslag-till-nationell-restaureringsplan-och-forfattningsandringar-till-foljd-av-eu-forordning-om-restaurering-av-natu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emf"/><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european-union.europa.eu/institutions-law-budget/law/types-legislation_sv"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0.jpeg"/><Relationship Id="rId5" Type="http://schemas.openxmlformats.org/officeDocument/2006/relationships/hyperlink" Target="https://www.youtube.com/watch?v=OH5xNSYokiA&amp;t=7s" TargetMode="External"/><Relationship Id="rId4" Type="http://schemas.openxmlformats.org/officeDocument/2006/relationships/hyperlink" Target="https://www.naturvardsverket.se/amnesomraden/mark-och-vattenanvandning/eu-forordning-for-att-restaurera-natu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https://www.boverket.se/sv/samhallsplanering/uppdrag/naturrestaurering/" TargetMode="External"/><Relationship Id="rId3" Type="http://schemas.openxmlformats.org/officeDocument/2006/relationships/hyperlink" Target="https://www.naturvardsverket.se/amnesomraden/mark-och-vattenanvandning/eu-forordning-for-att-restaurera-natur/" TargetMode="External"/><Relationship Id="rId7" Type="http://schemas.openxmlformats.org/officeDocument/2006/relationships/hyperlink" Target="https://www.havochvatten.se/miljopaverkan-och-atgarder/atgardsarbete/restaurering-i-vatten/arbete-med-nationell-restaureringsplan.html" TargetMode="External"/><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hyperlink" Target="https://jordbruksverket.se/vaxter/odling/biologisk-mangfald/restaureringsforordningen" TargetMode="External"/><Relationship Id="rId5" Type="http://schemas.openxmlformats.org/officeDocument/2006/relationships/hyperlink" Target="https://www.naturvardsverket.se/om-oss/regeringsuppdrag/pagaende-regeringsuppdrag/forslag-till-nationell-restaureringsplan-och-forfattningsandringar-till-foljd-av-eu-forordning-om-restaurering-av-natur/" TargetMode="External"/><Relationship Id="rId4" Type="http://schemas.openxmlformats.org/officeDocument/2006/relationships/hyperlink" Target="https://www.skogsstyrelsen.se/om-oss/var-verksamhet/projekt/nationell-restaureringsplan/"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www.naturvardsverket.se/amnesomraden/mark-och-vattenanvandning/eu-forordning-for-att-restaurera-natur/folj-arbetet-med-regeringsuppdraget/" TargetMode="External"/><Relationship Id="rId7" Type="http://schemas.openxmlformats.org/officeDocument/2006/relationships/hyperlink" Target="https://jordbruksverket.se/om-webbplatsen/prenumeration-nyhetsbrev/prenumerationsformular-nyhetsbrev-och-veckorapporter#Nyhetsbrevombiologiskmangfald" TargetMode="Externa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hyperlink" Target="https://www.naturvardsverket.se/om-oss/aktuellt/nyhetsbrev/insatser-for-biologisk-mangfald/" TargetMode="External"/><Relationship Id="rId5" Type="http://schemas.openxmlformats.org/officeDocument/2006/relationships/hyperlink" Target="https://www.naturvardsverket.se/amnesomraden/mark-och-vattenanvandning/eu-forordning-for-att-restaurera-natur/illustrationer-naturrestaurering/" TargetMode="External"/><Relationship Id="rId4" Type="http://schemas.openxmlformats.org/officeDocument/2006/relationships/hyperlink" Target="Information%20om%20arbetet%20med%20f&#246;rslag%20till%20nationell%20restaureringsplan"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7BC8A1-F796-8F77-CFBD-AC63C119247E}"/>
              </a:ext>
            </a:extLst>
          </p:cNvPr>
          <p:cNvSpPr>
            <a:spLocks noGrp="1"/>
          </p:cNvSpPr>
          <p:nvPr>
            <p:ph type="ctrTitle"/>
          </p:nvPr>
        </p:nvSpPr>
        <p:spPr/>
        <p:txBody>
          <a:bodyPr/>
          <a:lstStyle/>
          <a:p>
            <a:r>
              <a:rPr lang="sv-SE"/>
              <a:t>Välkommen till information om naturrestaurering</a:t>
            </a:r>
            <a:endParaRPr lang="sv-SE">
              <a:cs typeface="Times New Roman"/>
            </a:endParaRPr>
          </a:p>
        </p:txBody>
      </p:sp>
    </p:spTree>
    <p:extLst>
      <p:ext uri="{BB962C8B-B14F-4D97-AF65-F5344CB8AC3E}">
        <p14:creationId xmlns:p14="http://schemas.microsoft.com/office/powerpoint/2010/main" val="2950264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4911A-EE97-46D3-E206-D3F5277607A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4F7647F9-4E4F-B061-6BE0-47227DF6A2D6}"/>
              </a:ext>
            </a:extLst>
          </p:cNvPr>
          <p:cNvSpPr>
            <a:spLocks noGrp="1"/>
          </p:cNvSpPr>
          <p:nvPr>
            <p:ph type="title"/>
          </p:nvPr>
        </p:nvSpPr>
        <p:spPr/>
        <p:txBody>
          <a:bodyPr anchor="t">
            <a:normAutofit/>
          </a:bodyPr>
          <a:lstStyle/>
          <a:p>
            <a:r>
              <a:rPr lang="sv-SE"/>
              <a:t>Regeringsuppdraget</a:t>
            </a:r>
          </a:p>
        </p:txBody>
      </p:sp>
      <p:pic>
        <p:nvPicPr>
          <p:cNvPr id="6" name="Platshållare för bild 5" descr="Närbild på en blå fjäril på en äng.">
            <a:extLst>
              <a:ext uri="{FF2B5EF4-FFF2-40B4-BE49-F238E27FC236}">
                <a16:creationId xmlns:a16="http://schemas.microsoft.com/office/drawing/2014/main" id="{8CAE7100-4CE0-4BA2-88B6-B5559B5041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725" r="31725"/>
          <a:stretch/>
        </p:blipFill>
        <p:spPr>
          <a:noFill/>
        </p:spPr>
      </p:pic>
      <p:sp>
        <p:nvSpPr>
          <p:cNvPr id="4" name="Platshållare för innehåll 3">
            <a:extLst>
              <a:ext uri="{FF2B5EF4-FFF2-40B4-BE49-F238E27FC236}">
                <a16:creationId xmlns:a16="http://schemas.microsoft.com/office/drawing/2014/main" id="{241D950B-1A21-74A0-FF8C-6C89A9E5964C}"/>
              </a:ext>
            </a:extLst>
          </p:cNvPr>
          <p:cNvSpPr>
            <a:spLocks noGrp="1"/>
          </p:cNvSpPr>
          <p:nvPr>
            <p:ph type="body" sz="quarter" idx="14"/>
          </p:nvPr>
        </p:nvSpPr>
        <p:spPr/>
        <p:txBody>
          <a:bodyPr vert="horz" lIns="91440" tIns="45720" rIns="91440" bIns="45720" rtlCol="0">
            <a:normAutofit/>
          </a:bodyPr>
          <a:lstStyle/>
          <a:p>
            <a:r>
              <a:rPr lang="sv-SE" sz="1500"/>
              <a:t>Uppdrag gavs genom en ändring i Naturvårdsverkets regleringsbrev, daterad 26 september 2024.</a:t>
            </a:r>
          </a:p>
          <a:p>
            <a:r>
              <a:rPr lang="sv-SE" sz="1500"/>
              <a:t>En delredovisning vilken beskriver uppdragets genomförande har lämnats den 29 november 2024. </a:t>
            </a:r>
          </a:p>
          <a:p>
            <a:r>
              <a:rPr lang="sv-SE" sz="1500"/>
              <a:t>Uppdraget ska redovisas i sin helhet 27 februari 2026. </a:t>
            </a:r>
          </a:p>
          <a:p>
            <a:r>
              <a:rPr lang="sv-SE" sz="1500"/>
              <a:t>Delredovisning och uppdaterad information om genomförandet finns på Naturvårdsverkets webb: </a:t>
            </a:r>
            <a:r>
              <a:rPr lang="sv-SE" sz="1500">
                <a:hlinkClick r:id="rId4"/>
              </a:rPr>
              <a:t>Förslag till nationell restaureringsplan och författningsändringar till följd av EU-förordning om restaurering av natur</a:t>
            </a:r>
            <a:endParaRPr lang="sv-SE" sz="1500"/>
          </a:p>
        </p:txBody>
      </p:sp>
      <p:sp>
        <p:nvSpPr>
          <p:cNvPr id="2" name="Platshållare för bildnummer 1">
            <a:extLst>
              <a:ext uri="{FF2B5EF4-FFF2-40B4-BE49-F238E27FC236}">
                <a16:creationId xmlns:a16="http://schemas.microsoft.com/office/drawing/2014/main" id="{4DF4F0AD-F0ED-3EE1-E5F0-75168932D008}"/>
              </a:ext>
            </a:extLst>
          </p:cNvPr>
          <p:cNvSpPr>
            <a:spLocks noGrp="1"/>
          </p:cNvSpPr>
          <p:nvPr>
            <p:ph type="sldNum" sz="quarter" idx="12"/>
          </p:nvPr>
        </p:nvSpPr>
        <p:spPr/>
        <p:txBody>
          <a:bodyPr anchor="ctr">
            <a:normAutofit/>
          </a:bodyPr>
          <a:lstStyle/>
          <a:p>
            <a:pPr>
              <a:spcAft>
                <a:spcPts val="600"/>
              </a:spcAft>
            </a:pPr>
            <a:fld id="{1844E2AD-2CA4-4022-8F3B-D585D66E2E30}" type="slidenum">
              <a:rPr lang="sv-SE" smtClean="0"/>
              <a:pPr>
                <a:spcAft>
                  <a:spcPts val="600"/>
                </a:spcAft>
              </a:pPr>
              <a:t>10</a:t>
            </a:fld>
            <a:endParaRPr lang="sv-SE"/>
          </a:p>
        </p:txBody>
      </p:sp>
    </p:spTree>
    <p:extLst>
      <p:ext uri="{BB962C8B-B14F-4D97-AF65-F5344CB8AC3E}">
        <p14:creationId xmlns:p14="http://schemas.microsoft.com/office/powerpoint/2010/main" val="353062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CA8C86-AE9F-F9F7-00AC-590C4E3DAA94}"/>
              </a:ext>
            </a:extLst>
          </p:cNvPr>
          <p:cNvSpPr>
            <a:spLocks noGrp="1"/>
          </p:cNvSpPr>
          <p:nvPr>
            <p:ph type="title"/>
          </p:nvPr>
        </p:nvSpPr>
        <p:spPr/>
        <p:txBody>
          <a:bodyPr>
            <a:normAutofit fontScale="90000"/>
          </a:bodyPr>
          <a:lstStyle/>
          <a:p>
            <a:r>
              <a:rPr lang="sv-SE" sz="4000"/>
              <a:t>Mer om regeringsuppdraget</a:t>
            </a:r>
            <a:br>
              <a:rPr lang="sv-SE" sz="3600" i="1">
                <a:effectLst/>
                <a:latin typeface="Calibri"/>
                <a:ea typeface="Calibri"/>
                <a:cs typeface="Calibri"/>
              </a:rPr>
            </a:br>
            <a:endParaRPr lang="sv-SE"/>
          </a:p>
        </p:txBody>
      </p:sp>
      <p:sp>
        <p:nvSpPr>
          <p:cNvPr id="7" name="Platshållare för innehåll 6">
            <a:extLst>
              <a:ext uri="{FF2B5EF4-FFF2-40B4-BE49-F238E27FC236}">
                <a16:creationId xmlns:a16="http://schemas.microsoft.com/office/drawing/2014/main" id="{63667034-F737-C4E5-E72D-E62DA13C6445}"/>
              </a:ext>
            </a:extLst>
          </p:cNvPr>
          <p:cNvSpPr>
            <a:spLocks noGrp="1"/>
          </p:cNvSpPr>
          <p:nvPr>
            <p:ph sz="half" idx="13"/>
          </p:nvPr>
        </p:nvSpPr>
        <p:spPr/>
        <p:txBody>
          <a:bodyPr vert="horz" lIns="91440" tIns="45720" rIns="91440" bIns="45720" rtlCol="0" anchor="t">
            <a:noAutofit/>
          </a:bodyPr>
          <a:lstStyle/>
          <a:p>
            <a:pPr marL="285750" indent="-285750">
              <a:buFont typeface="Arial" panose="020B0604020202020204" pitchFamily="34" charset="0"/>
              <a:buChar char="•"/>
            </a:pPr>
            <a:r>
              <a:rPr lang="sv-SE"/>
              <a:t>Naturvårdsverket tillsammans med Havs- och vattenmyndigheten, Skogsstyrelsen, Jordbruksverket samt Boverket</a:t>
            </a:r>
          </a:p>
          <a:p>
            <a:pPr marL="285750" indent="-285750">
              <a:buFont typeface="Arial" panose="020B0604020202020204" pitchFamily="34" charset="0"/>
              <a:buChar char="•"/>
            </a:pPr>
            <a:r>
              <a:rPr lang="sv-SE"/>
              <a:t>Kunskap och synpunkter ska inhämtas från länsstyrelserna</a:t>
            </a:r>
            <a:endParaRPr lang="sv-SE">
              <a:cs typeface="Arial"/>
            </a:endParaRPr>
          </a:p>
          <a:p>
            <a:pPr marL="285750" indent="-285750">
              <a:buFont typeface="Arial" panose="020B0604020202020204" pitchFamily="34" charset="0"/>
              <a:buChar char="•"/>
            </a:pPr>
            <a:r>
              <a:rPr lang="sv-SE"/>
              <a:t>Vi ska utarbeta ett förslag till nationell naturrestaureringsplan och föreslå nödvändiga författningsändringar till följd av förordningen</a:t>
            </a:r>
            <a:endParaRPr lang="sv-SE">
              <a:cs typeface="Arial"/>
            </a:endParaRPr>
          </a:p>
          <a:p>
            <a:pPr marL="285750" indent="-285750">
              <a:buFont typeface="Arial" panose="020B0604020202020204" pitchFamily="34" charset="0"/>
              <a:buChar char="•"/>
            </a:pPr>
            <a:r>
              <a:rPr lang="sv-SE"/>
              <a:t>Förslag ska inte medföra mer långtgående kostnader eller begränsningar, i synnerhet för svenska företag, än vad som bedöms nödvändigt </a:t>
            </a:r>
            <a:endParaRPr lang="sv-SE">
              <a:cs typeface="Arial" panose="020B0604020202020204"/>
            </a:endParaRPr>
          </a:p>
          <a:p>
            <a:pPr marL="0" indent="0"/>
            <a:endParaRPr lang="sv-SE"/>
          </a:p>
        </p:txBody>
      </p:sp>
      <p:sp>
        <p:nvSpPr>
          <p:cNvPr id="2" name="Platshållare för bildnummer 1">
            <a:extLst>
              <a:ext uri="{FF2B5EF4-FFF2-40B4-BE49-F238E27FC236}">
                <a16:creationId xmlns:a16="http://schemas.microsoft.com/office/drawing/2014/main" id="{D8FD5967-207B-AE9E-DA5A-E137EDFD1EFF}"/>
              </a:ext>
            </a:extLst>
          </p:cNvPr>
          <p:cNvSpPr>
            <a:spLocks noGrp="1"/>
          </p:cNvSpPr>
          <p:nvPr>
            <p:ph type="sldNum" sz="quarter" idx="12"/>
          </p:nvPr>
        </p:nvSpPr>
        <p:spPr>
          <a:xfrm>
            <a:off x="6835080" y="4877276"/>
            <a:ext cx="2057400" cy="273844"/>
          </a:xfrm>
        </p:spPr>
        <p:txBody>
          <a:bodyPr/>
          <a:lstStyle/>
          <a:p>
            <a:fld id="{1844E2AD-2CA4-4022-8F3B-D585D66E2E30}" type="slidenum">
              <a:rPr lang="sv-SE" smtClean="0"/>
              <a:pPr/>
              <a:t>11</a:t>
            </a:fld>
            <a:endParaRPr lang="sv-SE"/>
          </a:p>
        </p:txBody>
      </p:sp>
    </p:spTree>
    <p:extLst>
      <p:ext uri="{BB962C8B-B14F-4D97-AF65-F5344CB8AC3E}">
        <p14:creationId xmlns:p14="http://schemas.microsoft.com/office/powerpoint/2010/main" val="43266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50A43-8270-ACA5-490F-1E9ED4776B3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0F93AF42-2A8A-8A1F-DE8A-BC139FBBC610}"/>
              </a:ext>
            </a:extLst>
          </p:cNvPr>
          <p:cNvSpPr>
            <a:spLocks noGrp="1"/>
          </p:cNvSpPr>
          <p:nvPr>
            <p:ph type="title"/>
          </p:nvPr>
        </p:nvSpPr>
        <p:spPr/>
        <p:txBody>
          <a:bodyPr/>
          <a:lstStyle/>
          <a:p>
            <a:r>
              <a:rPr lang="sv-SE"/>
              <a:t>Vad är en nationell restaureringsplan?</a:t>
            </a:r>
          </a:p>
        </p:txBody>
      </p:sp>
      <p:sp>
        <p:nvSpPr>
          <p:cNvPr id="5" name="Platshållare för text 4">
            <a:extLst>
              <a:ext uri="{FF2B5EF4-FFF2-40B4-BE49-F238E27FC236}">
                <a16:creationId xmlns:a16="http://schemas.microsoft.com/office/drawing/2014/main" id="{1F5E7874-59AF-35C0-EBAE-2899D67A8638}"/>
              </a:ext>
            </a:extLst>
          </p:cNvPr>
          <p:cNvSpPr>
            <a:spLocks noGrp="1"/>
          </p:cNvSpPr>
          <p:nvPr>
            <p:ph type="body" sz="quarter" idx="14"/>
          </p:nvPr>
        </p:nvSpPr>
        <p:spPr/>
        <p:txBody>
          <a:bodyPr/>
          <a:lstStyle/>
          <a:p>
            <a:r>
              <a:rPr lang="sv-SE"/>
              <a:t>EU-gemensamt format bestående av tre delar</a:t>
            </a:r>
          </a:p>
          <a:p>
            <a:pPr lvl="1"/>
            <a:r>
              <a:rPr lang="sv-SE"/>
              <a:t>Del A – Övergripande information</a:t>
            </a:r>
          </a:p>
          <a:p>
            <a:pPr lvl="1"/>
            <a:r>
              <a:rPr lang="sv-SE"/>
              <a:t>Del B – Nationellt sätt för att nå målen</a:t>
            </a:r>
          </a:p>
          <a:p>
            <a:pPr lvl="1"/>
            <a:r>
              <a:rPr lang="sv-SE"/>
              <a:t>Del C – Åtgärder</a:t>
            </a:r>
          </a:p>
          <a:p>
            <a:endParaRPr lang="sv-SE"/>
          </a:p>
        </p:txBody>
      </p:sp>
      <p:pic>
        <p:nvPicPr>
          <p:cNvPr id="9" name="Platshållare för innehåll 8" descr="Bilden visar en tabell som exemplifierar hur EU-gemensamma formatet för en restaureringsplan i tre delar ska se ut. ">
            <a:extLst>
              <a:ext uri="{FF2B5EF4-FFF2-40B4-BE49-F238E27FC236}">
                <a16:creationId xmlns:a16="http://schemas.microsoft.com/office/drawing/2014/main" id="{9ECDA530-B8E8-832B-00E4-490AAFBDEBF8}"/>
              </a:ext>
            </a:extLst>
          </p:cNvPr>
          <p:cNvPicPr>
            <a:picLocks noGrp="1" noChangeAspect="1"/>
          </p:cNvPicPr>
          <p:nvPr>
            <p:ph sz="half" idx="1"/>
          </p:nvPr>
        </p:nvPicPr>
        <p:blipFill>
          <a:blip r:embed="rId3"/>
          <a:stretch>
            <a:fillRect/>
          </a:stretch>
        </p:blipFill>
        <p:spPr>
          <a:xfrm>
            <a:off x="4716463" y="365090"/>
            <a:ext cx="4176712" cy="4125982"/>
          </a:xfrm>
          <a:prstGeom prst="rect">
            <a:avLst/>
          </a:prstGeom>
        </p:spPr>
      </p:pic>
    </p:spTree>
    <p:extLst>
      <p:ext uri="{BB962C8B-B14F-4D97-AF65-F5344CB8AC3E}">
        <p14:creationId xmlns:p14="http://schemas.microsoft.com/office/powerpoint/2010/main" val="288546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ktangel 105">
            <a:extLst>
              <a:ext uri="{FF2B5EF4-FFF2-40B4-BE49-F238E27FC236}">
                <a16:creationId xmlns:a16="http://schemas.microsoft.com/office/drawing/2014/main" id="{ADF5937A-0121-90DE-2888-A45FEE67ED7B}"/>
              </a:ext>
            </a:extLst>
          </p:cNvPr>
          <p:cNvSpPr/>
          <p:nvPr/>
        </p:nvSpPr>
        <p:spPr>
          <a:xfrm>
            <a:off x="321839" y="959616"/>
            <a:ext cx="2483892" cy="351792"/>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b="1" dirty="0">
                <a:latin typeface="Calibri" panose="020F0502020204030204" pitchFamily="34" charset="0"/>
                <a:ea typeface="Calibri" panose="020F0502020204030204" pitchFamily="34" charset="0"/>
                <a:cs typeface="Calibri" panose="020F0502020204030204" pitchFamily="34" charset="0"/>
              </a:rPr>
              <a:t>Mål för restaurering och återskapande</a:t>
            </a:r>
          </a:p>
        </p:txBody>
      </p:sp>
      <p:cxnSp>
        <p:nvCxnSpPr>
          <p:cNvPr id="109" name="Rak koppling 108" descr="Grönt horisontellt streck över art 4 och 5.">
            <a:extLst>
              <a:ext uri="{FF2B5EF4-FFF2-40B4-BE49-F238E27FC236}">
                <a16:creationId xmlns:a16="http://schemas.microsoft.com/office/drawing/2014/main" id="{65A378BC-2976-744B-F6AE-A6A9E0B5645B}"/>
              </a:ext>
            </a:extLst>
          </p:cNvPr>
          <p:cNvCxnSpPr/>
          <p:nvPr/>
        </p:nvCxnSpPr>
        <p:spPr>
          <a:xfrm>
            <a:off x="94155" y="1918202"/>
            <a:ext cx="2867409"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Koppling: vinklad 27" descr="Grön pil från textruta Mål för restaurering och återskapande till Art 4 och 5.">
            <a:extLst>
              <a:ext uri="{FF2B5EF4-FFF2-40B4-BE49-F238E27FC236}">
                <a16:creationId xmlns:a16="http://schemas.microsoft.com/office/drawing/2014/main" id="{A8601FEA-68DE-F255-36C9-97AAFAC4328C}"/>
              </a:ext>
            </a:extLst>
          </p:cNvPr>
          <p:cNvCxnSpPr>
            <a:cxnSpLocks/>
          </p:cNvCxnSpPr>
          <p:nvPr/>
        </p:nvCxnSpPr>
        <p:spPr>
          <a:xfrm rot="16200000" flipH="1">
            <a:off x="202801" y="1593723"/>
            <a:ext cx="612000" cy="1"/>
          </a:xfrm>
          <a:prstGeom prst="bentConnector3">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23" descr="Text: art 4 Skyddade livsmiljöer (enligt HD) och foto på landskap.">
            <a:extLst>
              <a:ext uri="{FF2B5EF4-FFF2-40B4-BE49-F238E27FC236}">
                <a16:creationId xmlns:a16="http://schemas.microsoft.com/office/drawing/2014/main" id="{4E99122F-0160-2E68-29DE-E1616A4A421E}"/>
              </a:ext>
            </a:extLst>
          </p:cNvPr>
          <p:cNvGrpSpPr/>
          <p:nvPr/>
        </p:nvGrpSpPr>
        <p:grpSpPr>
          <a:xfrm>
            <a:off x="-209241" y="1975317"/>
            <a:ext cx="1436078" cy="1784266"/>
            <a:chOff x="2764714" y="2238040"/>
            <a:chExt cx="1258827" cy="1905995"/>
          </a:xfrm>
        </p:grpSpPr>
        <p:sp>
          <p:nvSpPr>
            <p:cNvPr id="89" name="Rounded Rectangle 24">
              <a:extLst>
                <a:ext uri="{FF2B5EF4-FFF2-40B4-BE49-F238E27FC236}">
                  <a16:creationId xmlns:a16="http://schemas.microsoft.com/office/drawing/2014/main" id="{B9BE1876-7DA6-A8FF-3C2B-BB2651620069}"/>
                </a:ext>
              </a:extLst>
            </p:cNvPr>
            <p:cNvSpPr/>
            <p:nvPr/>
          </p:nvSpPr>
          <p:spPr>
            <a:xfrm>
              <a:off x="2971116" y="223804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90" name="TextBox 25">
              <a:extLst>
                <a:ext uri="{FF2B5EF4-FFF2-40B4-BE49-F238E27FC236}">
                  <a16:creationId xmlns:a16="http://schemas.microsoft.com/office/drawing/2014/main" id="{C3C32924-6A1C-A99E-8764-E4D9A7E2BA1A}"/>
                </a:ext>
              </a:extLst>
            </p:cNvPr>
            <p:cNvSpPr txBox="1"/>
            <p:nvPr/>
          </p:nvSpPr>
          <p:spPr>
            <a:xfrm>
              <a:off x="3030663" y="2291576"/>
              <a:ext cx="796604" cy="832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535353"/>
                  </a:solidFill>
                  <a:effectLst/>
                  <a:uLnTx/>
                  <a:uFillTx/>
                  <a:latin typeface="Calibri"/>
                  <a:ea typeface="+mn-ea"/>
                  <a:cs typeface="Calibri"/>
                  <a:sym typeface="Calibri"/>
                </a:rPr>
                <a:t>4</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100" b="1" i="0" u="none" strike="noStrike" kern="0" cap="none" spc="0" normalizeH="0" baseline="0" noProof="0" dirty="0" err="1">
                  <a:ln>
                    <a:noFill/>
                  </a:ln>
                  <a:solidFill>
                    <a:srgbClr val="535353"/>
                  </a:solidFill>
                  <a:effectLst/>
                  <a:uLnTx/>
                  <a:uFillTx/>
                  <a:latin typeface="Calibri"/>
                  <a:ea typeface="+mn-ea"/>
                  <a:cs typeface="Calibri"/>
                  <a:sym typeface="Calibri"/>
                </a:rPr>
                <a:t>Skyddade</a:t>
              </a:r>
              <a:r>
                <a:rPr kumimoji="0" lang="en-GB" sz="1100" b="1" i="0" u="none" strike="noStrike" kern="0" cap="none" spc="0" normalizeH="0" baseline="0" noProof="0" dirty="0">
                  <a:ln>
                    <a:noFill/>
                  </a:ln>
                  <a:solidFill>
                    <a:srgbClr val="535353"/>
                  </a:solidFill>
                  <a:effectLst/>
                  <a:uLnTx/>
                  <a:uFillTx/>
                  <a:latin typeface="Calibri"/>
                  <a:ea typeface="+mn-ea"/>
                  <a:cs typeface="Calibri"/>
                  <a:sym typeface="Calibri"/>
                </a:rPr>
                <a:t> </a:t>
              </a:r>
              <a:r>
                <a:rPr kumimoji="0" lang="en-GB" sz="1100" b="1" i="0" u="none" strike="noStrike" kern="0" cap="none" spc="0" normalizeH="0" baseline="0" noProof="0" dirty="0" err="1">
                  <a:ln>
                    <a:noFill/>
                  </a:ln>
                  <a:solidFill>
                    <a:srgbClr val="535353"/>
                  </a:solidFill>
                  <a:effectLst/>
                  <a:uLnTx/>
                  <a:uFillTx/>
                  <a:latin typeface="Calibri"/>
                  <a:ea typeface="+mn-ea"/>
                  <a:cs typeface="Calibri"/>
                  <a:sym typeface="Calibri"/>
                </a:rPr>
                <a:t>livsmiljöer</a:t>
              </a:r>
              <a:r>
                <a:rPr kumimoji="0" lang="en-GB" sz="1100" b="1" i="0" u="none" strike="noStrike" kern="0" cap="none" spc="0" normalizeH="0" baseline="0" noProof="0" dirty="0">
                  <a:ln>
                    <a:noFill/>
                  </a:ln>
                  <a:solidFill>
                    <a:srgbClr val="535353"/>
                  </a:solidFill>
                  <a:effectLst/>
                  <a:uLnTx/>
                  <a:uFillTx/>
                  <a:latin typeface="Calibri"/>
                  <a:ea typeface="+mn-ea"/>
                  <a:cs typeface="Calibri"/>
                  <a:sym typeface="Calibri"/>
                </a:rPr>
                <a:t> (</a:t>
              </a:r>
              <a:r>
                <a:rPr kumimoji="0" lang="en-GB" sz="1100" b="1" i="0" u="none" strike="noStrike" kern="0" cap="none" spc="0" normalizeH="0" baseline="0" noProof="0" dirty="0" err="1">
                  <a:ln>
                    <a:noFill/>
                  </a:ln>
                  <a:solidFill>
                    <a:srgbClr val="535353"/>
                  </a:solidFill>
                  <a:effectLst/>
                  <a:uLnTx/>
                  <a:uFillTx/>
                  <a:latin typeface="Calibri"/>
                  <a:ea typeface="+mn-ea"/>
                  <a:cs typeface="Calibri"/>
                  <a:sym typeface="Calibri"/>
                </a:rPr>
                <a:t>enligt</a:t>
              </a:r>
              <a:r>
                <a:rPr kumimoji="0" lang="en-GB" sz="1100" b="1" i="0" u="none" strike="noStrike" kern="0" cap="none" spc="0" normalizeH="0" baseline="0" noProof="0" dirty="0">
                  <a:ln>
                    <a:noFill/>
                  </a:ln>
                  <a:solidFill>
                    <a:srgbClr val="535353"/>
                  </a:solidFill>
                  <a:effectLst/>
                  <a:uLnTx/>
                  <a:uFillTx/>
                  <a:latin typeface="Calibri"/>
                  <a:ea typeface="+mn-ea"/>
                  <a:cs typeface="Calibri"/>
                  <a:sym typeface="Calibri"/>
                </a:rPr>
                <a:t> HD)</a:t>
              </a:r>
              <a:endParaRPr kumimoji="0" lang="en-GB" sz="1100" b="1" i="0" u="none" strike="noStrike" kern="0" cap="none" spc="0" normalizeH="0" baseline="0" noProof="0" dirty="0">
                <a:ln>
                  <a:noFill/>
                </a:ln>
                <a:solidFill>
                  <a:srgbClr val="535353"/>
                </a:solidFill>
                <a:effectLst/>
                <a:uLnTx/>
                <a:uFillTx/>
                <a:latin typeface="Calibri"/>
                <a:ea typeface="+mn-ea"/>
                <a:cs typeface="Calibri"/>
                <a:sym typeface="Wingdings" panose="05000000000000000000" pitchFamily="2" charset="2"/>
              </a:endParaRPr>
            </a:p>
          </p:txBody>
        </p:sp>
        <p:pic>
          <p:nvPicPr>
            <p:cNvPr id="91" name="Picture 26">
              <a:extLst>
                <a:ext uri="{FF2B5EF4-FFF2-40B4-BE49-F238E27FC236}">
                  <a16:creationId xmlns:a16="http://schemas.microsoft.com/office/drawing/2014/main" id="{E7C1BDA6-E972-1DC6-DB11-0137AA3A9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714" y="2885208"/>
              <a:ext cx="1258827" cy="1258827"/>
            </a:xfrm>
            <a:prstGeom prst="rect">
              <a:avLst/>
            </a:prstGeom>
          </p:spPr>
        </p:pic>
      </p:grpSp>
      <p:cxnSp>
        <p:nvCxnSpPr>
          <p:cNvPr id="27" name="Koppling: vinklad 26" descr="Grön pil från textruta Mål för restaurering och återskapande till Art 4 och 5.">
            <a:extLst>
              <a:ext uri="{FF2B5EF4-FFF2-40B4-BE49-F238E27FC236}">
                <a16:creationId xmlns:a16="http://schemas.microsoft.com/office/drawing/2014/main" id="{EBD922C0-2DDB-406B-5620-3F7B7723A8ED}"/>
              </a:ext>
            </a:extLst>
          </p:cNvPr>
          <p:cNvCxnSpPr>
            <a:cxnSpLocks/>
          </p:cNvCxnSpPr>
          <p:nvPr/>
        </p:nvCxnSpPr>
        <p:spPr>
          <a:xfrm rot="16200000" flipH="1">
            <a:off x="1241188" y="1589847"/>
            <a:ext cx="612000" cy="1"/>
          </a:xfrm>
          <a:prstGeom prst="bentConnector3">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upp 96" descr="Text: Art 4 livsmiljöer för arter och foto på fåglar.">
            <a:extLst>
              <a:ext uri="{FF2B5EF4-FFF2-40B4-BE49-F238E27FC236}">
                <a16:creationId xmlns:a16="http://schemas.microsoft.com/office/drawing/2014/main" id="{3744626D-75D1-E139-940E-90D0AA6D184F}"/>
              </a:ext>
            </a:extLst>
          </p:cNvPr>
          <p:cNvGrpSpPr/>
          <p:nvPr/>
        </p:nvGrpSpPr>
        <p:grpSpPr>
          <a:xfrm>
            <a:off x="1056007" y="1962214"/>
            <a:ext cx="990664" cy="1586038"/>
            <a:chOff x="2142773" y="2364512"/>
            <a:chExt cx="1243196" cy="2100641"/>
          </a:xfrm>
        </p:grpSpPr>
        <p:grpSp>
          <p:nvGrpSpPr>
            <p:cNvPr id="98" name="Group 37">
              <a:extLst>
                <a:ext uri="{FF2B5EF4-FFF2-40B4-BE49-F238E27FC236}">
                  <a16:creationId xmlns:a16="http://schemas.microsoft.com/office/drawing/2014/main" id="{E0557C6D-4AEF-EE29-7670-74732FD9E71A}"/>
                </a:ext>
              </a:extLst>
            </p:cNvPr>
            <p:cNvGrpSpPr/>
            <p:nvPr/>
          </p:nvGrpSpPr>
          <p:grpSpPr>
            <a:xfrm>
              <a:off x="2149161" y="2364512"/>
              <a:ext cx="1236808" cy="1629188"/>
              <a:chOff x="2607329" y="1813380"/>
              <a:chExt cx="863927" cy="1314000"/>
            </a:xfrm>
          </p:grpSpPr>
          <p:sp>
            <p:nvSpPr>
              <p:cNvPr id="100" name="Rounded Rectangle 38">
                <a:extLst>
                  <a:ext uri="{FF2B5EF4-FFF2-40B4-BE49-F238E27FC236}">
                    <a16:creationId xmlns:a16="http://schemas.microsoft.com/office/drawing/2014/main" id="{682758FA-CD9C-B869-70C2-F80F14CC783E}"/>
                  </a:ext>
                </a:extLst>
              </p:cNvPr>
              <p:cNvSpPr/>
              <p:nvPr/>
            </p:nvSpPr>
            <p:spPr>
              <a:xfrm>
                <a:off x="2607329" y="1813380"/>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101" name="TextBox 39">
                <a:extLst>
                  <a:ext uri="{FF2B5EF4-FFF2-40B4-BE49-F238E27FC236}">
                    <a16:creationId xmlns:a16="http://schemas.microsoft.com/office/drawing/2014/main" id="{8892E16B-B0B5-3D66-4D85-DF85A4355168}"/>
                  </a:ext>
                </a:extLst>
              </p:cNvPr>
              <p:cNvSpPr txBox="1"/>
              <p:nvPr/>
            </p:nvSpPr>
            <p:spPr>
              <a:xfrm>
                <a:off x="2674652" y="1873406"/>
                <a:ext cx="796604" cy="647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535353"/>
                    </a:solidFill>
                    <a:effectLst/>
                    <a:uLnTx/>
                    <a:uFillTx/>
                    <a:latin typeface="Calibri"/>
                    <a:ea typeface="+mn-ea"/>
                    <a:cs typeface="Calibri"/>
                    <a:sym typeface="Calibri"/>
                  </a:rPr>
                  <a:t>4</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rgbClr val="535353"/>
                    </a:solidFill>
                    <a:effectLst/>
                    <a:uLnTx/>
                    <a:uFillTx/>
                    <a:latin typeface="Calibri"/>
                    <a:ea typeface="+mn-ea"/>
                    <a:cs typeface="Calibri"/>
                    <a:sym typeface="Calibri"/>
                  </a:rPr>
                  <a:t>Livsmiljöer</a:t>
                </a:r>
                <a:r>
                  <a:rPr kumimoji="0" lang="en-GB" sz="1100" b="1" i="0" u="none" strike="noStrike" kern="0" cap="none" spc="0" normalizeH="0" baseline="0" noProof="0">
                    <a:ln>
                      <a:noFill/>
                    </a:ln>
                    <a:solidFill>
                      <a:srgbClr val="535353"/>
                    </a:solidFill>
                    <a:effectLst/>
                    <a:uLnTx/>
                    <a:uFillTx/>
                    <a:latin typeface="Calibri"/>
                    <a:ea typeface="+mn-ea"/>
                    <a:cs typeface="Calibri"/>
                    <a:sym typeface="Calibri"/>
                  </a:rPr>
                  <a:t> för vissa </a:t>
                </a:r>
                <a:r>
                  <a:rPr kumimoji="0" lang="en-GB" sz="1100" b="1" i="0" u="none" strike="noStrike" kern="0" cap="none" spc="0" normalizeH="0" baseline="0" noProof="0" err="1">
                    <a:ln>
                      <a:noFill/>
                    </a:ln>
                    <a:solidFill>
                      <a:srgbClr val="535353"/>
                    </a:solidFill>
                    <a:effectLst/>
                    <a:uLnTx/>
                    <a:uFillTx/>
                    <a:latin typeface="Calibri"/>
                    <a:ea typeface="+mn-ea"/>
                    <a:cs typeface="Calibri"/>
                    <a:sym typeface="Calibri"/>
                  </a:rPr>
                  <a:t>arter</a:t>
                </a:r>
                <a:r>
                  <a:rPr kumimoji="0" lang="en-GB" sz="1100" b="1" i="0" u="none" strike="noStrike" kern="0" cap="none" spc="0" normalizeH="0" baseline="0" noProof="0">
                    <a:ln>
                      <a:noFill/>
                    </a:ln>
                    <a:solidFill>
                      <a:srgbClr val="535353"/>
                    </a:solidFill>
                    <a:effectLst/>
                    <a:uLnTx/>
                    <a:uFillTx/>
                    <a:latin typeface="Calibri"/>
                    <a:ea typeface="+mn-ea"/>
                    <a:cs typeface="Calibri"/>
                    <a:sym typeface="Calibri"/>
                  </a:rPr>
                  <a:t> </a:t>
                </a:r>
                <a:endParaRPr kumimoji="0" lang="en-GB" sz="1100" b="1" i="0" u="none" strike="noStrike" kern="0" cap="none" spc="0" normalizeH="0" baseline="0" noProof="0">
                  <a:ln>
                    <a:noFill/>
                  </a:ln>
                  <a:solidFill>
                    <a:srgbClr val="535353"/>
                  </a:solidFill>
                  <a:effectLst/>
                  <a:uLnTx/>
                  <a:uFillTx/>
                  <a:latin typeface="Calibri"/>
                  <a:ea typeface="+mn-ea"/>
                  <a:cs typeface="Calibri"/>
                  <a:sym typeface="Wingdings" panose="05000000000000000000" pitchFamily="2" charset="2"/>
                </a:endParaRPr>
              </a:p>
            </p:txBody>
          </p:sp>
        </p:grpSp>
        <p:pic>
          <p:nvPicPr>
            <p:cNvPr id="99" name="Picture 8">
              <a:extLst>
                <a:ext uri="{FF2B5EF4-FFF2-40B4-BE49-F238E27FC236}">
                  <a16:creationId xmlns:a16="http://schemas.microsoft.com/office/drawing/2014/main" id="{DAE1D4D8-E0A0-4C5E-0FB3-FB66F54C7899}"/>
                </a:ext>
              </a:extLst>
            </p:cNvPr>
            <p:cNvPicPr>
              <a:picLocks noChangeAspect="1"/>
            </p:cNvPicPr>
            <p:nvPr/>
          </p:nvPicPr>
          <p:blipFill rotWithShape="1">
            <a:blip r:embed="rId4"/>
            <a:srcRect l="23557" t="-572" r="12648" b="572"/>
            <a:stretch/>
          </p:blipFill>
          <p:spPr>
            <a:xfrm>
              <a:off x="2142773" y="3354621"/>
              <a:ext cx="1226193" cy="1110532"/>
            </a:xfrm>
            <a:prstGeom prst="ellipse">
              <a:avLst/>
            </a:prstGeom>
          </p:spPr>
        </p:pic>
      </p:grpSp>
      <p:cxnSp>
        <p:nvCxnSpPr>
          <p:cNvPr id="26" name="Koppling: vinklad 25" descr="Grön pil från textruta Mål för restaurering och återskapande till Art 4 och 5.">
            <a:extLst>
              <a:ext uri="{FF2B5EF4-FFF2-40B4-BE49-F238E27FC236}">
                <a16:creationId xmlns:a16="http://schemas.microsoft.com/office/drawing/2014/main" id="{552EE673-4E12-6BE4-F68C-1F924E4A83EE}"/>
              </a:ext>
            </a:extLst>
          </p:cNvPr>
          <p:cNvCxnSpPr>
            <a:cxnSpLocks/>
          </p:cNvCxnSpPr>
          <p:nvPr/>
        </p:nvCxnSpPr>
        <p:spPr>
          <a:xfrm rot="16200000" flipH="1">
            <a:off x="2223324" y="1598198"/>
            <a:ext cx="612000" cy="1"/>
          </a:xfrm>
          <a:prstGeom prst="bentConnector3">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 1" descr="Text: art 5 Marina livsmiljöer med  havsbild">
            <a:extLst>
              <a:ext uri="{FF2B5EF4-FFF2-40B4-BE49-F238E27FC236}">
                <a16:creationId xmlns:a16="http://schemas.microsoft.com/office/drawing/2014/main" id="{42A73448-376E-7E5A-65F0-0BD121EC4D18}"/>
              </a:ext>
            </a:extLst>
          </p:cNvPr>
          <p:cNvGrpSpPr/>
          <p:nvPr/>
        </p:nvGrpSpPr>
        <p:grpSpPr>
          <a:xfrm>
            <a:off x="1828206" y="1975316"/>
            <a:ext cx="1402239" cy="1784265"/>
            <a:chOff x="7852819" y="2041406"/>
            <a:chExt cx="1258827" cy="1905993"/>
          </a:xfrm>
        </p:grpSpPr>
        <p:sp>
          <p:nvSpPr>
            <p:cNvPr id="81" name="Rounded Rectangle 5">
              <a:extLst>
                <a:ext uri="{FF2B5EF4-FFF2-40B4-BE49-F238E27FC236}">
                  <a16:creationId xmlns:a16="http://schemas.microsoft.com/office/drawing/2014/main" id="{6ED9B194-2B55-4D88-D625-972F7F00F6D1}"/>
                </a:ext>
              </a:extLst>
            </p:cNvPr>
            <p:cNvSpPr/>
            <p:nvPr/>
          </p:nvSpPr>
          <p:spPr>
            <a:xfrm>
              <a:off x="8082445" y="2041406"/>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82" name="TextBox 11">
              <a:extLst>
                <a:ext uri="{FF2B5EF4-FFF2-40B4-BE49-F238E27FC236}">
                  <a16:creationId xmlns:a16="http://schemas.microsoft.com/office/drawing/2014/main" id="{405758F4-704C-8F2D-26AC-8B901C6ADA75}"/>
                </a:ext>
              </a:extLst>
            </p:cNvPr>
            <p:cNvSpPr txBox="1"/>
            <p:nvPr/>
          </p:nvSpPr>
          <p:spPr>
            <a:xfrm>
              <a:off x="8124334" y="2090764"/>
              <a:ext cx="837490" cy="832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5</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Marina </a:t>
              </a: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livsmiljöer</a:t>
              </a:r>
              <a:endParaRPr kumimoji="0" lang="en-US" sz="1100" b="1" i="0" u="none" strike="noStrike" kern="0" cap="none" spc="0" normalizeH="0" baseline="0" noProof="0">
                <a:ln>
                  <a:noFill/>
                </a:ln>
                <a:solidFill>
                  <a:srgbClr val="535353"/>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a:t>
              </a: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utöver</a:t>
              </a: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 HD)</a:t>
              </a:r>
            </a:p>
          </p:txBody>
        </p:sp>
        <p:pic>
          <p:nvPicPr>
            <p:cNvPr id="83" name="Picture 14">
              <a:extLst>
                <a:ext uri="{FF2B5EF4-FFF2-40B4-BE49-F238E27FC236}">
                  <a16:creationId xmlns:a16="http://schemas.microsoft.com/office/drawing/2014/main" id="{F16C97F3-C18B-49A7-2773-B065B1F61C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2819" y="2688572"/>
              <a:ext cx="1258827" cy="1258827"/>
            </a:xfrm>
            <a:prstGeom prst="rect">
              <a:avLst/>
            </a:prstGeom>
          </p:spPr>
        </p:pic>
      </p:grpSp>
      <p:cxnSp>
        <p:nvCxnSpPr>
          <p:cNvPr id="111" name="Rak koppling 110" descr="Blått streck över art 8 urbana miljöer">
            <a:extLst>
              <a:ext uri="{FF2B5EF4-FFF2-40B4-BE49-F238E27FC236}">
                <a16:creationId xmlns:a16="http://schemas.microsoft.com/office/drawing/2014/main" id="{6D906466-685A-D6A8-6E54-23B53C0D63FB}"/>
              </a:ext>
            </a:extLst>
          </p:cNvPr>
          <p:cNvCxnSpPr>
            <a:cxnSpLocks/>
          </p:cNvCxnSpPr>
          <p:nvPr/>
        </p:nvCxnSpPr>
        <p:spPr>
          <a:xfrm>
            <a:off x="3133485" y="1918202"/>
            <a:ext cx="824366"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Koppling: vinklad 21" descr="Blå pil nedåt från uppnå en ökande trend till dess att tillfredställande nivåer har uppnåtts till art 8 urbana ekosystem.">
            <a:extLst>
              <a:ext uri="{FF2B5EF4-FFF2-40B4-BE49-F238E27FC236}">
                <a16:creationId xmlns:a16="http://schemas.microsoft.com/office/drawing/2014/main" id="{FE7B4E1C-6591-31FE-7A8A-8CCF8855D4DC}"/>
              </a:ext>
            </a:extLst>
          </p:cNvPr>
          <p:cNvCxnSpPr>
            <a:cxnSpLocks/>
            <a:stCxn id="107" idx="1"/>
          </p:cNvCxnSpPr>
          <p:nvPr/>
        </p:nvCxnSpPr>
        <p:spPr>
          <a:xfrm rot="10800000" flipV="1">
            <a:off x="3564197" y="1139445"/>
            <a:ext cx="1785788" cy="721664"/>
          </a:xfrm>
          <a:prstGeom prst="bentConnector3">
            <a:avLst>
              <a:gd name="adj1" fmla="val 99284"/>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2" name="Group 34" descr="Text: art 8 urbana ekosystem och foto på höghus">
            <a:extLst>
              <a:ext uri="{FF2B5EF4-FFF2-40B4-BE49-F238E27FC236}">
                <a16:creationId xmlns:a16="http://schemas.microsoft.com/office/drawing/2014/main" id="{7F283EC1-D082-6FFE-85D1-C42113571CD6}"/>
              </a:ext>
            </a:extLst>
          </p:cNvPr>
          <p:cNvGrpSpPr/>
          <p:nvPr/>
        </p:nvGrpSpPr>
        <p:grpSpPr>
          <a:xfrm>
            <a:off x="3062810" y="1965348"/>
            <a:ext cx="978846" cy="1633463"/>
            <a:chOff x="9224222" y="1219807"/>
            <a:chExt cx="1228366" cy="2163452"/>
          </a:xfrm>
        </p:grpSpPr>
        <p:grpSp>
          <p:nvGrpSpPr>
            <p:cNvPr id="93" name="Group 29">
              <a:extLst>
                <a:ext uri="{FF2B5EF4-FFF2-40B4-BE49-F238E27FC236}">
                  <a16:creationId xmlns:a16="http://schemas.microsoft.com/office/drawing/2014/main" id="{F3F7B416-2A82-AD77-08B6-1DA4E0F02054}"/>
                </a:ext>
              </a:extLst>
            </p:cNvPr>
            <p:cNvGrpSpPr/>
            <p:nvPr/>
          </p:nvGrpSpPr>
          <p:grpSpPr>
            <a:xfrm>
              <a:off x="9255022" y="1219807"/>
              <a:ext cx="1197566" cy="1629188"/>
              <a:chOff x="8082445" y="2041403"/>
              <a:chExt cx="856704" cy="1313999"/>
            </a:xfrm>
          </p:grpSpPr>
          <p:sp>
            <p:nvSpPr>
              <p:cNvPr id="95" name="Rounded Rectangle 30">
                <a:extLst>
                  <a:ext uri="{FF2B5EF4-FFF2-40B4-BE49-F238E27FC236}">
                    <a16:creationId xmlns:a16="http://schemas.microsoft.com/office/drawing/2014/main" id="{C2DC8056-F120-6E26-645F-8D414449B3F0}"/>
                  </a:ext>
                </a:extLst>
              </p:cNvPr>
              <p:cNvSpPr/>
              <p:nvPr/>
            </p:nvSpPr>
            <p:spPr>
              <a:xfrm>
                <a:off x="8082445" y="2041403"/>
                <a:ext cx="856151" cy="1313999"/>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96" name="TextBox 31">
                <a:extLst>
                  <a:ext uri="{FF2B5EF4-FFF2-40B4-BE49-F238E27FC236}">
                    <a16:creationId xmlns:a16="http://schemas.microsoft.com/office/drawing/2014/main" id="{D74E51CB-FE03-9AD4-99BA-71C8671F1CF7}"/>
                  </a:ext>
                </a:extLst>
              </p:cNvPr>
              <p:cNvSpPr txBox="1"/>
              <p:nvPr/>
            </p:nvSpPr>
            <p:spPr>
              <a:xfrm>
                <a:off x="8101659" y="2098999"/>
                <a:ext cx="837490" cy="6476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hangingPunct="0">
                  <a:defRPr/>
                </a:pPr>
                <a:r>
                  <a:rPr lang="en-US" sz="1100" b="1" kern="0">
                    <a:solidFill>
                      <a:srgbClr val="535353"/>
                    </a:solidFill>
                    <a:latin typeface="Calibri"/>
                    <a:cs typeface="Calibri"/>
                    <a:sym typeface="Calibri"/>
                  </a:rPr>
                  <a:t>8</a:t>
                </a:r>
              </a:p>
              <a:p>
                <a:pPr lvl="0" hangingPunct="0">
                  <a:defRPr/>
                </a:pPr>
                <a:r>
                  <a:rPr lang="en-US" sz="1100" b="1" kern="0">
                    <a:solidFill>
                      <a:srgbClr val="535353"/>
                    </a:solidFill>
                    <a:latin typeface="Calibri"/>
                    <a:cs typeface="Calibri"/>
                    <a:sym typeface="Calibri"/>
                  </a:rPr>
                  <a:t>Urbana </a:t>
                </a:r>
                <a:r>
                  <a:rPr lang="en-US" sz="1100" b="1" kern="0" err="1">
                    <a:solidFill>
                      <a:srgbClr val="535353"/>
                    </a:solidFill>
                    <a:latin typeface="Calibri"/>
                    <a:cs typeface="Calibri"/>
                    <a:sym typeface="Calibri"/>
                  </a:rPr>
                  <a:t>ekosystem</a:t>
                </a:r>
                <a:endParaRPr kumimoji="0" lang="en-US" sz="1100" b="1" i="0" u="none" strike="noStrike" kern="0" cap="none" spc="0" normalizeH="0" baseline="0" noProof="0">
                  <a:ln>
                    <a:noFill/>
                  </a:ln>
                  <a:solidFill>
                    <a:srgbClr val="535353"/>
                  </a:solidFill>
                  <a:effectLst/>
                  <a:uLnTx/>
                  <a:uFillTx/>
                  <a:latin typeface="Calibri"/>
                  <a:ea typeface="+mn-ea"/>
                  <a:cs typeface="Calibri"/>
                  <a:sym typeface="Calibri"/>
                </a:endParaRPr>
              </a:p>
            </p:txBody>
          </p:sp>
        </p:grpSp>
        <p:pic>
          <p:nvPicPr>
            <p:cNvPr id="94" name="Picture 8">
              <a:extLst>
                <a:ext uri="{FF2B5EF4-FFF2-40B4-BE49-F238E27FC236}">
                  <a16:creationId xmlns:a16="http://schemas.microsoft.com/office/drawing/2014/main" id="{042741E1-06A7-1DA6-0A77-639C0814B7D1}"/>
                </a:ext>
              </a:extLst>
            </p:cNvPr>
            <p:cNvPicPr>
              <a:picLocks noChangeAspect="1"/>
            </p:cNvPicPr>
            <p:nvPr/>
          </p:nvPicPr>
          <p:blipFill>
            <a:blip r:embed="rId6"/>
            <a:stretch>
              <a:fillRect/>
            </a:stretch>
          </p:blipFill>
          <p:spPr>
            <a:xfrm>
              <a:off x="9224222" y="2218256"/>
              <a:ext cx="1227595" cy="1165003"/>
            </a:xfrm>
            <a:prstGeom prst="ellipse">
              <a:avLst/>
            </a:prstGeom>
            <a:effectLst/>
          </p:spPr>
        </p:pic>
      </p:grpSp>
      <p:cxnSp>
        <p:nvCxnSpPr>
          <p:cNvPr id="4" name="Koppling: vinklad 3" descr="Gult pil från bidra till att uppfylla unionens mål till art 9 konnektivitet i vattendrag.">
            <a:extLst>
              <a:ext uri="{FF2B5EF4-FFF2-40B4-BE49-F238E27FC236}">
                <a16:creationId xmlns:a16="http://schemas.microsoft.com/office/drawing/2014/main" id="{F074E28B-1296-9A56-5BD6-55EC65C61B21}"/>
              </a:ext>
            </a:extLst>
          </p:cNvPr>
          <p:cNvCxnSpPr>
            <a:cxnSpLocks/>
          </p:cNvCxnSpPr>
          <p:nvPr/>
        </p:nvCxnSpPr>
        <p:spPr>
          <a:xfrm rot="16200000" flipH="1">
            <a:off x="3987454" y="1247829"/>
            <a:ext cx="1159473" cy="1"/>
          </a:xfrm>
          <a:prstGeom prst="bentConnector3">
            <a:avLst/>
          </a:prstGeom>
          <a:ln w="317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3" name="Rektangel 112">
            <a:extLst>
              <a:ext uri="{FF2B5EF4-FFF2-40B4-BE49-F238E27FC236}">
                <a16:creationId xmlns:a16="http://schemas.microsoft.com/office/drawing/2014/main" id="{5163D7FE-5268-D9B1-493D-63FED603EABB}"/>
              </a:ext>
            </a:extLst>
          </p:cNvPr>
          <p:cNvSpPr/>
          <p:nvPr/>
        </p:nvSpPr>
        <p:spPr>
          <a:xfrm>
            <a:off x="3405748" y="316300"/>
            <a:ext cx="2483892" cy="351792"/>
          </a:xfrm>
          <a:prstGeom prst="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b="1" dirty="0">
                <a:latin typeface="Calibri" panose="020F0502020204030204" pitchFamily="34" charset="0"/>
                <a:ea typeface="Calibri" panose="020F0502020204030204" pitchFamily="34" charset="0"/>
                <a:cs typeface="Calibri" panose="020F0502020204030204" pitchFamily="34" charset="0"/>
              </a:rPr>
              <a:t>Bidra till att uppfylla unionens mål</a:t>
            </a:r>
          </a:p>
        </p:txBody>
      </p:sp>
      <p:cxnSp>
        <p:nvCxnSpPr>
          <p:cNvPr id="114" name="Rak koppling 113" descr="Gult horisontellt streck över art 9 konnektivitet i vattendrag.">
            <a:extLst>
              <a:ext uri="{FF2B5EF4-FFF2-40B4-BE49-F238E27FC236}">
                <a16:creationId xmlns:a16="http://schemas.microsoft.com/office/drawing/2014/main" id="{83EA5823-B03E-1DA9-7889-244F8EA0FF0C}"/>
              </a:ext>
            </a:extLst>
          </p:cNvPr>
          <p:cNvCxnSpPr>
            <a:cxnSpLocks/>
          </p:cNvCxnSpPr>
          <p:nvPr/>
        </p:nvCxnSpPr>
        <p:spPr>
          <a:xfrm>
            <a:off x="4159817" y="1917315"/>
            <a:ext cx="824366"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84" name="Group 17" descr="Text: Art 9 Konnektivitet i vattendrag och foto på vattendrag.">
            <a:extLst>
              <a:ext uri="{FF2B5EF4-FFF2-40B4-BE49-F238E27FC236}">
                <a16:creationId xmlns:a16="http://schemas.microsoft.com/office/drawing/2014/main" id="{394924A4-30B7-13D2-354C-A469E3905A3A}"/>
              </a:ext>
            </a:extLst>
          </p:cNvPr>
          <p:cNvGrpSpPr/>
          <p:nvPr/>
        </p:nvGrpSpPr>
        <p:grpSpPr>
          <a:xfrm>
            <a:off x="3869698" y="1975316"/>
            <a:ext cx="1404452" cy="1784263"/>
            <a:chOff x="6910457" y="2238044"/>
            <a:chExt cx="1258827" cy="1905991"/>
          </a:xfrm>
        </p:grpSpPr>
        <p:sp>
          <p:nvSpPr>
            <p:cNvPr id="85" name="Rounded Rectangle 18">
              <a:extLst>
                <a:ext uri="{FF2B5EF4-FFF2-40B4-BE49-F238E27FC236}">
                  <a16:creationId xmlns:a16="http://schemas.microsoft.com/office/drawing/2014/main" id="{24005EE4-5794-48BB-E839-1F5C959902E4}"/>
                </a:ext>
              </a:extLst>
            </p:cNvPr>
            <p:cNvSpPr/>
            <p:nvPr/>
          </p:nvSpPr>
          <p:spPr>
            <a:xfrm>
              <a:off x="7107552" y="223804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86" name="TextBox 19">
              <a:extLst>
                <a:ext uri="{FF2B5EF4-FFF2-40B4-BE49-F238E27FC236}">
                  <a16:creationId xmlns:a16="http://schemas.microsoft.com/office/drawing/2014/main" id="{E3256AB5-F7B5-70D6-449A-B918E50BB6DD}"/>
                </a:ext>
              </a:extLst>
            </p:cNvPr>
            <p:cNvSpPr txBox="1"/>
            <p:nvPr/>
          </p:nvSpPr>
          <p:spPr>
            <a:xfrm>
              <a:off x="7172466" y="2308563"/>
              <a:ext cx="803588" cy="647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Konnektivitet</a:t>
              </a: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 I </a:t>
              </a: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vattendrag</a:t>
              </a:r>
              <a:endParaRPr kumimoji="0" lang="en-IE" sz="1100" b="1" i="0" u="none" strike="noStrike" kern="1200" cap="none" spc="0" normalizeH="0" baseline="0" noProof="0">
                <a:ln>
                  <a:noFill/>
                </a:ln>
                <a:solidFill>
                  <a:srgbClr val="535353"/>
                </a:solidFill>
                <a:effectLst/>
                <a:uLnTx/>
                <a:uFillTx/>
                <a:latin typeface="Calibri"/>
                <a:ea typeface="Calibri"/>
                <a:cs typeface="Calibri"/>
                <a:sym typeface="Calibri"/>
              </a:endParaRPr>
            </a:p>
          </p:txBody>
        </p:sp>
        <p:pic>
          <p:nvPicPr>
            <p:cNvPr id="87" name="Picture 20">
              <a:extLst>
                <a:ext uri="{FF2B5EF4-FFF2-40B4-BE49-F238E27FC236}">
                  <a16:creationId xmlns:a16="http://schemas.microsoft.com/office/drawing/2014/main" id="{01031732-7F64-E5E2-A452-42773C1664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0457" y="2885208"/>
              <a:ext cx="1258827" cy="1258827"/>
            </a:xfrm>
            <a:prstGeom prst="rect">
              <a:avLst/>
            </a:prstGeom>
          </p:spPr>
        </p:pic>
      </p:grpSp>
      <p:cxnSp>
        <p:nvCxnSpPr>
          <p:cNvPr id="110" name="Rak koppling 109" descr="Blått horisontellt streck över art 10 pollinatörer, art 11 jordbruksekosystem och art 12 skogsekosystem.">
            <a:extLst>
              <a:ext uri="{FF2B5EF4-FFF2-40B4-BE49-F238E27FC236}">
                <a16:creationId xmlns:a16="http://schemas.microsoft.com/office/drawing/2014/main" id="{1D75955F-FC0D-F4C8-450D-E5A3CD69E52B}"/>
              </a:ext>
            </a:extLst>
          </p:cNvPr>
          <p:cNvCxnSpPr/>
          <p:nvPr/>
        </p:nvCxnSpPr>
        <p:spPr>
          <a:xfrm>
            <a:off x="5158283" y="1917315"/>
            <a:ext cx="286740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7" name="Rektangel 106">
            <a:extLst>
              <a:ext uri="{FF2B5EF4-FFF2-40B4-BE49-F238E27FC236}">
                <a16:creationId xmlns:a16="http://schemas.microsoft.com/office/drawing/2014/main" id="{072905EE-746A-FD0D-844F-96EDCD0AA1BC}"/>
              </a:ext>
            </a:extLst>
          </p:cNvPr>
          <p:cNvSpPr/>
          <p:nvPr/>
        </p:nvSpPr>
        <p:spPr>
          <a:xfrm>
            <a:off x="5349985" y="963549"/>
            <a:ext cx="2483892" cy="351792"/>
          </a:xfrm>
          <a:prstGeom prst="rect">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b="1" dirty="0">
                <a:latin typeface="Calibri" panose="020F0502020204030204" pitchFamily="34" charset="0"/>
                <a:ea typeface="Calibri" panose="020F0502020204030204" pitchFamily="34" charset="0"/>
                <a:cs typeface="Calibri" panose="020F0502020204030204" pitchFamily="34" charset="0"/>
              </a:rPr>
              <a:t>Uppnå en ökande trend till dess att tillfredställande nivåer har uppnåtts</a:t>
            </a:r>
          </a:p>
        </p:txBody>
      </p:sp>
      <p:cxnSp>
        <p:nvCxnSpPr>
          <p:cNvPr id="21" name="Koppling: vinklad 20" descr="Blå pil nedåt från uppnå en ökande trend till dess att tillfredställande nivåer har uppnåtts till art 10 pollinatörer.">
            <a:extLst>
              <a:ext uri="{FF2B5EF4-FFF2-40B4-BE49-F238E27FC236}">
                <a16:creationId xmlns:a16="http://schemas.microsoft.com/office/drawing/2014/main" id="{56FFC604-D7F1-40C3-01EB-E00C6030C7E6}"/>
              </a:ext>
            </a:extLst>
          </p:cNvPr>
          <p:cNvCxnSpPr>
            <a:cxnSpLocks/>
          </p:cNvCxnSpPr>
          <p:nvPr/>
        </p:nvCxnSpPr>
        <p:spPr>
          <a:xfrm rot="16200000" flipH="1">
            <a:off x="5423269" y="1598966"/>
            <a:ext cx="612000" cy="1"/>
          </a:xfrm>
          <a:prstGeom prst="bentConnector3">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6" name="Group 2" descr="Text: Art 10 pollinatörer med foto på bi på blomma">
            <a:extLst>
              <a:ext uri="{FF2B5EF4-FFF2-40B4-BE49-F238E27FC236}">
                <a16:creationId xmlns:a16="http://schemas.microsoft.com/office/drawing/2014/main" id="{B066A63C-EF67-6132-CB26-74965B8E3FE2}"/>
              </a:ext>
            </a:extLst>
          </p:cNvPr>
          <p:cNvGrpSpPr/>
          <p:nvPr/>
        </p:nvGrpSpPr>
        <p:grpSpPr>
          <a:xfrm>
            <a:off x="4881558" y="1975317"/>
            <a:ext cx="1393058" cy="1784266"/>
            <a:chOff x="6668757" y="1832358"/>
            <a:chExt cx="1258827" cy="1905995"/>
          </a:xfrm>
        </p:grpSpPr>
        <p:sp>
          <p:nvSpPr>
            <p:cNvPr id="77" name="Rounded Rectangle 6">
              <a:extLst>
                <a:ext uri="{FF2B5EF4-FFF2-40B4-BE49-F238E27FC236}">
                  <a16:creationId xmlns:a16="http://schemas.microsoft.com/office/drawing/2014/main" id="{6F5F0047-9B74-B819-DAF4-35852AA18C0A}"/>
                </a:ext>
              </a:extLst>
            </p:cNvPr>
            <p:cNvSpPr/>
            <p:nvPr/>
          </p:nvSpPr>
          <p:spPr>
            <a:xfrm>
              <a:off x="6869871" y="1832358"/>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78" name="TextBox 9">
              <a:extLst>
                <a:ext uri="{FF2B5EF4-FFF2-40B4-BE49-F238E27FC236}">
                  <a16:creationId xmlns:a16="http://schemas.microsoft.com/office/drawing/2014/main" id="{183F2A6D-3C96-932D-CB6F-067D53FFDE82}"/>
                </a:ext>
              </a:extLst>
            </p:cNvPr>
            <p:cNvSpPr txBox="1"/>
            <p:nvPr/>
          </p:nvSpPr>
          <p:spPr>
            <a:xfrm>
              <a:off x="6918818" y="1921074"/>
              <a:ext cx="824512" cy="462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10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Pollinatörer</a:t>
              </a:r>
              <a:endParaRPr kumimoji="0" lang="en-IE" sz="1100" b="1" i="0" u="none" strike="noStrike" kern="1200" cap="none" spc="0" normalizeH="0" baseline="0" noProof="0">
                <a:ln>
                  <a:noFill/>
                </a:ln>
                <a:solidFill>
                  <a:srgbClr val="535353"/>
                </a:solidFill>
                <a:effectLst/>
                <a:uLnTx/>
                <a:uFillTx/>
                <a:latin typeface="Calibri"/>
                <a:ea typeface="Calibri"/>
                <a:cs typeface="Calibri"/>
                <a:sym typeface="Calibri"/>
              </a:endParaRPr>
            </a:p>
          </p:txBody>
        </p:sp>
        <p:pic>
          <p:nvPicPr>
            <p:cNvPr id="79" name="Picture 21">
              <a:extLst>
                <a:ext uri="{FF2B5EF4-FFF2-40B4-BE49-F238E27FC236}">
                  <a16:creationId xmlns:a16="http://schemas.microsoft.com/office/drawing/2014/main" id="{11805282-E3BE-A9CA-1D92-4EC9B498F1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757" y="2479526"/>
              <a:ext cx="1258827" cy="1258827"/>
            </a:xfrm>
            <a:prstGeom prst="rect">
              <a:avLst/>
            </a:prstGeom>
          </p:spPr>
        </p:pic>
      </p:grpSp>
      <p:cxnSp>
        <p:nvCxnSpPr>
          <p:cNvPr id="20" name="Koppling: vinklad 19" descr="Blå pil nedåt från uppnå en ökande trend till dess att tillfredställande nivåer har uppnåtts till art 11 jordbruksekosystem.">
            <a:extLst>
              <a:ext uri="{FF2B5EF4-FFF2-40B4-BE49-F238E27FC236}">
                <a16:creationId xmlns:a16="http://schemas.microsoft.com/office/drawing/2014/main" id="{DAB298D9-9F03-79DB-A4EA-B6D13DA8DCAA}"/>
              </a:ext>
            </a:extLst>
          </p:cNvPr>
          <p:cNvCxnSpPr>
            <a:cxnSpLocks/>
          </p:cNvCxnSpPr>
          <p:nvPr/>
        </p:nvCxnSpPr>
        <p:spPr>
          <a:xfrm rot="16200000" flipH="1">
            <a:off x="6286316" y="1624634"/>
            <a:ext cx="612000" cy="1"/>
          </a:xfrm>
          <a:prstGeom prst="bentConnector3">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27" descr="Text:art 11 Jordbruksekosystem med bild på jordbruksfält.">
            <a:extLst>
              <a:ext uri="{FF2B5EF4-FFF2-40B4-BE49-F238E27FC236}">
                <a16:creationId xmlns:a16="http://schemas.microsoft.com/office/drawing/2014/main" id="{9C787588-6092-BEA4-7221-E45661BD2EA8}"/>
              </a:ext>
            </a:extLst>
          </p:cNvPr>
          <p:cNvGrpSpPr/>
          <p:nvPr/>
        </p:nvGrpSpPr>
        <p:grpSpPr>
          <a:xfrm>
            <a:off x="5887648" y="1974289"/>
            <a:ext cx="1408566" cy="1768724"/>
            <a:chOff x="5378872" y="1815117"/>
            <a:chExt cx="1258827" cy="1947041"/>
          </a:xfrm>
        </p:grpSpPr>
        <p:sp>
          <p:nvSpPr>
            <p:cNvPr id="73" name="Rounded Rectangle 7">
              <a:extLst>
                <a:ext uri="{FF2B5EF4-FFF2-40B4-BE49-F238E27FC236}">
                  <a16:creationId xmlns:a16="http://schemas.microsoft.com/office/drawing/2014/main" id="{B5078703-92B3-3551-B022-CDB97100B58F}"/>
                </a:ext>
              </a:extLst>
            </p:cNvPr>
            <p:cNvSpPr/>
            <p:nvPr/>
          </p:nvSpPr>
          <p:spPr>
            <a:xfrm>
              <a:off x="5580211" y="1815117"/>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74" name="TextBox 10">
              <a:extLst>
                <a:ext uri="{FF2B5EF4-FFF2-40B4-BE49-F238E27FC236}">
                  <a16:creationId xmlns:a16="http://schemas.microsoft.com/office/drawing/2014/main" id="{7C26ECAA-D0BB-A87C-E57B-5BBEA88D2ECD}"/>
                </a:ext>
              </a:extLst>
            </p:cNvPr>
            <p:cNvSpPr txBox="1"/>
            <p:nvPr/>
          </p:nvSpPr>
          <p:spPr>
            <a:xfrm>
              <a:off x="5671946" y="1900530"/>
              <a:ext cx="809736" cy="667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535353"/>
                  </a:solidFill>
                  <a:effectLst/>
                  <a:uLnTx/>
                  <a:uFillTx/>
                  <a:latin typeface="Calibri"/>
                  <a:ea typeface="Calibri"/>
                  <a:cs typeface="Calibri"/>
                  <a:sym typeface="Calibri"/>
                </a:rPr>
                <a:t>11</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IE" sz="1100" b="1" i="0" u="none" strike="noStrike" kern="1200" cap="none" spc="0" normalizeH="0" baseline="0" noProof="0" err="1">
                  <a:ln>
                    <a:noFill/>
                  </a:ln>
                  <a:solidFill>
                    <a:srgbClr val="535353"/>
                  </a:solidFill>
                  <a:effectLst/>
                  <a:uLnTx/>
                  <a:uFillTx/>
                  <a:latin typeface="Calibri"/>
                  <a:ea typeface="Calibri"/>
                  <a:cs typeface="Calibri"/>
                  <a:sym typeface="Calibri"/>
                </a:rPr>
                <a:t>Jordbruks-ekosystem</a:t>
              </a:r>
              <a:endParaRPr kumimoji="0" lang="en-IE" sz="1100" b="1" i="0" u="none" strike="noStrike" kern="1200" cap="none" spc="0" normalizeH="0" baseline="0" noProof="0">
                <a:ln>
                  <a:noFill/>
                </a:ln>
                <a:solidFill>
                  <a:srgbClr val="535353"/>
                </a:solidFill>
                <a:effectLst/>
                <a:uLnTx/>
                <a:uFillTx/>
                <a:latin typeface="Calibri"/>
                <a:ea typeface="Calibri"/>
                <a:cs typeface="Calibri"/>
                <a:sym typeface="Calibri"/>
              </a:endParaRPr>
            </a:p>
          </p:txBody>
        </p:sp>
        <p:pic>
          <p:nvPicPr>
            <p:cNvPr id="75" name="Picture 16">
              <a:extLst>
                <a:ext uri="{FF2B5EF4-FFF2-40B4-BE49-F238E27FC236}">
                  <a16:creationId xmlns:a16="http://schemas.microsoft.com/office/drawing/2014/main" id="{7369F16C-DF30-F059-484E-8EA9BE5358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78872" y="2439694"/>
              <a:ext cx="1258827" cy="1322464"/>
            </a:xfrm>
            <a:prstGeom prst="rect">
              <a:avLst/>
            </a:prstGeom>
          </p:spPr>
        </p:pic>
      </p:grpSp>
      <p:cxnSp>
        <p:nvCxnSpPr>
          <p:cNvPr id="19" name="Koppling: vinklad 18" descr="Blå pil nedåt från uppnå en ökande trend till dess att tillfredställande nivåer har uppnåtts till art 12 skogsekosystem. ">
            <a:extLst>
              <a:ext uri="{FF2B5EF4-FFF2-40B4-BE49-F238E27FC236}">
                <a16:creationId xmlns:a16="http://schemas.microsoft.com/office/drawing/2014/main" id="{03ED5601-0880-FAD6-A249-93BB401847ED}"/>
              </a:ext>
            </a:extLst>
          </p:cNvPr>
          <p:cNvCxnSpPr>
            <a:cxnSpLocks/>
          </p:cNvCxnSpPr>
          <p:nvPr/>
        </p:nvCxnSpPr>
        <p:spPr>
          <a:xfrm rot="16200000" flipH="1">
            <a:off x="7350832" y="1562786"/>
            <a:ext cx="612000" cy="1"/>
          </a:xfrm>
          <a:prstGeom prst="bentConnector3">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28" descr="Text: Art 12 skogsekosystem med ett foto på skog.">
            <a:extLst>
              <a:ext uri="{FF2B5EF4-FFF2-40B4-BE49-F238E27FC236}">
                <a16:creationId xmlns:a16="http://schemas.microsoft.com/office/drawing/2014/main" id="{34A83DC6-4A9F-C0B8-D3EB-002C2FC5DC09}"/>
              </a:ext>
            </a:extLst>
          </p:cNvPr>
          <p:cNvGrpSpPr/>
          <p:nvPr/>
        </p:nvGrpSpPr>
        <p:grpSpPr>
          <a:xfrm>
            <a:off x="6910904" y="1975316"/>
            <a:ext cx="1412680" cy="1784265"/>
            <a:chOff x="3744670" y="2041404"/>
            <a:chExt cx="1258827" cy="1922717"/>
          </a:xfrm>
        </p:grpSpPr>
        <p:sp>
          <p:nvSpPr>
            <p:cNvPr id="69" name="Rounded Rectangle 4">
              <a:extLst>
                <a:ext uri="{FF2B5EF4-FFF2-40B4-BE49-F238E27FC236}">
                  <a16:creationId xmlns:a16="http://schemas.microsoft.com/office/drawing/2014/main" id="{DF361FE6-97B8-6F08-486B-B824EEEA7473}"/>
                </a:ext>
              </a:extLst>
            </p:cNvPr>
            <p:cNvSpPr/>
            <p:nvPr/>
          </p:nvSpPr>
          <p:spPr>
            <a:xfrm>
              <a:off x="3946009" y="2041404"/>
              <a:ext cx="856151" cy="1314000"/>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70" name="TextBox 12">
              <a:extLst>
                <a:ext uri="{FF2B5EF4-FFF2-40B4-BE49-F238E27FC236}">
                  <a16:creationId xmlns:a16="http://schemas.microsoft.com/office/drawing/2014/main" id="{F69C782B-6743-E5B1-7A51-98225C47B731}"/>
                </a:ext>
              </a:extLst>
            </p:cNvPr>
            <p:cNvSpPr txBox="1"/>
            <p:nvPr/>
          </p:nvSpPr>
          <p:spPr>
            <a:xfrm>
              <a:off x="4007403" y="2112543"/>
              <a:ext cx="809736" cy="653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100" b="1" kern="0">
                  <a:solidFill>
                    <a:srgbClr val="535353"/>
                  </a:solidFill>
                  <a:latin typeface="Calibri"/>
                  <a:cs typeface="Calibri"/>
                  <a:sym typeface="Calibri"/>
                </a:rPr>
                <a:t>12</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Skogs</a:t>
              </a: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srgbClr val="535353"/>
                  </a:solidFill>
                  <a:effectLst/>
                  <a:uLnTx/>
                  <a:uFillTx/>
                  <a:latin typeface="Calibri"/>
                  <a:ea typeface="Calibri"/>
                  <a:cs typeface="Calibri"/>
                  <a:sym typeface="Calibri"/>
                </a:rPr>
                <a:t>ekosystem</a:t>
              </a:r>
              <a:endParaRPr kumimoji="0" lang="en-IE" sz="1100" b="1" i="0" u="none" strike="noStrike" kern="1200" cap="none" spc="0" normalizeH="0" baseline="0" noProof="0">
                <a:ln>
                  <a:noFill/>
                </a:ln>
                <a:solidFill>
                  <a:srgbClr val="535353"/>
                </a:solidFill>
                <a:effectLst/>
                <a:uLnTx/>
                <a:uFillTx/>
                <a:latin typeface="Calibri"/>
                <a:ea typeface="Calibri"/>
                <a:cs typeface="Calibri"/>
                <a:sym typeface="Calibri"/>
              </a:endParaRPr>
            </a:p>
          </p:txBody>
        </p:sp>
        <p:pic>
          <p:nvPicPr>
            <p:cNvPr id="71" name="Picture 15">
              <a:extLst>
                <a:ext uri="{FF2B5EF4-FFF2-40B4-BE49-F238E27FC236}">
                  <a16:creationId xmlns:a16="http://schemas.microsoft.com/office/drawing/2014/main" id="{0B135841-88B1-C046-8189-5D3C89D90D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4670" y="2651427"/>
              <a:ext cx="1258827" cy="1312694"/>
            </a:xfrm>
            <a:prstGeom prst="rect">
              <a:avLst/>
            </a:prstGeom>
          </p:spPr>
        </p:pic>
      </p:grpSp>
      <p:cxnSp>
        <p:nvCxnSpPr>
          <p:cNvPr id="9" name="Koppling: vinklad 8" descr="Gult pil från bidra till att uppfylla unionens mål till art 13 3 miljardet träd.">
            <a:extLst>
              <a:ext uri="{FF2B5EF4-FFF2-40B4-BE49-F238E27FC236}">
                <a16:creationId xmlns:a16="http://schemas.microsoft.com/office/drawing/2014/main" id="{38C1ADEC-F235-085B-54AD-B1C7101A58B1}"/>
              </a:ext>
            </a:extLst>
          </p:cNvPr>
          <p:cNvCxnSpPr>
            <a:cxnSpLocks/>
            <a:stCxn id="113" idx="3"/>
          </p:cNvCxnSpPr>
          <p:nvPr/>
        </p:nvCxnSpPr>
        <p:spPr>
          <a:xfrm>
            <a:off x="5889640" y="492196"/>
            <a:ext cx="2743508" cy="1392112"/>
          </a:xfrm>
          <a:prstGeom prst="bentConnector3">
            <a:avLst>
              <a:gd name="adj1" fmla="val 100411"/>
            </a:avLst>
          </a:prstGeom>
          <a:ln w="317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Rak koppling 114" descr="Gult horisontellt streck över art 13 3 miljarder träd.">
            <a:extLst>
              <a:ext uri="{FF2B5EF4-FFF2-40B4-BE49-F238E27FC236}">
                <a16:creationId xmlns:a16="http://schemas.microsoft.com/office/drawing/2014/main" id="{B6D0744B-9056-0DBA-B0D6-7950ABCE06C2}"/>
              </a:ext>
            </a:extLst>
          </p:cNvPr>
          <p:cNvCxnSpPr>
            <a:cxnSpLocks/>
          </p:cNvCxnSpPr>
          <p:nvPr/>
        </p:nvCxnSpPr>
        <p:spPr>
          <a:xfrm>
            <a:off x="8221653" y="1917315"/>
            <a:ext cx="824366"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02" name="Group 28" descr="Text: Art 13 3 miljarder träd och foto på träd.">
            <a:extLst>
              <a:ext uri="{FF2B5EF4-FFF2-40B4-BE49-F238E27FC236}">
                <a16:creationId xmlns:a16="http://schemas.microsoft.com/office/drawing/2014/main" id="{E86DDD94-5897-DF95-3E2F-F7085101CA7F}"/>
              </a:ext>
            </a:extLst>
          </p:cNvPr>
          <p:cNvGrpSpPr/>
          <p:nvPr/>
        </p:nvGrpSpPr>
        <p:grpSpPr>
          <a:xfrm>
            <a:off x="8152754" y="1972100"/>
            <a:ext cx="977599" cy="1219381"/>
            <a:chOff x="3946009" y="2041406"/>
            <a:chExt cx="871131" cy="1314001"/>
          </a:xfrm>
        </p:grpSpPr>
        <p:sp>
          <p:nvSpPr>
            <p:cNvPr id="103" name="Rounded Rectangle 4">
              <a:extLst>
                <a:ext uri="{FF2B5EF4-FFF2-40B4-BE49-F238E27FC236}">
                  <a16:creationId xmlns:a16="http://schemas.microsoft.com/office/drawing/2014/main" id="{5D9E70B7-34D4-3876-BB79-9B212521A0D3}"/>
                </a:ext>
              </a:extLst>
            </p:cNvPr>
            <p:cNvSpPr/>
            <p:nvPr/>
          </p:nvSpPr>
          <p:spPr>
            <a:xfrm>
              <a:off x="3946009" y="2041406"/>
              <a:ext cx="856151" cy="1314001"/>
            </a:xfrm>
            <a:prstGeom prst="roundRect">
              <a:avLst>
                <a:gd name="adj" fmla="val 8777"/>
              </a:avLst>
            </a:prstGeom>
            <a:gradFill flip="none" rotWithShape="1">
              <a:gsLst>
                <a:gs pos="0">
                  <a:schemeClr val="accent1">
                    <a:lumMod val="67000"/>
                  </a:schemeClr>
                </a:gs>
                <a:gs pos="36000">
                  <a:schemeClr val="accent1">
                    <a:lumMod val="97000"/>
                    <a:lumOff val="3000"/>
                  </a:schemeClr>
                </a:gs>
                <a:gs pos="81000">
                  <a:schemeClr val="accent1">
                    <a:lumMod val="60000"/>
                    <a:lumOff val="40000"/>
                  </a:schemeClr>
                </a:gs>
              </a:gsLst>
              <a:lin ang="16200000" scaled="1"/>
              <a:tileRect/>
            </a:gradFill>
            <a:ln w="25400" cap="flat">
              <a:noFill/>
              <a:prstDash val="solid"/>
              <a:round/>
            </a:ln>
            <a:effectLst/>
            <a:sp3d/>
          </p:spPr>
          <p:style>
            <a:lnRef idx="0">
              <a:scrgbClr r="0" g="0" b="0"/>
            </a:lnRef>
            <a:fillRef idx="1003">
              <a:schemeClr val="lt2"/>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7600" b="1" i="0" u="none" strike="noStrike" kern="1200" cap="none" spc="0" normalizeH="0" baseline="0" noProof="0">
                <a:ln>
                  <a:noFill/>
                </a:ln>
                <a:solidFill>
                  <a:srgbClr val="535353"/>
                </a:solidFill>
                <a:effectLst/>
                <a:uLnTx/>
                <a:uFillTx/>
                <a:latin typeface="Calibri"/>
                <a:ea typeface="Calibri"/>
                <a:cs typeface="Calibri"/>
                <a:sym typeface="Calibri"/>
              </a:endParaRPr>
            </a:p>
          </p:txBody>
        </p:sp>
        <p:sp>
          <p:nvSpPr>
            <p:cNvPr id="104" name="TextBox 12">
              <a:extLst>
                <a:ext uri="{FF2B5EF4-FFF2-40B4-BE49-F238E27FC236}">
                  <a16:creationId xmlns:a16="http://schemas.microsoft.com/office/drawing/2014/main" id="{EFEA6CB3-3F53-1D2E-BF13-B05669B11BBF}"/>
                </a:ext>
              </a:extLst>
            </p:cNvPr>
            <p:cNvSpPr txBox="1"/>
            <p:nvPr/>
          </p:nvSpPr>
          <p:spPr>
            <a:xfrm>
              <a:off x="4007404" y="2112543"/>
              <a:ext cx="809736" cy="6670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100" b="1" kern="0">
                  <a:solidFill>
                    <a:srgbClr val="535353"/>
                  </a:solidFill>
                  <a:latin typeface="Calibri"/>
                  <a:cs typeface="Calibri"/>
                  <a:sym typeface="Calibri"/>
                </a:rPr>
                <a:t>13</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3 </a:t>
              </a: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miljarder</a:t>
              </a:r>
              <a:r>
                <a:rPr kumimoji="0" lang="en-US" sz="1100" b="1" i="0" u="none" strike="noStrike" kern="0" cap="none" spc="0" normalizeH="0" baseline="0" noProof="0">
                  <a:ln>
                    <a:noFill/>
                  </a:ln>
                  <a:solidFill>
                    <a:srgbClr val="535353"/>
                  </a:solidFill>
                  <a:effectLst/>
                  <a:uLnTx/>
                  <a:uFillTx/>
                  <a:latin typeface="Calibri"/>
                  <a:ea typeface="+mn-ea"/>
                  <a:cs typeface="Calibri"/>
                  <a:sym typeface="Calibri"/>
                </a:rPr>
                <a:t> </a:t>
              </a:r>
              <a:r>
                <a:rPr kumimoji="0" lang="en-US" sz="1100" b="1" i="0" u="none" strike="noStrike" kern="0" cap="none" spc="0" normalizeH="0" baseline="0" noProof="0" err="1">
                  <a:ln>
                    <a:noFill/>
                  </a:ln>
                  <a:solidFill>
                    <a:srgbClr val="535353"/>
                  </a:solidFill>
                  <a:effectLst/>
                  <a:uLnTx/>
                  <a:uFillTx/>
                  <a:latin typeface="Calibri"/>
                  <a:ea typeface="+mn-ea"/>
                  <a:cs typeface="Calibri"/>
                  <a:sym typeface="Calibri"/>
                </a:rPr>
                <a:t>träd</a:t>
              </a:r>
              <a:endParaRPr kumimoji="0" lang="en-IE" sz="1100" b="1" i="0" u="none" strike="noStrike" kern="1200" cap="none" spc="0" normalizeH="0" baseline="0" noProof="0">
                <a:ln>
                  <a:noFill/>
                </a:ln>
                <a:solidFill>
                  <a:srgbClr val="535353"/>
                </a:solidFill>
                <a:effectLst/>
                <a:uLnTx/>
                <a:uFillTx/>
                <a:latin typeface="Calibri"/>
                <a:ea typeface="Calibri"/>
                <a:cs typeface="Calibri"/>
                <a:sym typeface="Calibri"/>
              </a:endParaRPr>
            </a:p>
          </p:txBody>
        </p:sp>
      </p:grpSp>
      <p:pic>
        <p:nvPicPr>
          <p:cNvPr id="30" name="Bildobjekt 29" descr="foto på träd">
            <a:extLst>
              <a:ext uri="{FF2B5EF4-FFF2-40B4-BE49-F238E27FC236}">
                <a16:creationId xmlns:a16="http://schemas.microsoft.com/office/drawing/2014/main" id="{C38A17C8-DE98-3AFC-BC49-AB7B06EE1A4F}"/>
              </a:ext>
            </a:extLst>
          </p:cNvPr>
          <p:cNvPicPr>
            <a:picLocks noChangeAspect="1"/>
          </p:cNvPicPr>
          <p:nvPr/>
        </p:nvPicPr>
        <p:blipFill>
          <a:blip r:embed="rId11"/>
          <a:srcRect l="1" t="9921" r="-443"/>
          <a:stretch/>
        </p:blipFill>
        <p:spPr>
          <a:xfrm>
            <a:off x="8156955" y="2764763"/>
            <a:ext cx="983264" cy="826253"/>
          </a:xfrm>
          <a:prstGeom prst="ellipse">
            <a:avLst/>
          </a:prstGeom>
        </p:spPr>
      </p:pic>
      <p:sp>
        <p:nvSpPr>
          <p:cNvPr id="3" name="Platshållare för bildnummer 2">
            <a:extLst>
              <a:ext uri="{FF2B5EF4-FFF2-40B4-BE49-F238E27FC236}">
                <a16:creationId xmlns:a16="http://schemas.microsoft.com/office/drawing/2014/main" id="{795A9849-9000-5F7F-AABA-C5ED88408762}"/>
              </a:ext>
            </a:extLst>
          </p:cNvPr>
          <p:cNvSpPr>
            <a:spLocks noGrp="1"/>
          </p:cNvSpPr>
          <p:nvPr>
            <p:ph type="sldNum" sz="quarter" idx="12"/>
          </p:nvPr>
        </p:nvSpPr>
        <p:spPr/>
        <p:txBody>
          <a:bodyPr/>
          <a:lstStyle/>
          <a:p>
            <a:fld id="{1844E2AD-2CA4-4022-8F3B-D585D66E2E30}" type="slidenum">
              <a:rPr lang="sv-SE" smtClean="0"/>
              <a:pPr/>
              <a:t>13</a:t>
            </a:fld>
            <a:endParaRPr lang="sv-SE"/>
          </a:p>
        </p:txBody>
      </p:sp>
    </p:spTree>
    <p:extLst>
      <p:ext uri="{BB962C8B-B14F-4D97-AF65-F5344CB8AC3E}">
        <p14:creationId xmlns:p14="http://schemas.microsoft.com/office/powerpoint/2010/main" val="2327080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0A8EB6D-3DB1-F035-E639-1429492D8851}"/>
              </a:ext>
            </a:extLst>
          </p:cNvPr>
          <p:cNvSpPr>
            <a:spLocks noGrp="1"/>
          </p:cNvSpPr>
          <p:nvPr>
            <p:ph type="title"/>
          </p:nvPr>
        </p:nvSpPr>
        <p:spPr/>
        <p:txBody>
          <a:bodyPr/>
          <a:lstStyle/>
          <a:p>
            <a:r>
              <a:rPr lang="sv-SE"/>
              <a:t>Processen</a:t>
            </a:r>
          </a:p>
        </p:txBody>
      </p:sp>
      <p:sp>
        <p:nvSpPr>
          <p:cNvPr id="3" name="Platshållare för text 2">
            <a:extLst>
              <a:ext uri="{FF2B5EF4-FFF2-40B4-BE49-F238E27FC236}">
                <a16:creationId xmlns:a16="http://schemas.microsoft.com/office/drawing/2014/main" id="{735F585A-7A73-7A5B-7D0F-11473E1F4217}"/>
              </a:ext>
            </a:extLst>
          </p:cNvPr>
          <p:cNvSpPr>
            <a:spLocks noGrp="1"/>
          </p:cNvSpPr>
          <p:nvPr>
            <p:ph sz="half" idx="13"/>
          </p:nvPr>
        </p:nvSpPr>
        <p:spPr/>
        <p:txBody>
          <a:bodyPr/>
          <a:lstStyle/>
          <a:p>
            <a:pPr marL="0" indent="0">
              <a:buNone/>
            </a:pPr>
            <a:r>
              <a:rPr lang="sv-SE"/>
              <a:t>Genomförandet delas in i fyra faser som delvis kommer löpa omlott: </a:t>
            </a:r>
          </a:p>
          <a:p>
            <a:pPr marL="342900" indent="-342900">
              <a:buAutoNum type="arabicParenR"/>
            </a:pPr>
            <a:r>
              <a:rPr lang="sv-SE"/>
              <a:t>planera arbetet </a:t>
            </a:r>
          </a:p>
          <a:p>
            <a:pPr marL="342900" indent="-342900">
              <a:buAutoNum type="arabicParenR"/>
            </a:pPr>
            <a:r>
              <a:rPr lang="sv-SE"/>
              <a:t>inhämtning av kunskap om nuläge och mål </a:t>
            </a:r>
          </a:p>
          <a:p>
            <a:pPr marL="342900" indent="-342900">
              <a:buAutoNum type="arabicParenR"/>
            </a:pPr>
            <a:r>
              <a:rPr lang="sv-SE"/>
              <a:t>identifiering av åtgärder och analys av författningsförslag </a:t>
            </a:r>
          </a:p>
          <a:p>
            <a:pPr marL="342900" indent="-342900">
              <a:buAutoNum type="arabicParenR"/>
            </a:pPr>
            <a:r>
              <a:rPr lang="sv-SE"/>
              <a:t>förslag till plan och författningsförändringar.</a:t>
            </a:r>
          </a:p>
        </p:txBody>
      </p:sp>
      <p:pic>
        <p:nvPicPr>
          <p:cNvPr id="6" name="Bildobjekt 5" descr="En illustration som visar en tidslinje för 2024 - 27/2 2026 (leverans av regeringsuppdraget) där informationsmöten sker i mars/april och dialogmöten april/maj och sept/okt. ">
            <a:extLst>
              <a:ext uri="{FF2B5EF4-FFF2-40B4-BE49-F238E27FC236}">
                <a16:creationId xmlns:a16="http://schemas.microsoft.com/office/drawing/2014/main" id="{FF1D2460-B5E3-E3A4-AF46-F46A12F1B6FD}"/>
              </a:ext>
            </a:extLst>
          </p:cNvPr>
          <p:cNvPicPr>
            <a:picLocks noChangeAspect="1"/>
          </p:cNvPicPr>
          <p:nvPr/>
        </p:nvPicPr>
        <p:blipFill>
          <a:blip r:embed="rId3"/>
          <a:stretch>
            <a:fillRect/>
          </a:stretch>
        </p:blipFill>
        <p:spPr>
          <a:xfrm>
            <a:off x="1562669" y="2817346"/>
            <a:ext cx="7581331" cy="2326154"/>
          </a:xfrm>
          <a:prstGeom prst="rect">
            <a:avLst/>
          </a:prstGeom>
        </p:spPr>
      </p:pic>
      <p:sp>
        <p:nvSpPr>
          <p:cNvPr id="2" name="Platshållare för bildnummer 1">
            <a:extLst>
              <a:ext uri="{FF2B5EF4-FFF2-40B4-BE49-F238E27FC236}">
                <a16:creationId xmlns:a16="http://schemas.microsoft.com/office/drawing/2014/main" id="{4144FBBB-357B-4203-02CF-9CF760D9CBDB}"/>
              </a:ext>
            </a:extLst>
          </p:cNvPr>
          <p:cNvSpPr>
            <a:spLocks noGrp="1"/>
          </p:cNvSpPr>
          <p:nvPr>
            <p:ph type="sldNum" sz="quarter" idx="12"/>
          </p:nvPr>
        </p:nvSpPr>
        <p:spPr/>
        <p:txBody>
          <a:bodyPr/>
          <a:lstStyle/>
          <a:p>
            <a:fld id="{1844E2AD-2CA4-4022-8F3B-D585D66E2E30}" type="slidenum">
              <a:rPr lang="sv-SE" smtClean="0"/>
              <a:pPr/>
              <a:t>14</a:t>
            </a:fld>
            <a:endParaRPr lang="sv-SE"/>
          </a:p>
        </p:txBody>
      </p:sp>
    </p:spTree>
    <p:extLst>
      <p:ext uri="{BB962C8B-B14F-4D97-AF65-F5344CB8AC3E}">
        <p14:creationId xmlns:p14="http://schemas.microsoft.com/office/powerpoint/2010/main" val="390555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64D4AAF-EEE8-B820-7F04-BA8EB8F5D761}"/>
              </a:ext>
            </a:extLst>
          </p:cNvPr>
          <p:cNvSpPr>
            <a:spLocks noGrp="1"/>
          </p:cNvSpPr>
          <p:nvPr>
            <p:ph type="title"/>
          </p:nvPr>
        </p:nvSpPr>
        <p:spPr>
          <a:xfrm>
            <a:off x="323527" y="267494"/>
            <a:ext cx="5014591" cy="1152128"/>
          </a:xfrm>
        </p:spPr>
        <p:txBody>
          <a:bodyPr anchor="t">
            <a:normAutofit/>
          </a:bodyPr>
          <a:lstStyle/>
          <a:p>
            <a:r>
              <a:rPr lang="sv-SE"/>
              <a:t>Vi gör det tillsammans!</a:t>
            </a:r>
          </a:p>
        </p:txBody>
      </p:sp>
      <p:sp>
        <p:nvSpPr>
          <p:cNvPr id="8" name="Platshållare för text 7">
            <a:extLst>
              <a:ext uri="{FF2B5EF4-FFF2-40B4-BE49-F238E27FC236}">
                <a16:creationId xmlns:a16="http://schemas.microsoft.com/office/drawing/2014/main" id="{198D7495-63A9-58A3-BEFC-1660B09DAD21}"/>
              </a:ext>
            </a:extLst>
          </p:cNvPr>
          <p:cNvSpPr>
            <a:spLocks noGrp="1"/>
          </p:cNvSpPr>
          <p:nvPr>
            <p:ph type="body" sz="quarter" idx="14"/>
          </p:nvPr>
        </p:nvSpPr>
        <p:spPr>
          <a:xfrm>
            <a:off x="323528" y="1173892"/>
            <a:ext cx="4248472" cy="3414081"/>
          </a:xfrm>
        </p:spPr>
        <p:txBody>
          <a:bodyPr>
            <a:noAutofit/>
          </a:bodyPr>
          <a:lstStyle/>
          <a:p>
            <a:r>
              <a:rPr lang="sv-SE" sz="1400"/>
              <a:t>Alla fem myndigheter deltar i projektledning, styrgrupp och olika delprojekt.</a:t>
            </a:r>
          </a:p>
          <a:p>
            <a:r>
              <a:rPr lang="sv-SE" sz="1400"/>
              <a:t>13 delprojekt</a:t>
            </a:r>
          </a:p>
          <a:p>
            <a:pPr lvl="1"/>
            <a:r>
              <a:rPr lang="sv-SE" sz="1400"/>
              <a:t>7 delprojekt hanterar den nationella restaureringsplanens olika sakområden </a:t>
            </a:r>
          </a:p>
          <a:p>
            <a:pPr lvl="1"/>
            <a:r>
              <a:rPr lang="sv-SE" sz="1400"/>
              <a:t>6 tvärgående funktioner för juridisk analys, delaktighet, kommunikation, miljöbedömning, konsekvensutredning och informationsförsörjning.</a:t>
            </a:r>
          </a:p>
          <a:p>
            <a:r>
              <a:rPr lang="sv-SE" sz="1400"/>
              <a:t>Förslaget till plan tas fram i dialog där erfarenheter, kunskap och perspektiv från många aktörer är en grund för arbetet</a:t>
            </a:r>
          </a:p>
          <a:p>
            <a:r>
              <a:rPr lang="sv-SE" sz="1400"/>
              <a:t>Delaktighet sker både på en övergripande nivå och för respektive ekosystem </a:t>
            </a:r>
          </a:p>
          <a:p>
            <a:pPr marL="342900" lvl="1" indent="0">
              <a:buNone/>
            </a:pPr>
            <a:endParaRPr lang="sv-SE" sz="1400"/>
          </a:p>
        </p:txBody>
      </p:sp>
      <p:pic>
        <p:nvPicPr>
          <p:cNvPr id="4" name="Platshållare för innehåll 3" descr="En bild som olika personer som står samlat kring en karta över landskapet.&#10;&#10;">
            <a:extLst>
              <a:ext uri="{FF2B5EF4-FFF2-40B4-BE49-F238E27FC236}">
                <a16:creationId xmlns:a16="http://schemas.microsoft.com/office/drawing/2014/main" id="{69EC6A88-E89E-EBBA-0C48-D9709D95FAD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433" r="16436" b="4"/>
          <a:stretch/>
        </p:blipFill>
        <p:spPr>
          <a:xfrm>
            <a:off x="4716016" y="267494"/>
            <a:ext cx="4176464" cy="4320479"/>
          </a:xfrm>
          <a:noFill/>
        </p:spPr>
      </p:pic>
      <p:sp>
        <p:nvSpPr>
          <p:cNvPr id="3" name="textruta 2">
            <a:extLst>
              <a:ext uri="{FF2B5EF4-FFF2-40B4-BE49-F238E27FC236}">
                <a16:creationId xmlns:a16="http://schemas.microsoft.com/office/drawing/2014/main" id="{CA376BF8-FEF7-BEC2-EFAB-63A3ACE2394F}"/>
              </a:ext>
            </a:extLst>
          </p:cNvPr>
          <p:cNvSpPr txBox="1"/>
          <p:nvPr/>
        </p:nvSpPr>
        <p:spPr>
          <a:xfrm>
            <a:off x="7185666" y="4583125"/>
            <a:ext cx="1706813"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Kjell Ström</a:t>
            </a:r>
            <a:r>
              <a:rPr lang="sv-SE" sz="1050" b="0" i="0">
                <a:solidFill>
                  <a:srgbClr val="2A2A2D"/>
                </a:solidFill>
                <a:effectLst/>
                <a:latin typeface="Akkurat Pro"/>
              </a:rPr>
              <a:t> </a:t>
            </a:r>
            <a:endParaRPr lang="sv-SE" sz="1050"/>
          </a:p>
        </p:txBody>
      </p:sp>
      <p:sp>
        <p:nvSpPr>
          <p:cNvPr id="2" name="Platshållare för bildnummer 1">
            <a:extLst>
              <a:ext uri="{FF2B5EF4-FFF2-40B4-BE49-F238E27FC236}">
                <a16:creationId xmlns:a16="http://schemas.microsoft.com/office/drawing/2014/main" id="{977AD366-A9BE-89CB-394E-432246457056}"/>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15</a:t>
            </a:fld>
            <a:endParaRPr lang="sv-SE"/>
          </a:p>
        </p:txBody>
      </p:sp>
    </p:spTree>
    <p:extLst>
      <p:ext uri="{BB962C8B-B14F-4D97-AF65-F5344CB8AC3E}">
        <p14:creationId xmlns:p14="http://schemas.microsoft.com/office/powerpoint/2010/main" val="3593793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DB3282-A4E3-16B3-2120-33FEFD08ED02}"/>
              </a:ext>
            </a:extLst>
          </p:cNvPr>
          <p:cNvSpPr>
            <a:spLocks noGrp="1"/>
          </p:cNvSpPr>
          <p:nvPr>
            <p:ph type="ctrTitle"/>
          </p:nvPr>
        </p:nvSpPr>
        <p:spPr>
          <a:xfrm>
            <a:off x="1143000" y="462146"/>
            <a:ext cx="6858000" cy="3050674"/>
          </a:xfrm>
        </p:spPr>
        <p:txBody>
          <a:bodyPr/>
          <a:lstStyle/>
          <a:p>
            <a:br>
              <a:rPr lang="sv-SE" dirty="0">
                <a:solidFill>
                  <a:schemeClr val="tx1"/>
                </a:solidFill>
              </a:rPr>
            </a:br>
            <a:r>
              <a:rPr lang="sv-SE" dirty="0">
                <a:solidFill>
                  <a:schemeClr val="tx1"/>
                </a:solidFill>
              </a:rPr>
              <a:t>Naturtyper, livsmiljöer och arter</a:t>
            </a:r>
          </a:p>
        </p:txBody>
      </p:sp>
    </p:spTree>
    <p:extLst>
      <p:ext uri="{BB962C8B-B14F-4D97-AF65-F5344CB8AC3E}">
        <p14:creationId xmlns:p14="http://schemas.microsoft.com/office/powerpoint/2010/main" val="3705153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F6C327C-B1DF-49FD-5605-7767FC6B625F}"/>
              </a:ext>
            </a:extLst>
          </p:cNvPr>
          <p:cNvSpPr>
            <a:spLocks noGrp="1"/>
          </p:cNvSpPr>
          <p:nvPr>
            <p:ph type="title"/>
          </p:nvPr>
        </p:nvSpPr>
        <p:spPr>
          <a:xfrm>
            <a:off x="5004048" y="975946"/>
            <a:ext cx="3888432" cy="2819940"/>
          </a:xfrm>
        </p:spPr>
        <p:txBody>
          <a:bodyPr/>
          <a:lstStyle/>
          <a:p>
            <a:r>
              <a:rPr lang="sv-SE" sz="5100" dirty="0"/>
              <a:t>Land-, kust- och sötvatten-ekosystem</a:t>
            </a:r>
          </a:p>
        </p:txBody>
      </p:sp>
      <p:pic>
        <p:nvPicPr>
          <p:cNvPr id="20" name="Platshållare för bild 19" descr="En illustration med ett landskap med varierande naturtyper med biologisk mångfald med bäver, trollsländor, kattuggla och vattenfladdermus. Illustrationer visar restaureringsåtgärder som meandring av vattendrag, återvätning och plantering av lövträd.  ">
            <a:extLst>
              <a:ext uri="{FF2B5EF4-FFF2-40B4-BE49-F238E27FC236}">
                <a16:creationId xmlns:a16="http://schemas.microsoft.com/office/drawing/2014/main" id="{F271421D-2A90-0CF5-6CA2-311417DA07F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65" b="665"/>
          <a:stretch>
            <a:fillRect/>
          </a:stretch>
        </p:blipFill>
        <p:spPr>
          <a:xfrm>
            <a:off x="0" y="641350"/>
            <a:ext cx="4629150" cy="3297238"/>
          </a:xfrm>
        </p:spPr>
      </p:pic>
      <p:sp>
        <p:nvSpPr>
          <p:cNvPr id="21" name="textruta 20">
            <a:extLst>
              <a:ext uri="{FF2B5EF4-FFF2-40B4-BE49-F238E27FC236}">
                <a16:creationId xmlns:a16="http://schemas.microsoft.com/office/drawing/2014/main" id="{C3BEC48D-FEB3-3B86-62EA-B7035A0E0496}"/>
              </a:ext>
            </a:extLst>
          </p:cNvPr>
          <p:cNvSpPr txBox="1"/>
          <p:nvPr/>
        </p:nvSpPr>
        <p:spPr>
          <a:xfrm>
            <a:off x="457201" y="4053254"/>
            <a:ext cx="252339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2A2A2D"/>
                </a:solidFill>
                <a:effectLst/>
                <a:uLnTx/>
                <a:uFillTx/>
                <a:latin typeface="Akkurat Pro"/>
                <a:ea typeface="+mn-ea"/>
                <a:cs typeface="+mn-cs"/>
              </a:rPr>
              <a:t>Illustration: Studio Flygar/ Studio Flygar</a:t>
            </a:r>
            <a:endParaRPr kumimoji="0" lang="sv-SE"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Platshållare för bildnummer 2">
            <a:extLst>
              <a:ext uri="{FF2B5EF4-FFF2-40B4-BE49-F238E27FC236}">
                <a16:creationId xmlns:a16="http://schemas.microsoft.com/office/drawing/2014/main" id="{8E04A74D-C80F-14C4-907C-94AE4F1B48F7}"/>
              </a:ext>
            </a:extLst>
          </p:cNvPr>
          <p:cNvSpPr>
            <a:spLocks noGrp="1"/>
          </p:cNvSpPr>
          <p:nvPr>
            <p:ph type="sldNum" sz="quarter" idx="12"/>
          </p:nvPr>
        </p:nvSpPr>
        <p:spPr>
          <a:xfrm>
            <a:off x="6835080" y="4877276"/>
            <a:ext cx="2057400" cy="273844"/>
          </a:xfrm>
        </p:spPr>
        <p:txBody>
          <a:bodyPr/>
          <a:lstStyle/>
          <a:p>
            <a:fld id="{1844E2AD-2CA4-4022-8F3B-D585D66E2E30}" type="slidenum">
              <a:rPr lang="sv-SE" smtClean="0"/>
              <a:pPr/>
              <a:t>17</a:t>
            </a:fld>
            <a:endParaRPr lang="sv-SE"/>
          </a:p>
        </p:txBody>
      </p:sp>
    </p:spTree>
    <p:extLst>
      <p:ext uri="{BB962C8B-B14F-4D97-AF65-F5344CB8AC3E}">
        <p14:creationId xmlns:p14="http://schemas.microsoft.com/office/powerpoint/2010/main" val="3287738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D845081-57DA-6BE6-4B6A-0925944F9845}"/>
              </a:ext>
            </a:extLst>
          </p:cNvPr>
          <p:cNvSpPr>
            <a:spLocks noGrp="1"/>
          </p:cNvSpPr>
          <p:nvPr>
            <p:ph type="title"/>
          </p:nvPr>
        </p:nvSpPr>
        <p:spPr/>
        <p:txBody>
          <a:bodyPr/>
          <a:lstStyle/>
          <a:p>
            <a:r>
              <a:rPr lang="sv-SE" dirty="0"/>
              <a:t>Land-, kust- och sötvattenekosystem (art 4)</a:t>
            </a:r>
          </a:p>
        </p:txBody>
      </p:sp>
      <p:sp>
        <p:nvSpPr>
          <p:cNvPr id="8" name="Platshållare för innehåll 7">
            <a:extLst>
              <a:ext uri="{FF2B5EF4-FFF2-40B4-BE49-F238E27FC236}">
                <a16:creationId xmlns:a16="http://schemas.microsoft.com/office/drawing/2014/main" id="{AB1CC22F-D30F-2F63-5A55-9C5A7AA4BC2A}"/>
              </a:ext>
            </a:extLst>
          </p:cNvPr>
          <p:cNvSpPr>
            <a:spLocks noGrp="1"/>
          </p:cNvSpPr>
          <p:nvPr>
            <p:ph sz="half" idx="13"/>
          </p:nvPr>
        </p:nvSpPr>
        <p:spPr>
          <a:xfrm>
            <a:off x="323528" y="1574464"/>
            <a:ext cx="7585124" cy="3025931"/>
          </a:xfrm>
        </p:spPr>
        <p:txBody>
          <a:bodyPr vert="horz" lIns="91440" tIns="45720" rIns="91440" bIns="45720" rtlCol="0" anchor="t">
            <a:noAutofit/>
          </a:bodyPr>
          <a:lstStyle/>
          <a:p>
            <a:pPr marL="285750" indent="-285750">
              <a:spcAft>
                <a:spcPts val="600"/>
              </a:spcAft>
              <a:buFont typeface="Arial" panose="020B0604020202020204" pitchFamily="34" charset="0"/>
              <a:buChar char="•"/>
            </a:pPr>
            <a:r>
              <a:rPr lang="sv-SE" sz="1600" kern="100">
                <a:effectLst/>
                <a:latin typeface="Times New Roman"/>
                <a:ea typeface="Aptos" panose="020B0004020202020204" pitchFamily="34" charset="0"/>
                <a:cs typeface="Times New Roman"/>
              </a:rPr>
              <a:t>Helhetsperspektiv på landskapet</a:t>
            </a:r>
          </a:p>
          <a:p>
            <a:pPr marL="285750" indent="-285750">
              <a:spcAft>
                <a:spcPts val="600"/>
              </a:spcAft>
              <a:buFont typeface="Arial" panose="020B0604020202020204" pitchFamily="34" charset="0"/>
              <a:buChar char="•"/>
            </a:pPr>
            <a:r>
              <a:rPr lang="sv-SE" sz="1600" kern="100">
                <a:effectLst/>
                <a:latin typeface="Times New Roman"/>
                <a:ea typeface="Aptos" panose="020B0004020202020204" pitchFamily="34" charset="0"/>
                <a:cs typeface="Times New Roman"/>
              </a:rPr>
              <a:t>Gäller </a:t>
            </a:r>
            <a:r>
              <a:rPr lang="sv-SE" sz="1600" kern="100">
                <a:latin typeface="Times New Roman"/>
                <a:ea typeface="Aptos" panose="020B0004020202020204" pitchFamily="34" charset="0"/>
                <a:cs typeface="Times New Roman"/>
              </a:rPr>
              <a:t>restaurering av </a:t>
            </a:r>
            <a:r>
              <a:rPr lang="sv-SE" sz="1600" kern="100">
                <a:effectLst/>
                <a:latin typeface="Times New Roman"/>
                <a:ea typeface="Aptos" panose="020B0004020202020204" pitchFamily="34" charset="0"/>
                <a:cs typeface="Times New Roman"/>
              </a:rPr>
              <a:t>flera olika livsmiljöer</a:t>
            </a:r>
            <a:r>
              <a:rPr lang="sv-SE" sz="1600" kern="100">
                <a:latin typeface="Times New Roman"/>
                <a:ea typeface="Aptos" panose="020B0004020202020204" pitchFamily="34" charset="0"/>
                <a:cs typeface="Times New Roman"/>
              </a:rPr>
              <a:t>, både</a:t>
            </a:r>
            <a:r>
              <a:rPr lang="sv-SE" sz="1600" kern="100">
                <a:effectLst/>
                <a:latin typeface="Times New Roman"/>
                <a:ea typeface="Aptos" panose="020B0004020202020204" pitchFamily="34" charset="0"/>
                <a:cs typeface="Times New Roman"/>
              </a:rPr>
              <a:t> land-, kust-, och sötvattenekosystem</a:t>
            </a:r>
          </a:p>
          <a:p>
            <a:pPr marL="285750" indent="-285750">
              <a:spcAft>
                <a:spcPts val="600"/>
              </a:spcAft>
              <a:buFont typeface="Arial" panose="020B0604020202020204" pitchFamily="34" charset="0"/>
              <a:buChar char="•"/>
            </a:pPr>
            <a:r>
              <a:rPr lang="sv-SE" sz="1600" kern="100">
                <a:effectLst/>
                <a:latin typeface="Times New Roman"/>
                <a:ea typeface="Aptos" panose="020B0004020202020204" pitchFamily="34" charset="0"/>
                <a:cs typeface="Times New Roman"/>
              </a:rPr>
              <a:t>Gäller Natura 2000 men också utanför </a:t>
            </a:r>
          </a:p>
          <a:p>
            <a:pPr marL="285750" indent="-285750">
              <a:spcAft>
                <a:spcPts val="600"/>
              </a:spcAft>
              <a:buFont typeface="Arial" panose="020B0604020202020204" pitchFamily="34" charset="0"/>
              <a:buChar char="•"/>
            </a:pPr>
            <a:r>
              <a:rPr lang="sv-SE" sz="1600" kern="100">
                <a:latin typeface="Times New Roman"/>
                <a:ea typeface="Aptos" panose="020B0004020202020204" pitchFamily="34" charset="0"/>
                <a:cs typeface="Times New Roman"/>
              </a:rPr>
              <a:t>Krav</a:t>
            </a:r>
            <a:r>
              <a:rPr lang="sv-SE" sz="1600" kern="100">
                <a:effectLst/>
                <a:latin typeface="Times New Roman"/>
                <a:ea typeface="Aptos" panose="020B0004020202020204" pitchFamily="34" charset="0"/>
                <a:cs typeface="Times New Roman"/>
              </a:rPr>
              <a:t> på att förbättra de listade arternas livsmiljöer så att dessa arter</a:t>
            </a:r>
            <a:r>
              <a:rPr lang="sv-SE" sz="1600" kern="100">
                <a:latin typeface="Times New Roman"/>
                <a:ea typeface="Aptos" panose="020B0004020202020204" pitchFamily="34" charset="0"/>
                <a:cs typeface="Times New Roman"/>
              </a:rPr>
              <a:t> kan fortleva </a:t>
            </a:r>
          </a:p>
          <a:p>
            <a:pPr marL="285750" indent="-285750">
              <a:spcAft>
                <a:spcPts val="600"/>
              </a:spcAft>
              <a:buFont typeface="Arial" panose="020B0604020202020204" pitchFamily="34" charset="0"/>
              <a:buChar char="•"/>
            </a:pPr>
            <a:r>
              <a:rPr lang="sv-SE" sz="1600" kern="100">
                <a:effectLst/>
                <a:latin typeface="Times New Roman"/>
                <a:ea typeface="Aptos" panose="020B0004020202020204" pitchFamily="34" charset="0"/>
                <a:cs typeface="Times New Roman"/>
              </a:rPr>
              <a:t>Krav </a:t>
            </a:r>
            <a:r>
              <a:rPr lang="sv-SE" sz="1600" kern="100">
                <a:latin typeface="Times New Roman"/>
                <a:ea typeface="Aptos" panose="020B0004020202020204" pitchFamily="34" charset="0"/>
                <a:cs typeface="Times New Roman"/>
              </a:rPr>
              <a:t>på </a:t>
            </a:r>
            <a:r>
              <a:rPr lang="sv-SE" sz="1600" kern="100">
                <a:effectLst/>
                <a:latin typeface="Times New Roman"/>
                <a:ea typeface="Aptos" panose="020B0004020202020204" pitchFamily="34" charset="0"/>
                <a:cs typeface="Times New Roman"/>
              </a:rPr>
              <a:t>att ta fram konkreta </a:t>
            </a:r>
            <a:r>
              <a:rPr lang="sv-SE" sz="1600" kern="100">
                <a:latin typeface="Times New Roman"/>
                <a:ea typeface="Aptos" panose="020B0004020202020204" pitchFamily="34" charset="0"/>
                <a:cs typeface="Times New Roman"/>
              </a:rPr>
              <a:t>förslag på åtgärder</a:t>
            </a:r>
            <a:endParaRPr lang="sv-SE" sz="1600" kern="100">
              <a:effectLst/>
              <a:latin typeface="Times New Roman" panose="02020603050405020304" pitchFamily="18" charset="0"/>
              <a:ea typeface="Aptos" panose="020B0004020202020204" pitchFamily="34" charset="0"/>
              <a:cs typeface="Times New Roman" panose="02020603050405020304" pitchFamily="18" charset="0"/>
            </a:endParaRPr>
          </a:p>
          <a:p>
            <a:endParaRPr lang="sv-SE" sz="1600"/>
          </a:p>
        </p:txBody>
      </p:sp>
      <p:sp>
        <p:nvSpPr>
          <p:cNvPr id="4" name="Platshållare för bildnummer 3">
            <a:extLst>
              <a:ext uri="{FF2B5EF4-FFF2-40B4-BE49-F238E27FC236}">
                <a16:creationId xmlns:a16="http://schemas.microsoft.com/office/drawing/2014/main" id="{AB05A8C8-ABDF-B08F-1185-9F916FF482A0}"/>
              </a:ext>
            </a:extLst>
          </p:cNvPr>
          <p:cNvSpPr>
            <a:spLocks noGrp="1"/>
          </p:cNvSpPr>
          <p:nvPr>
            <p:ph type="sldNum" sz="quarter" idx="12"/>
          </p:nvPr>
        </p:nvSpPr>
        <p:spPr>
          <a:xfrm>
            <a:off x="6835080" y="4877276"/>
            <a:ext cx="2057400" cy="273844"/>
          </a:xfrm>
        </p:spPr>
        <p:txBody>
          <a:bodyPr/>
          <a:lstStyle/>
          <a:p>
            <a:fld id="{1844E2AD-2CA4-4022-8F3B-D585D66E2E30}" type="slidenum">
              <a:rPr lang="sv-SE" smtClean="0"/>
              <a:pPr/>
              <a:t>18</a:t>
            </a:fld>
            <a:endParaRPr lang="sv-SE"/>
          </a:p>
        </p:txBody>
      </p:sp>
    </p:spTree>
    <p:extLst>
      <p:ext uri="{BB962C8B-B14F-4D97-AF65-F5344CB8AC3E}">
        <p14:creationId xmlns:p14="http://schemas.microsoft.com/office/powerpoint/2010/main" val="1021666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FBC75C3-E0A8-F4C4-04A6-F38F1D4C59CF}"/>
              </a:ext>
            </a:extLst>
          </p:cNvPr>
          <p:cNvSpPr>
            <a:spLocks noGrp="1"/>
          </p:cNvSpPr>
          <p:nvPr>
            <p:ph type="title"/>
          </p:nvPr>
        </p:nvSpPr>
        <p:spPr/>
        <p:txBody>
          <a:bodyPr/>
          <a:lstStyle/>
          <a:p>
            <a:r>
              <a:rPr lang="sv-SE"/>
              <a:t>Land-, kust- och sötvattenekosystem (art 4)</a:t>
            </a:r>
          </a:p>
        </p:txBody>
      </p:sp>
      <p:sp>
        <p:nvSpPr>
          <p:cNvPr id="4" name="Platshållare för innehåll 3">
            <a:extLst>
              <a:ext uri="{FF2B5EF4-FFF2-40B4-BE49-F238E27FC236}">
                <a16:creationId xmlns:a16="http://schemas.microsoft.com/office/drawing/2014/main" id="{C3595216-C9C9-2571-887B-3599DD294F1C}"/>
              </a:ext>
            </a:extLst>
          </p:cNvPr>
          <p:cNvSpPr>
            <a:spLocks noGrp="1"/>
          </p:cNvSpPr>
          <p:nvPr>
            <p:ph sz="half" idx="13"/>
          </p:nvPr>
        </p:nvSpPr>
        <p:spPr/>
        <p:txBody>
          <a:bodyPr/>
          <a:lstStyle/>
          <a:p>
            <a:pPr>
              <a:spcAft>
                <a:spcPts val="600"/>
              </a:spcAft>
            </a:pPr>
            <a:r>
              <a:rPr lang="sv-SE" sz="1800" b="1" kern="100">
                <a:effectLst/>
                <a:latin typeface="Times New Roman" panose="02020603050405020304" pitchFamily="18" charset="0"/>
                <a:ea typeface="Aptos" panose="020B0004020202020204" pitchFamily="34" charset="0"/>
                <a:cs typeface="Times New Roman" panose="02020603050405020304" pitchFamily="18" charset="0"/>
              </a:rPr>
              <a:t>Mål</a:t>
            </a:r>
            <a:r>
              <a:rPr lang="sv-SE" sz="1800" kern="100">
                <a:effectLst/>
                <a:latin typeface="Times New Roman" panose="02020603050405020304" pitchFamily="18" charset="0"/>
                <a:ea typeface="Aptos" panose="020B0004020202020204" pitchFamily="34" charset="0"/>
                <a:cs typeface="Times New Roman" panose="02020603050405020304" pitchFamily="18" charset="0"/>
              </a:rPr>
              <a:t>:</a:t>
            </a:r>
          </a:p>
          <a:p>
            <a:pPr marL="285750" indent="-285750">
              <a:spcAft>
                <a:spcPts val="600"/>
              </a:spcAft>
              <a:buFont typeface="Arial" panose="020B0604020202020204" pitchFamily="34" charset="0"/>
              <a:buChar char="•"/>
            </a:pPr>
            <a:r>
              <a:rPr lang="sv-SE" sz="1800" kern="100">
                <a:effectLst/>
                <a:latin typeface="Times New Roman" panose="02020603050405020304" pitchFamily="18" charset="0"/>
                <a:ea typeface="Aptos" panose="020B0004020202020204" pitchFamily="34" charset="0"/>
                <a:cs typeface="Times New Roman" panose="02020603050405020304" pitchFamily="18" charset="0"/>
              </a:rPr>
              <a:t>Förbättra tillståndet i befintliga livsmiljötyper och återetablera livsmiljötyper</a:t>
            </a:r>
          </a:p>
          <a:p>
            <a:pPr marL="285750" indent="-285750">
              <a:spcAft>
                <a:spcPts val="600"/>
              </a:spcAft>
              <a:buFont typeface="Arial" panose="020B0604020202020204" pitchFamily="34" charset="0"/>
              <a:buChar char="•"/>
            </a:pPr>
            <a:r>
              <a:rPr lang="sv-SE" sz="1800" kern="100">
                <a:effectLst/>
                <a:latin typeface="Times New Roman" panose="02020603050405020304" pitchFamily="18" charset="0"/>
                <a:ea typeface="Aptos" panose="020B0004020202020204" pitchFamily="34" charset="0"/>
                <a:cs typeface="Times New Roman" panose="02020603050405020304" pitchFamily="18" charset="0"/>
              </a:rPr>
              <a:t>Förbättra livsmiljöer för listade arter – tillräcklig kvalitet och kvantitet</a:t>
            </a:r>
          </a:p>
          <a:p>
            <a:pPr marL="285750" indent="-285750">
              <a:spcAft>
                <a:spcPts val="600"/>
              </a:spcAft>
              <a:buFont typeface="Arial" panose="020B0604020202020204" pitchFamily="34" charset="0"/>
              <a:buChar char="•"/>
            </a:pPr>
            <a:r>
              <a:rPr lang="sv-SE" sz="1800" kern="100">
                <a:effectLst/>
                <a:latin typeface="Times New Roman" panose="02020603050405020304" pitchFamily="18" charset="0"/>
                <a:ea typeface="Aptos" panose="020B0004020202020204" pitchFamily="34" charset="0"/>
                <a:cs typeface="Times New Roman" panose="02020603050405020304" pitchFamily="18" charset="0"/>
              </a:rPr>
              <a:t>Med fungerande ekosystem skapas förutsättningar för </a:t>
            </a:r>
            <a:r>
              <a:rPr lang="sv-SE" sz="1800" kern="100" err="1">
                <a:effectLst/>
                <a:latin typeface="Times New Roman" panose="02020603050405020304" pitchFamily="18" charset="0"/>
                <a:ea typeface="Aptos" panose="020B0004020202020204" pitchFamily="34" charset="0"/>
                <a:cs typeface="Times New Roman" panose="02020603050405020304" pitchFamily="18" charset="0"/>
              </a:rPr>
              <a:t>konnektivitet</a:t>
            </a:r>
            <a:r>
              <a:rPr lang="sv-SE" sz="1800" kern="100">
                <a:effectLst/>
                <a:latin typeface="Times New Roman" panose="02020603050405020304" pitchFamily="18" charset="0"/>
                <a:ea typeface="Aptos" panose="020B0004020202020204" pitchFamily="34" charset="0"/>
                <a:cs typeface="Times New Roman" panose="02020603050405020304" pitchFamily="18" charset="0"/>
              </a:rPr>
              <a:t> i landskapet</a:t>
            </a:r>
          </a:p>
          <a:p>
            <a:endParaRPr lang="sv-SE"/>
          </a:p>
        </p:txBody>
      </p:sp>
      <p:sp>
        <p:nvSpPr>
          <p:cNvPr id="2" name="Platshållare för bildnummer 1">
            <a:extLst>
              <a:ext uri="{FF2B5EF4-FFF2-40B4-BE49-F238E27FC236}">
                <a16:creationId xmlns:a16="http://schemas.microsoft.com/office/drawing/2014/main" id="{A59C96E2-D49E-1B3E-46F9-D077E3E6B857}"/>
              </a:ext>
            </a:extLst>
          </p:cNvPr>
          <p:cNvSpPr>
            <a:spLocks noGrp="1"/>
          </p:cNvSpPr>
          <p:nvPr>
            <p:ph type="sldNum" sz="quarter" idx="12"/>
          </p:nvPr>
        </p:nvSpPr>
        <p:spPr/>
        <p:txBody>
          <a:bodyPr/>
          <a:lstStyle/>
          <a:p>
            <a:fld id="{1844E2AD-2CA4-4022-8F3B-D585D66E2E30}" type="slidenum">
              <a:rPr lang="sv-SE" smtClean="0"/>
              <a:pPr/>
              <a:t>19</a:t>
            </a:fld>
            <a:endParaRPr lang="sv-SE"/>
          </a:p>
        </p:txBody>
      </p:sp>
    </p:spTree>
    <p:extLst>
      <p:ext uri="{BB962C8B-B14F-4D97-AF65-F5344CB8AC3E}">
        <p14:creationId xmlns:p14="http://schemas.microsoft.com/office/powerpoint/2010/main" val="964074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D73A41-E261-B44D-909A-051960B66C11}"/>
              </a:ext>
            </a:extLst>
          </p:cNvPr>
          <p:cNvSpPr>
            <a:spLocks noGrp="1"/>
          </p:cNvSpPr>
          <p:nvPr>
            <p:ph type="ctrTitle"/>
          </p:nvPr>
        </p:nvSpPr>
        <p:spPr/>
        <p:txBody>
          <a:bodyPr/>
          <a:lstStyle/>
          <a:p>
            <a:r>
              <a:rPr lang="sv-SE"/>
              <a:t>EU:s förordning för att restaurera natur</a:t>
            </a:r>
          </a:p>
        </p:txBody>
      </p:sp>
    </p:spTree>
    <p:extLst>
      <p:ext uri="{BB962C8B-B14F-4D97-AF65-F5344CB8AC3E}">
        <p14:creationId xmlns:p14="http://schemas.microsoft.com/office/powerpoint/2010/main" val="232812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C9D8B831-5BFB-7EE8-F6DA-D619D9C12A73}"/>
              </a:ext>
            </a:extLst>
          </p:cNvPr>
          <p:cNvSpPr>
            <a:spLocks noGrp="1"/>
          </p:cNvSpPr>
          <p:nvPr>
            <p:ph type="title" idx="4294967295"/>
          </p:nvPr>
        </p:nvSpPr>
        <p:spPr>
          <a:xfrm>
            <a:off x="323850" y="947738"/>
            <a:ext cx="4248150" cy="2565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90000"/>
              </a:lnSpc>
              <a:spcBef>
                <a:spcPts val="300"/>
              </a:spcBef>
              <a:spcAft>
                <a:spcPts val="600"/>
              </a:spcAft>
              <a:buClrTx/>
              <a:buSzTx/>
              <a:buFont typeface="Arial" panose="020B0604020202020204" pitchFamily="34" charset="0"/>
              <a:buNone/>
              <a:tabLst/>
              <a:defRPr/>
            </a:pPr>
            <a:r>
              <a:rPr kumimoji="0" lang="sv-SE" sz="5100" b="0" i="0" u="none" strike="noStrike" kern="1200" cap="none" spc="0" normalizeH="0" baseline="0" noProof="0" dirty="0">
                <a:ln>
                  <a:noFill/>
                </a:ln>
                <a:solidFill>
                  <a:schemeClr val="tx2"/>
                </a:solidFill>
                <a:effectLst/>
                <a:uLnTx/>
                <a:uFillTx/>
                <a:latin typeface="+mj-lt"/>
                <a:ea typeface="+mj-ea"/>
                <a:cs typeface="+mj-cs"/>
              </a:rPr>
              <a:t>Restaurering av populationer av </a:t>
            </a:r>
            <a:r>
              <a:rPr kumimoji="0" lang="sv-SE" sz="5100" b="0" i="0" u="none" strike="noStrike" kern="1200" cap="none" spc="0" normalizeH="0" baseline="0" noProof="0" dirty="0" err="1">
                <a:ln>
                  <a:noFill/>
                </a:ln>
                <a:solidFill>
                  <a:schemeClr val="tx2"/>
                </a:solidFill>
                <a:effectLst/>
                <a:uLnTx/>
                <a:uFillTx/>
                <a:latin typeface="+mj-lt"/>
                <a:ea typeface="+mj-ea"/>
                <a:cs typeface="+mj-cs"/>
              </a:rPr>
              <a:t>pollinatörer</a:t>
            </a:r>
            <a:endParaRPr kumimoji="0" lang="sv-SE" sz="5100" b="0" i="0" u="none" strike="noStrike" kern="1200" cap="none" spc="0" normalizeH="0" baseline="0" noProof="0" dirty="0">
              <a:ln>
                <a:noFill/>
              </a:ln>
              <a:solidFill>
                <a:schemeClr val="tx2"/>
              </a:solidFill>
              <a:effectLst/>
              <a:uLnTx/>
              <a:uFillTx/>
              <a:latin typeface="+mj-lt"/>
              <a:ea typeface="+mj-ea"/>
              <a:cs typeface="Times New Roman"/>
            </a:endParaRPr>
          </a:p>
        </p:txBody>
      </p:sp>
      <p:pic>
        <p:nvPicPr>
          <p:cNvPr id="7" name="Platshållare för innehåll 6" descr="En illustration som visar ett varierat landskap med livsmiljöer för pollinatörer, med silversträckad pärlemorfjäril, rödmurarbi, jordhumla, blomfluga och sexfläckig bastardsvärmare, och med restaureringsåtgärder som anläggning av landskapselement, skapande av blomrika gräsmarker, mosaikartade skogsmarker och anpassning av urbana grönytor. ">
            <a:extLst>
              <a:ext uri="{FF2B5EF4-FFF2-40B4-BE49-F238E27FC236}">
                <a16:creationId xmlns:a16="http://schemas.microsoft.com/office/drawing/2014/main" id="{C47E4190-6232-6409-2594-A71EF195195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16463" y="947742"/>
            <a:ext cx="4176712" cy="2960679"/>
          </a:xfrm>
        </p:spPr>
      </p:pic>
      <p:sp>
        <p:nvSpPr>
          <p:cNvPr id="14" name="textruta 13">
            <a:extLst>
              <a:ext uri="{FF2B5EF4-FFF2-40B4-BE49-F238E27FC236}">
                <a16:creationId xmlns:a16="http://schemas.microsoft.com/office/drawing/2014/main" id="{198A1B9C-F3BA-0B68-289B-8DDD9350C361}"/>
              </a:ext>
            </a:extLst>
          </p:cNvPr>
          <p:cNvSpPr txBox="1"/>
          <p:nvPr/>
        </p:nvSpPr>
        <p:spPr>
          <a:xfrm>
            <a:off x="6305384" y="3935564"/>
            <a:ext cx="2743199" cy="253916"/>
          </a:xfrm>
          <a:prstGeom prst="rect">
            <a:avLst/>
          </a:prstGeom>
          <a:noFill/>
        </p:spPr>
        <p:txBody>
          <a:bodyPr wrap="square" lIns="91440" tIns="45720" rIns="91440" bIns="45720" rtlCol="0" anchor="t">
            <a:spAutoFit/>
          </a:bodyPr>
          <a:lstStyle/>
          <a:p>
            <a:r>
              <a:rPr lang="sv-SE" sz="1050" b="0" i="0" dirty="0">
                <a:solidFill>
                  <a:srgbClr val="2A2A2D"/>
                </a:solidFill>
                <a:effectLst/>
                <a:latin typeface="Akkurat Pro"/>
              </a:rPr>
              <a:t>Illustration: Studio Flygar</a:t>
            </a:r>
            <a:r>
              <a:rPr lang="sv-SE" sz="1050" dirty="0">
                <a:solidFill>
                  <a:srgbClr val="2A2A2D"/>
                </a:solidFill>
                <a:latin typeface="Akkurat Pro"/>
              </a:rPr>
              <a:t>/ Studio Flygar</a:t>
            </a:r>
            <a:endParaRPr lang="sv-SE" sz="1050" dirty="0"/>
          </a:p>
        </p:txBody>
      </p:sp>
      <p:sp>
        <p:nvSpPr>
          <p:cNvPr id="4" name="Platshållare för bildnummer 3">
            <a:extLst>
              <a:ext uri="{FF2B5EF4-FFF2-40B4-BE49-F238E27FC236}">
                <a16:creationId xmlns:a16="http://schemas.microsoft.com/office/drawing/2014/main" id="{8B064D8F-30C0-C4EA-DB7B-EE3FD35FB875}"/>
              </a:ext>
            </a:extLst>
          </p:cNvPr>
          <p:cNvSpPr>
            <a:spLocks noGrp="1"/>
          </p:cNvSpPr>
          <p:nvPr>
            <p:ph type="sldNum" sz="quarter" idx="12"/>
          </p:nvPr>
        </p:nvSpPr>
        <p:spPr/>
        <p:txBody>
          <a:bodyPr/>
          <a:lstStyle/>
          <a:p>
            <a:fld id="{1844E2AD-2CA4-4022-8F3B-D585D66E2E30}" type="slidenum">
              <a:rPr lang="sv-SE" smtClean="0"/>
              <a:pPr/>
              <a:t>20</a:t>
            </a:fld>
            <a:endParaRPr lang="sv-SE"/>
          </a:p>
        </p:txBody>
      </p:sp>
    </p:spTree>
    <p:extLst>
      <p:ext uri="{BB962C8B-B14F-4D97-AF65-F5344CB8AC3E}">
        <p14:creationId xmlns:p14="http://schemas.microsoft.com/office/powerpoint/2010/main" val="398364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ECE34-1BD2-0D0B-4D12-3C7FAD743B26}"/>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D8FE99EA-5AC4-ADBD-AE5B-BB5991CBCA48}"/>
              </a:ext>
            </a:extLst>
          </p:cNvPr>
          <p:cNvSpPr>
            <a:spLocks noGrp="1"/>
          </p:cNvSpPr>
          <p:nvPr>
            <p:ph type="title"/>
          </p:nvPr>
        </p:nvSpPr>
        <p:spPr/>
        <p:txBody>
          <a:bodyPr/>
          <a:lstStyle/>
          <a:p>
            <a:r>
              <a:rPr lang="sv-SE"/>
              <a:t>Populationer av pollinatörer (art 10)</a:t>
            </a:r>
          </a:p>
        </p:txBody>
      </p:sp>
      <p:sp>
        <p:nvSpPr>
          <p:cNvPr id="4" name="Platshållare för innehåll 3">
            <a:extLst>
              <a:ext uri="{FF2B5EF4-FFF2-40B4-BE49-F238E27FC236}">
                <a16:creationId xmlns:a16="http://schemas.microsoft.com/office/drawing/2014/main" id="{B2867FA2-A1E3-FBF1-BDA3-10BAD4D7BC2A}"/>
              </a:ext>
            </a:extLst>
          </p:cNvPr>
          <p:cNvSpPr>
            <a:spLocks noGrp="1"/>
          </p:cNvSpPr>
          <p:nvPr>
            <p:ph sz="half" idx="13"/>
          </p:nvPr>
        </p:nvSpPr>
        <p:spPr>
          <a:xfrm>
            <a:off x="323528" y="1203563"/>
            <a:ext cx="7762673" cy="3396832"/>
          </a:xfrm>
        </p:spPr>
        <p:txBody>
          <a:bodyPr vert="horz" lIns="91440" tIns="45720" rIns="91440" bIns="45720" rtlCol="0" anchor="t">
            <a:noAutofit/>
          </a:bodyPr>
          <a:lstStyle/>
          <a:p>
            <a:pPr>
              <a:spcAft>
                <a:spcPts val="600"/>
              </a:spcAft>
            </a:pPr>
            <a:endParaRPr lang="sv-SE" sz="1800" kern="100">
              <a:effectLst/>
              <a:latin typeface="Times New Roman"/>
              <a:ea typeface="Aptos" panose="020B0004020202020204" pitchFamily="34" charset="0"/>
              <a:cs typeface="Times New Roman"/>
            </a:endParaRPr>
          </a:p>
          <a:p>
            <a:pPr marL="285750" indent="-285750">
              <a:spcAft>
                <a:spcPts val="600"/>
              </a:spcAft>
              <a:buFont typeface="Arial" panose="020B0604020202020204" pitchFamily="34" charset="0"/>
              <a:buChar char="•"/>
            </a:pPr>
            <a:r>
              <a:rPr lang="sv-SE" kern="100">
                <a:latin typeface="Times New Roman"/>
                <a:ea typeface="Aptos" panose="020B0004020202020204" pitchFamily="34" charset="0"/>
                <a:cs typeface="Times New Roman"/>
              </a:rPr>
              <a:t>Förbättra mångfalden av pollinatörer och vända minskningen av populationer av pollinatörer senast 2030.</a:t>
            </a:r>
          </a:p>
          <a:p>
            <a:pPr marL="285750" indent="-285750">
              <a:spcAft>
                <a:spcPts val="600"/>
              </a:spcAft>
              <a:buFont typeface="Arial" panose="020B0604020202020204" pitchFamily="34" charset="0"/>
              <a:buChar char="•"/>
            </a:pPr>
            <a:r>
              <a:rPr lang="sv-SE" kern="100">
                <a:latin typeface="Times New Roman"/>
                <a:ea typeface="Aptos" panose="020B0004020202020204" pitchFamily="34" charset="0"/>
                <a:cs typeface="Times New Roman"/>
              </a:rPr>
              <a:t>Därefter uppnå en ökande trend för populationer av pollinatörer till dess att de tillfredsställande nivåer som har fastställts i enlighet med artikel 14.5 har uppnåtts</a:t>
            </a:r>
            <a:endParaRPr lang="sv-SE" sz="1800" kern="100">
              <a:effectLst/>
              <a:latin typeface="Times New Roman"/>
              <a:ea typeface="Aptos" panose="020B0004020202020204" pitchFamily="34" charset="0"/>
              <a:cs typeface="Times New Roman"/>
            </a:endParaRPr>
          </a:p>
          <a:p>
            <a:pPr marL="285750" indent="-285750">
              <a:spcAft>
                <a:spcPts val="600"/>
              </a:spcAft>
              <a:buFont typeface="Arial" panose="020B0604020202020204" pitchFamily="34" charset="0"/>
              <a:buChar char="•"/>
            </a:pPr>
            <a:endParaRPr lang="sv-SE" kern="100">
              <a:latin typeface="Times New Roman"/>
              <a:cs typeface="Times New Roman"/>
            </a:endParaRPr>
          </a:p>
          <a:p>
            <a:pPr marL="285750" indent="-285750">
              <a:spcAft>
                <a:spcPts val="600"/>
              </a:spcAft>
              <a:buFont typeface="Arial" panose="020B0604020202020204" pitchFamily="34" charset="0"/>
              <a:buChar char="•"/>
            </a:pPr>
            <a:endParaRPr lang="sv-SE" kern="100">
              <a:latin typeface="Times New Roman"/>
              <a:cs typeface="Times New Roman"/>
            </a:endParaRPr>
          </a:p>
          <a:p>
            <a:endParaRPr lang="sv-SE">
              <a:latin typeface="Arial" panose="020B0604020202020204"/>
              <a:cs typeface="Arial" panose="020B0604020202020204"/>
            </a:endParaRPr>
          </a:p>
        </p:txBody>
      </p:sp>
      <p:sp>
        <p:nvSpPr>
          <p:cNvPr id="2" name="Platshållare för bildnummer 1">
            <a:extLst>
              <a:ext uri="{FF2B5EF4-FFF2-40B4-BE49-F238E27FC236}">
                <a16:creationId xmlns:a16="http://schemas.microsoft.com/office/drawing/2014/main" id="{F966F498-3D9E-127C-DB54-090DE7AD689B}"/>
              </a:ext>
            </a:extLst>
          </p:cNvPr>
          <p:cNvSpPr>
            <a:spLocks noGrp="1"/>
          </p:cNvSpPr>
          <p:nvPr>
            <p:ph type="sldNum" sz="quarter" idx="12"/>
          </p:nvPr>
        </p:nvSpPr>
        <p:spPr/>
        <p:txBody>
          <a:bodyPr/>
          <a:lstStyle/>
          <a:p>
            <a:fld id="{1844E2AD-2CA4-4022-8F3B-D585D66E2E30}" type="slidenum">
              <a:rPr lang="sv-SE" smtClean="0"/>
              <a:pPr/>
              <a:t>21</a:t>
            </a:fld>
            <a:endParaRPr lang="sv-SE"/>
          </a:p>
        </p:txBody>
      </p:sp>
    </p:spTree>
    <p:extLst>
      <p:ext uri="{BB962C8B-B14F-4D97-AF65-F5344CB8AC3E}">
        <p14:creationId xmlns:p14="http://schemas.microsoft.com/office/powerpoint/2010/main" val="1593196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95489-E440-B2E3-3953-B7AA8DC3EC58}"/>
              </a:ext>
            </a:extLst>
          </p:cNvPr>
          <p:cNvSpPr>
            <a:spLocks noGrp="1"/>
          </p:cNvSpPr>
          <p:nvPr>
            <p:ph type="ctrTitle"/>
          </p:nvPr>
        </p:nvSpPr>
        <p:spPr/>
        <p:txBody>
          <a:bodyPr/>
          <a:lstStyle/>
          <a:p>
            <a:r>
              <a:rPr lang="sv-SE"/>
              <a:t>Jordbruksekosystem</a:t>
            </a:r>
          </a:p>
        </p:txBody>
      </p:sp>
    </p:spTree>
    <p:extLst>
      <p:ext uri="{BB962C8B-B14F-4D97-AF65-F5344CB8AC3E}">
        <p14:creationId xmlns:p14="http://schemas.microsoft.com/office/powerpoint/2010/main" val="2669273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EA82F3-68C9-00AB-D2DD-5F57B0198775}"/>
              </a:ext>
            </a:extLst>
          </p:cNvPr>
          <p:cNvSpPr>
            <a:spLocks noGrp="1"/>
          </p:cNvSpPr>
          <p:nvPr>
            <p:ph type="title"/>
          </p:nvPr>
        </p:nvSpPr>
        <p:spPr>
          <a:xfrm>
            <a:off x="374328" y="1473201"/>
            <a:ext cx="3888432" cy="1734456"/>
          </a:xfrm>
        </p:spPr>
        <p:txBody>
          <a:bodyPr anchor="t">
            <a:normAutofit/>
          </a:bodyPr>
          <a:lstStyle/>
          <a:p>
            <a:r>
              <a:rPr lang="sv-SE"/>
              <a:t>Jordbruks-</a:t>
            </a:r>
            <a:br>
              <a:rPr lang="sv-SE"/>
            </a:br>
            <a:r>
              <a:rPr lang="sv-SE"/>
              <a:t>landskapet </a:t>
            </a:r>
          </a:p>
        </p:txBody>
      </p:sp>
      <p:sp>
        <p:nvSpPr>
          <p:cNvPr id="14" name="Slide Number Placeholder 3">
            <a:extLst>
              <a:ext uri="{FF2B5EF4-FFF2-40B4-BE49-F238E27FC236}">
                <a16:creationId xmlns:a16="http://schemas.microsoft.com/office/drawing/2014/main" id="{7D0B3559-5E41-F57B-9DBC-DFD9BC9CEC76}"/>
              </a:ext>
            </a:extLst>
          </p:cNvPr>
          <p:cNvSpPr>
            <a:spLocks noGrp="1"/>
          </p:cNvSpPr>
          <p:nvPr>
            <p:ph type="sldNum" sz="quarter" idx="12"/>
          </p:nvPr>
        </p:nvSpPr>
        <p:spPr>
          <a:xfrm>
            <a:off x="6835080" y="4869656"/>
            <a:ext cx="2057400" cy="273844"/>
          </a:xfrm>
        </p:spPr>
        <p:txBody>
          <a:bodyPr/>
          <a:lstStyle/>
          <a:p>
            <a:pPr>
              <a:spcAft>
                <a:spcPts val="600"/>
              </a:spcAft>
            </a:pPr>
            <a:fld id="{1844E2AD-2CA4-4022-8F3B-D585D66E2E30}" type="slidenum">
              <a:rPr lang="sv-SE" smtClean="0"/>
              <a:pPr>
                <a:spcAft>
                  <a:spcPts val="600"/>
                </a:spcAft>
              </a:pPr>
              <a:t>23</a:t>
            </a:fld>
            <a:endParaRPr lang="sv-SE"/>
          </a:p>
        </p:txBody>
      </p:sp>
      <p:sp>
        <p:nvSpPr>
          <p:cNvPr id="12" name="textruta 11">
            <a:extLst>
              <a:ext uri="{FF2B5EF4-FFF2-40B4-BE49-F238E27FC236}">
                <a16:creationId xmlns:a16="http://schemas.microsoft.com/office/drawing/2014/main" id="{02BA1E67-7997-4F93-CE8D-CF03F8B0E797}"/>
              </a:ext>
            </a:extLst>
          </p:cNvPr>
          <p:cNvSpPr txBox="1"/>
          <p:nvPr/>
        </p:nvSpPr>
        <p:spPr>
          <a:xfrm>
            <a:off x="6444171" y="4116758"/>
            <a:ext cx="2548438" cy="253916"/>
          </a:xfrm>
          <a:prstGeom prst="rect">
            <a:avLst/>
          </a:prstGeom>
          <a:noFill/>
        </p:spPr>
        <p:txBody>
          <a:bodyPr wrap="square" lIns="91440" tIns="45720" rIns="91440" bIns="45720" rtlCol="0" anchor="t">
            <a:spAutoFit/>
          </a:bodyPr>
          <a:lstStyle/>
          <a:p>
            <a:r>
              <a:rPr lang="sv-SE" sz="1050" b="0" i="0">
                <a:solidFill>
                  <a:srgbClr val="2A2A2D"/>
                </a:solidFill>
                <a:effectLst/>
                <a:latin typeface="Akkurat Pro"/>
              </a:rPr>
              <a:t>Illustration: </a:t>
            </a:r>
            <a:r>
              <a:rPr lang="sv-SE" sz="1050">
                <a:solidFill>
                  <a:srgbClr val="2A2A2D"/>
                </a:solidFill>
                <a:latin typeface="Akkurat Pro"/>
              </a:rPr>
              <a:t>Tobias </a:t>
            </a:r>
            <a:r>
              <a:rPr lang="sv-SE" sz="1050" err="1">
                <a:solidFill>
                  <a:srgbClr val="2A2A2D"/>
                </a:solidFill>
                <a:latin typeface="Akkurat Pro"/>
              </a:rPr>
              <a:t>Flygar</a:t>
            </a:r>
            <a:r>
              <a:rPr lang="sv-SE" sz="1050">
                <a:solidFill>
                  <a:srgbClr val="2A2A2D"/>
                </a:solidFill>
                <a:latin typeface="Akkurat Pro"/>
              </a:rPr>
              <a:t>/ Studio</a:t>
            </a:r>
            <a:r>
              <a:rPr lang="sv-SE" sz="1050" b="0" i="0">
                <a:solidFill>
                  <a:srgbClr val="2A2A2D"/>
                </a:solidFill>
                <a:effectLst/>
                <a:latin typeface="Akkurat Pro"/>
              </a:rPr>
              <a:t> </a:t>
            </a:r>
            <a:r>
              <a:rPr lang="sv-SE" sz="1050" b="0" i="0" err="1">
                <a:solidFill>
                  <a:srgbClr val="2A2A2D"/>
                </a:solidFill>
                <a:effectLst/>
                <a:latin typeface="Akkurat Pro"/>
              </a:rPr>
              <a:t>Flygar</a:t>
            </a:r>
            <a:endParaRPr lang="sv-SE" sz="1050" err="1"/>
          </a:p>
        </p:txBody>
      </p:sp>
      <p:pic>
        <p:nvPicPr>
          <p:cNvPr id="17" name="Platshållare för bild 16" descr="En illustration av ett jordbrukslandskap som visar på biologisk mångfald med pärlemofjäril, käringtand, vanlig groda, stare, betande djur, stenmurar, vägrenar och alléer samt åtgärder som återvätning och restaurering av betesmarker. ">
            <a:extLst>
              <a:ext uri="{FF2B5EF4-FFF2-40B4-BE49-F238E27FC236}">
                <a16:creationId xmlns:a16="http://schemas.microsoft.com/office/drawing/2014/main" id="{8ADCEF2B-14FE-3F66-4216-343C504D7EC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2" b="652"/>
          <a:stretch>
            <a:fillRect/>
          </a:stretch>
        </p:blipFill>
        <p:spPr>
          <a:xfrm>
            <a:off x="4510088" y="466725"/>
            <a:ext cx="4638675" cy="3543300"/>
          </a:xfrm>
        </p:spPr>
      </p:pic>
    </p:spTree>
    <p:extLst>
      <p:ext uri="{BB962C8B-B14F-4D97-AF65-F5344CB8AC3E}">
        <p14:creationId xmlns:p14="http://schemas.microsoft.com/office/powerpoint/2010/main" val="3406177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D647598-0276-7953-0F69-7B3E07E7FA7C}"/>
              </a:ext>
            </a:extLst>
          </p:cNvPr>
          <p:cNvSpPr>
            <a:spLocks noGrp="1"/>
          </p:cNvSpPr>
          <p:nvPr>
            <p:ph type="title"/>
          </p:nvPr>
        </p:nvSpPr>
        <p:spPr>
          <a:xfrm>
            <a:off x="323528" y="350621"/>
            <a:ext cx="8568952" cy="730772"/>
          </a:xfrm>
        </p:spPr>
        <p:txBody>
          <a:bodyPr>
            <a:normAutofit fontScale="90000"/>
          </a:bodyPr>
          <a:lstStyle/>
          <a:p>
            <a:r>
              <a:rPr lang="sv-SE"/>
              <a:t>Artikel 4: Restaurering av land-, kust- och sötvattensekosystem - odlingslandskapet</a:t>
            </a:r>
            <a:br>
              <a:rPr lang="sv-SE" sz="4000"/>
            </a:br>
            <a:br>
              <a:rPr lang="sv-SE" sz="4000"/>
            </a:br>
            <a:r>
              <a:rPr lang="sv-SE" sz="1200">
                <a:cs typeface="Times New Roman"/>
              </a:rPr>
              <a:t> </a:t>
            </a:r>
            <a:endParaRPr lang="en-US">
              <a:cs typeface="Times New Roman" panose="02020603050405020304"/>
            </a:endParaRPr>
          </a:p>
        </p:txBody>
      </p:sp>
      <p:sp>
        <p:nvSpPr>
          <p:cNvPr id="5" name="Platshållare för text 4">
            <a:extLst>
              <a:ext uri="{FF2B5EF4-FFF2-40B4-BE49-F238E27FC236}">
                <a16:creationId xmlns:a16="http://schemas.microsoft.com/office/drawing/2014/main" id="{A39A2963-53F6-B962-5CF1-AA2D8054A323}"/>
              </a:ext>
            </a:extLst>
          </p:cNvPr>
          <p:cNvSpPr>
            <a:spLocks noGrp="1"/>
          </p:cNvSpPr>
          <p:nvPr>
            <p:ph sz="half" idx="13"/>
          </p:nvPr>
        </p:nvSpPr>
        <p:spPr>
          <a:xfrm>
            <a:off x="323528" y="1446415"/>
            <a:ext cx="7249368" cy="3153980"/>
          </a:xfrm>
        </p:spPr>
        <p:txBody>
          <a:bodyPr vert="horz" lIns="91440" tIns="45720" rIns="91440" bIns="45720" rtlCol="0" anchor="t">
            <a:noAutofit/>
          </a:bodyPr>
          <a:lstStyle/>
          <a:p>
            <a:pPr marL="285750" indent="-285750">
              <a:buFont typeface="Arial" panose="020B0604020202020204" pitchFamily="34" charset="0"/>
              <a:buChar char="•"/>
            </a:pPr>
            <a:r>
              <a:rPr lang="sv-SE" sz="1600"/>
              <a:t>Restaurera och återskapa ängs- och betesmarker samt restaurera livsmiljöer för utpekade arter. </a:t>
            </a:r>
          </a:p>
          <a:p>
            <a:pPr marL="0" indent="0"/>
            <a:r>
              <a:rPr lang="sv-SE" sz="1600"/>
              <a:t>     - Restaurering = förbättra kvaliteten på nuvarande ängs- och betesmarker.</a:t>
            </a:r>
            <a:endParaRPr lang="sv-SE" sz="1600">
              <a:cs typeface="Arial"/>
            </a:endParaRPr>
          </a:p>
          <a:p>
            <a:pPr marL="0" indent="0"/>
            <a:r>
              <a:rPr lang="sv-SE" sz="1600"/>
              <a:t>     - Återskapande = skapa ny ängs- och betesmarksareal. </a:t>
            </a:r>
            <a:endParaRPr lang="sv-SE" sz="1600">
              <a:cs typeface="Arial"/>
            </a:endParaRPr>
          </a:p>
          <a:p>
            <a:pPr marL="285750" indent="-285750">
              <a:buFont typeface="Arial" panose="020B0604020202020204" pitchFamily="34" charset="0"/>
              <a:buChar char="•"/>
            </a:pPr>
            <a:r>
              <a:rPr lang="sv-SE" sz="1600"/>
              <a:t>Omfattningen på restaurering och återskapande är än så länge oklar men kan handla om stora arealer. </a:t>
            </a:r>
            <a:endParaRPr lang="sv-SE" sz="1600">
              <a:cs typeface="Arial"/>
            </a:endParaRPr>
          </a:p>
          <a:p>
            <a:pPr marL="285750" indent="-285750">
              <a:buFont typeface="Arial" panose="020B0604020202020204" pitchFamily="34" charset="0"/>
              <a:buChar char="•"/>
            </a:pPr>
            <a:r>
              <a:rPr lang="sv-SE" sz="1600"/>
              <a:t>Restaureringar ska ha påbörjats på 30 % av arealen senast 2030, 60 % senast 2040 och 90 % senast 2050</a:t>
            </a:r>
            <a:endParaRPr lang="sv-SE" sz="1600">
              <a:cs typeface="Arial"/>
            </a:endParaRPr>
          </a:p>
          <a:p>
            <a:pPr marL="285750" indent="-285750">
              <a:buFont typeface="Arial" panose="020B0604020202020204" pitchFamily="34" charset="0"/>
              <a:buChar char="•"/>
            </a:pPr>
            <a:r>
              <a:rPr lang="sv-SE" sz="1600"/>
              <a:t>Medlemsländerna ska även vidta åtgärder som syftar till att säkerställa att marker som är i gott tillstånd inte försämras avsevärt.</a:t>
            </a:r>
            <a:endParaRPr lang="sv-SE" sz="1600">
              <a:cs typeface="Arial"/>
            </a:endParaRPr>
          </a:p>
          <a:p>
            <a:endParaRPr lang="sv-SE"/>
          </a:p>
        </p:txBody>
      </p:sp>
    </p:spTree>
    <p:extLst>
      <p:ext uri="{BB962C8B-B14F-4D97-AF65-F5344CB8AC3E}">
        <p14:creationId xmlns:p14="http://schemas.microsoft.com/office/powerpoint/2010/main" val="3856298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5A96-F1D9-0F35-C6EB-03137FEFA58B}"/>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76C85A67-E3A0-7DFB-AE35-614FD400947D}"/>
              </a:ext>
            </a:extLst>
          </p:cNvPr>
          <p:cNvSpPr>
            <a:spLocks noGrp="1"/>
          </p:cNvSpPr>
          <p:nvPr>
            <p:ph type="title"/>
          </p:nvPr>
        </p:nvSpPr>
        <p:spPr/>
        <p:txBody>
          <a:bodyPr/>
          <a:lstStyle/>
          <a:p>
            <a:r>
              <a:rPr lang="sv-SE" sz="3200"/>
              <a:t>Artikel 11: Restaurering av jordbruksekosystem</a:t>
            </a:r>
            <a:br>
              <a:rPr lang="sv-SE" sz="1200" b="1">
                <a:cs typeface="Times New Roman"/>
              </a:rPr>
            </a:br>
            <a:br>
              <a:rPr lang="sv-SE" sz="1200" b="1">
                <a:cs typeface="Times New Roman"/>
              </a:rPr>
            </a:br>
            <a:br>
              <a:rPr lang="sv-SE" sz="1400">
                <a:cs typeface="Times New Roman"/>
              </a:rPr>
            </a:br>
            <a:endParaRPr lang="sv-SE" sz="1200">
              <a:cs typeface="Times New Roman"/>
            </a:endParaRPr>
          </a:p>
        </p:txBody>
      </p:sp>
      <p:sp>
        <p:nvSpPr>
          <p:cNvPr id="8" name="Platshållare för innehåll 7">
            <a:extLst>
              <a:ext uri="{FF2B5EF4-FFF2-40B4-BE49-F238E27FC236}">
                <a16:creationId xmlns:a16="http://schemas.microsoft.com/office/drawing/2014/main" id="{C9109321-33B4-A2B7-3DBE-C1FFD80A986C}"/>
              </a:ext>
            </a:extLst>
          </p:cNvPr>
          <p:cNvSpPr>
            <a:spLocks noGrp="1"/>
          </p:cNvSpPr>
          <p:nvPr>
            <p:ph sz="half" idx="13"/>
          </p:nvPr>
        </p:nvSpPr>
        <p:spPr>
          <a:xfrm>
            <a:off x="323527" y="1203563"/>
            <a:ext cx="7631753" cy="3396832"/>
          </a:xfrm>
        </p:spPr>
        <p:txBody>
          <a:bodyPr vert="horz" lIns="91440" tIns="45720" rIns="91440" bIns="45720" rtlCol="0" anchor="t">
            <a:noAutofit/>
          </a:bodyPr>
          <a:lstStyle/>
          <a:p>
            <a:pPr marL="285750" indent="-285750">
              <a:spcAft>
                <a:spcPts val="600"/>
              </a:spcAft>
              <a:buFont typeface="Arial" panose="020B0604020202020204" pitchFamily="34" charset="0"/>
              <a:buChar char="•"/>
            </a:pPr>
            <a:r>
              <a:rPr lang="sv-SE">
                <a:solidFill>
                  <a:srgbClr val="0E2841"/>
                </a:solidFill>
                <a:latin typeface="Arial"/>
                <a:cs typeface="Times New Roman"/>
              </a:rPr>
              <a:t>Restaureringsåtgärder för att förbättra för den biologiska mångfalden i jordbrukslandskapet. Detta är utöver vad som görs i artikel 4.</a:t>
            </a:r>
          </a:p>
          <a:p>
            <a:pPr marL="285750" indent="-285750">
              <a:spcAft>
                <a:spcPts val="600"/>
              </a:spcAft>
              <a:buFont typeface="Arial" panose="020B0604020202020204" pitchFamily="34" charset="0"/>
              <a:buChar char="•"/>
            </a:pPr>
            <a:r>
              <a:rPr lang="sv-SE">
                <a:solidFill>
                  <a:srgbClr val="0E2841"/>
                </a:solidFill>
                <a:latin typeface="Arial"/>
                <a:cs typeface="Times New Roman"/>
              </a:rPr>
              <a:t>Framgången mäts med minst två av följande indikatorer:</a:t>
            </a:r>
            <a:br>
              <a:rPr lang="sv-SE">
                <a:latin typeface="Arial" panose="020B0604020202020204" pitchFamily="34" charset="0"/>
                <a:cs typeface="Times New Roman" panose="02020603050405020304" pitchFamily="18" charset="0"/>
              </a:rPr>
            </a:br>
            <a:r>
              <a:rPr lang="sv-SE">
                <a:solidFill>
                  <a:srgbClr val="0E2841"/>
                </a:solidFill>
                <a:latin typeface="Arial"/>
                <a:cs typeface="Times New Roman"/>
              </a:rPr>
              <a:t>- Index för gräsmarksfjärilar.</a:t>
            </a:r>
            <a:br>
              <a:rPr lang="sv-SE">
                <a:latin typeface="Arial" panose="020B0604020202020204" pitchFamily="34" charset="0"/>
                <a:cs typeface="Times New Roman" panose="02020603050405020304" pitchFamily="18" charset="0"/>
              </a:rPr>
            </a:br>
            <a:r>
              <a:rPr lang="sv-SE">
                <a:solidFill>
                  <a:srgbClr val="0E2841"/>
                </a:solidFill>
                <a:latin typeface="Arial"/>
                <a:cs typeface="Times New Roman"/>
              </a:rPr>
              <a:t>- Lager av organiskt kol i mineraljordar på åkermark.</a:t>
            </a:r>
            <a:br>
              <a:rPr lang="sv-SE">
                <a:latin typeface="Arial" panose="020B0604020202020204" pitchFamily="34" charset="0"/>
                <a:cs typeface="Times New Roman" panose="02020603050405020304" pitchFamily="18" charset="0"/>
              </a:rPr>
            </a:br>
            <a:r>
              <a:rPr lang="sv-SE">
                <a:solidFill>
                  <a:srgbClr val="0E2841"/>
                </a:solidFill>
                <a:latin typeface="Arial"/>
                <a:cs typeface="Times New Roman"/>
              </a:rPr>
              <a:t>- Andel jordbruksareal med landskapselement som gynnar en hög biologisk mångfald.</a:t>
            </a:r>
            <a:br>
              <a:rPr lang="sv-SE">
                <a:latin typeface="Arial" panose="020B0604020202020204" pitchFamily="34" charset="0"/>
                <a:cs typeface="Times New Roman" panose="02020603050405020304" pitchFamily="18" charset="0"/>
              </a:rPr>
            </a:br>
            <a:br>
              <a:rPr lang="sv-SE">
                <a:latin typeface="Arial" panose="020B0604020202020204" pitchFamily="34" charset="0"/>
                <a:cs typeface="Times New Roman" panose="02020603050405020304" pitchFamily="18" charset="0"/>
              </a:rPr>
            </a:br>
            <a:r>
              <a:rPr lang="sv-SE">
                <a:solidFill>
                  <a:srgbClr val="0E2841"/>
                </a:solidFill>
                <a:latin typeface="Arial"/>
                <a:cs typeface="Times New Roman"/>
              </a:rPr>
              <a:t>Indikatorerna ska visa en ökande trend jämfört med basåret 2024 till dess tillfredsställande nivåer nås.</a:t>
            </a:r>
          </a:p>
          <a:p>
            <a:endParaRPr lang="sv-SE" sz="1600"/>
          </a:p>
        </p:txBody>
      </p:sp>
    </p:spTree>
    <p:extLst>
      <p:ext uri="{BB962C8B-B14F-4D97-AF65-F5344CB8AC3E}">
        <p14:creationId xmlns:p14="http://schemas.microsoft.com/office/powerpoint/2010/main" val="2197555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1922C13-F5C5-1D94-0358-11EC052E06C7}"/>
              </a:ext>
            </a:extLst>
          </p:cNvPr>
          <p:cNvSpPr>
            <a:spLocks noGrp="1"/>
          </p:cNvSpPr>
          <p:nvPr>
            <p:ph type="title"/>
          </p:nvPr>
        </p:nvSpPr>
        <p:spPr/>
        <p:txBody>
          <a:bodyPr/>
          <a:lstStyle/>
          <a:p>
            <a:r>
              <a:rPr kumimoji="0" lang="sv-SE" sz="3200" b="0" i="0" u="none" strike="noStrike" kern="1200" cap="none" spc="0" normalizeH="0" baseline="0" noProof="0">
                <a:ln>
                  <a:noFill/>
                </a:ln>
                <a:solidFill>
                  <a:srgbClr val="005643"/>
                </a:solidFill>
                <a:effectLst/>
                <a:uLnTx/>
                <a:uFillTx/>
                <a:latin typeface="Times New Roman" panose="02020603050405020304"/>
                <a:ea typeface="+mj-ea"/>
                <a:cs typeface="+mj-cs"/>
              </a:rPr>
              <a:t>Artikel 11: Restaurering av jordbruksekosystem</a:t>
            </a:r>
            <a:endParaRPr lang="sv-SE"/>
          </a:p>
        </p:txBody>
      </p:sp>
      <p:sp>
        <p:nvSpPr>
          <p:cNvPr id="4" name="Platshållare för innehåll 3">
            <a:extLst>
              <a:ext uri="{FF2B5EF4-FFF2-40B4-BE49-F238E27FC236}">
                <a16:creationId xmlns:a16="http://schemas.microsoft.com/office/drawing/2014/main" id="{9FF27CAA-581E-5D74-2617-A779C7BDE36A}"/>
              </a:ext>
            </a:extLst>
          </p:cNvPr>
          <p:cNvSpPr>
            <a:spLocks noGrp="1"/>
          </p:cNvSpPr>
          <p:nvPr>
            <p:ph sz="half" idx="13"/>
          </p:nvPr>
        </p:nvSpPr>
        <p:spPr/>
        <p:txBody>
          <a:bodyPr vert="horz" lIns="91440" tIns="45720" rIns="91440" bIns="45720" rtlCol="0" anchor="t">
            <a:noAutofit/>
          </a:bodyPr>
          <a:lstStyle/>
          <a:p>
            <a:r>
              <a:rPr lang="sv-SE" sz="1800" kern="1200">
                <a:solidFill>
                  <a:srgbClr val="0E2841"/>
                </a:solidFill>
                <a:effectLst/>
                <a:latin typeface="Arial"/>
                <a:ea typeface="Times New Roman" panose="02020603050405020304" pitchFamily="18" charset="0"/>
                <a:cs typeface="Times New Roman"/>
              </a:rPr>
              <a:t>Dessutom ska:</a:t>
            </a:r>
          </a:p>
          <a:p>
            <a:br>
              <a:rPr lang="sv-SE" sz="1800" kern="1200">
                <a:effectLst/>
                <a:latin typeface="Arial" panose="020B0604020202020204" pitchFamily="34" charset="0"/>
                <a:ea typeface="Times New Roman" panose="02020603050405020304" pitchFamily="18" charset="0"/>
                <a:cs typeface="Times New Roman" panose="02020603050405020304" pitchFamily="18" charset="0"/>
              </a:rPr>
            </a:br>
            <a:r>
              <a:rPr lang="sv-SE" sz="1800" kern="1200">
                <a:solidFill>
                  <a:srgbClr val="0E2841"/>
                </a:solidFill>
                <a:effectLst/>
                <a:latin typeface="Arial"/>
                <a:ea typeface="Times New Roman" panose="02020603050405020304" pitchFamily="18" charset="0"/>
                <a:cs typeface="Times New Roman"/>
              </a:rPr>
              <a:t>- Index för odlingslandskapets fåglar öka med 15 procent till år 2050 jämfört med 2025 års nivå.</a:t>
            </a:r>
          </a:p>
          <a:p>
            <a:br>
              <a:rPr lang="sv-SE" sz="1800" kern="1200">
                <a:effectLst/>
                <a:latin typeface="Arial" panose="020B0604020202020204" pitchFamily="34" charset="0"/>
                <a:ea typeface="Times New Roman" panose="02020603050405020304" pitchFamily="18" charset="0"/>
                <a:cs typeface="Times New Roman" panose="02020603050405020304" pitchFamily="18" charset="0"/>
              </a:rPr>
            </a:br>
            <a:r>
              <a:rPr lang="sv-SE" sz="1800" kern="1200">
                <a:solidFill>
                  <a:srgbClr val="0E2841"/>
                </a:solidFill>
                <a:effectLst/>
                <a:latin typeface="Arial"/>
                <a:ea typeface="Times New Roman" panose="02020603050405020304" pitchFamily="18" charset="0"/>
                <a:cs typeface="Times New Roman"/>
              </a:rPr>
              <a:t>- Återställning av organiska jordar som består av dränerad torvmark</a:t>
            </a:r>
            <a:r>
              <a:rPr lang="sv-SE">
                <a:solidFill>
                  <a:srgbClr val="0E2841"/>
                </a:solidFill>
                <a:latin typeface="Arial"/>
                <a:ea typeface="Times New Roman" panose="02020603050405020304" pitchFamily="18" charset="0"/>
                <a:cs typeface="Times New Roman"/>
              </a:rPr>
              <a:t>.</a:t>
            </a:r>
            <a:r>
              <a:rPr lang="sv-SE" sz="1800" kern="1200">
                <a:solidFill>
                  <a:srgbClr val="0E2841"/>
                </a:solidFill>
                <a:effectLst/>
                <a:latin typeface="Arial"/>
                <a:ea typeface="Times New Roman" panose="02020603050405020304" pitchFamily="18" charset="0"/>
                <a:cs typeface="Times New Roman"/>
              </a:rPr>
              <a:t> </a:t>
            </a:r>
            <a:r>
              <a:rPr lang="sv-SE">
                <a:solidFill>
                  <a:srgbClr val="0E2841"/>
                </a:solidFill>
                <a:latin typeface="Arial"/>
                <a:ea typeface="Times New Roman" panose="02020603050405020304" pitchFamily="18" charset="0"/>
                <a:cs typeface="Times New Roman"/>
              </a:rPr>
              <a:t>Detta </a:t>
            </a:r>
            <a:r>
              <a:rPr lang="sv-SE" sz="1800" kern="1200">
                <a:solidFill>
                  <a:srgbClr val="0E2841"/>
                </a:solidFill>
                <a:effectLst/>
                <a:latin typeface="Arial"/>
                <a:ea typeface="Times New Roman" panose="02020603050405020304" pitchFamily="18" charset="0"/>
                <a:cs typeface="Times New Roman"/>
              </a:rPr>
              <a:t>ska ske på minst 50 % av den identifierade arealen till 2050.</a:t>
            </a:r>
            <a:endParaRPr lang="sv-SE" sz="1800" kern="100">
              <a:effectLst/>
              <a:latin typeface="Arial"/>
              <a:ea typeface="Aptos" panose="020B0004020202020204" pitchFamily="34" charset="0"/>
              <a:cs typeface="Times New Roman"/>
            </a:endParaRPr>
          </a:p>
          <a:p>
            <a:endParaRPr lang="sv-SE"/>
          </a:p>
        </p:txBody>
      </p:sp>
      <p:sp>
        <p:nvSpPr>
          <p:cNvPr id="2" name="Platshållare för bildnummer 1">
            <a:extLst>
              <a:ext uri="{FF2B5EF4-FFF2-40B4-BE49-F238E27FC236}">
                <a16:creationId xmlns:a16="http://schemas.microsoft.com/office/drawing/2014/main" id="{B4C9B517-3FEA-F88E-857A-F5706AA6DE8F}"/>
              </a:ext>
            </a:extLst>
          </p:cNvPr>
          <p:cNvSpPr>
            <a:spLocks noGrp="1"/>
          </p:cNvSpPr>
          <p:nvPr>
            <p:ph type="sldNum" sz="quarter" idx="12"/>
          </p:nvPr>
        </p:nvSpPr>
        <p:spPr/>
        <p:txBody>
          <a:bodyPr/>
          <a:lstStyle/>
          <a:p>
            <a:fld id="{1844E2AD-2CA4-4022-8F3B-D585D66E2E30}" type="slidenum">
              <a:rPr lang="sv-SE" smtClean="0"/>
              <a:pPr/>
              <a:t>26</a:t>
            </a:fld>
            <a:endParaRPr lang="sv-SE"/>
          </a:p>
        </p:txBody>
      </p:sp>
    </p:spTree>
    <p:extLst>
      <p:ext uri="{BB962C8B-B14F-4D97-AF65-F5344CB8AC3E}">
        <p14:creationId xmlns:p14="http://schemas.microsoft.com/office/powerpoint/2010/main" val="300339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9202A-FD15-4F7F-C721-2CA7AB0EE99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4D3A23D-B40B-FBCD-2C48-5A3124931F02}"/>
              </a:ext>
            </a:extLst>
          </p:cNvPr>
          <p:cNvSpPr>
            <a:spLocks noGrp="1"/>
          </p:cNvSpPr>
          <p:nvPr>
            <p:ph type="title"/>
          </p:nvPr>
        </p:nvSpPr>
        <p:spPr/>
        <p:txBody>
          <a:bodyPr/>
          <a:lstStyle/>
          <a:p>
            <a:r>
              <a:rPr lang="sv-SE"/>
              <a:t>Möjliga åtgärder enligt förordningen</a:t>
            </a:r>
          </a:p>
        </p:txBody>
      </p:sp>
      <p:sp>
        <p:nvSpPr>
          <p:cNvPr id="9" name="Platshållare för innehåll 8">
            <a:extLst>
              <a:ext uri="{FF2B5EF4-FFF2-40B4-BE49-F238E27FC236}">
                <a16:creationId xmlns:a16="http://schemas.microsoft.com/office/drawing/2014/main" id="{01F2EA09-D617-A7BE-D5EF-902FCDF768E2}"/>
              </a:ext>
            </a:extLst>
          </p:cNvPr>
          <p:cNvSpPr>
            <a:spLocks noGrp="1"/>
          </p:cNvSpPr>
          <p:nvPr>
            <p:ph sz="half" idx="13"/>
          </p:nvPr>
        </p:nvSpPr>
        <p:spPr>
          <a:xfrm>
            <a:off x="323528" y="1282694"/>
            <a:ext cx="6511552" cy="2790163"/>
          </a:xfrm>
        </p:spPr>
        <p:txBody>
          <a:bodyPr vert="horz" lIns="91440" tIns="45720" rIns="91440" bIns="45720" rtlCol="0" anchor="t">
            <a:noAutofit/>
          </a:bodyPr>
          <a:lstStyle/>
          <a:p>
            <a:pPr marL="285750" indent="-285750">
              <a:buFont typeface="Arial" panose="020B0604020202020204" pitchFamily="34" charset="0"/>
              <a:buChar char="•"/>
            </a:pPr>
            <a:r>
              <a:rPr lang="sv-SE" sz="1800" kern="1200">
                <a:solidFill>
                  <a:srgbClr val="0E2841"/>
                </a:solidFill>
                <a:effectLst/>
                <a:latin typeface="Arial"/>
                <a:ea typeface="Times New Roman" panose="02020603050405020304" pitchFamily="18" charset="0"/>
                <a:cs typeface="Times New Roman"/>
              </a:rPr>
              <a:t>Öka mängden landskapselement i åkermark och intensivt brukade gräsmarker.</a:t>
            </a:r>
            <a:endParaRPr lang="sv-SE" sz="1800">
              <a:solidFill>
                <a:srgbClr val="0E2841"/>
              </a:solidFill>
              <a:latin typeface="Arial"/>
              <a:ea typeface="Times New Roman" panose="02020603050405020304" pitchFamily="18" charset="0"/>
              <a:cs typeface="Times New Roman"/>
            </a:endParaRPr>
          </a:p>
          <a:p>
            <a:pPr marL="285750" indent="-285750">
              <a:buFont typeface="Arial" panose="020B0604020202020204" pitchFamily="34" charset="0"/>
              <a:buChar char="•"/>
            </a:pPr>
            <a:r>
              <a:rPr lang="sv-SE" sz="1800" kern="1200">
                <a:solidFill>
                  <a:srgbClr val="0E2841"/>
                </a:solidFill>
                <a:effectLst/>
                <a:latin typeface="Arial"/>
                <a:ea typeface="Times New Roman" panose="02020603050405020304" pitchFamily="18" charset="0"/>
                <a:cs typeface="Times New Roman"/>
              </a:rPr>
              <a:t>Återinföra extensivt bete i områden där bete upphört</a:t>
            </a:r>
            <a:endParaRPr lang="sv-SE" sz="1800">
              <a:solidFill>
                <a:srgbClr val="0E2841"/>
              </a:solidFill>
              <a:latin typeface="Arial"/>
              <a:ea typeface="Times New Roman" panose="02020603050405020304" pitchFamily="18" charset="0"/>
              <a:cs typeface="Times New Roman"/>
            </a:endParaRPr>
          </a:p>
          <a:p>
            <a:pPr marL="285750" indent="-285750">
              <a:buFont typeface="Arial" panose="020B0604020202020204" pitchFamily="34" charset="0"/>
              <a:buChar char="•"/>
            </a:pPr>
            <a:r>
              <a:rPr lang="sv-SE" sz="1800" kern="1200">
                <a:solidFill>
                  <a:srgbClr val="0E2841"/>
                </a:solidFill>
                <a:effectLst/>
                <a:latin typeface="Arial"/>
                <a:ea typeface="Times New Roman" panose="02020603050405020304" pitchFamily="18" charset="0"/>
                <a:cs typeface="Times New Roman"/>
              </a:rPr>
              <a:t>Stoppa eller minska användningen av kemiska växtskyddsmedel samt mineralgödsel och stallgödsel</a:t>
            </a:r>
            <a:endParaRPr lang="sv-SE" sz="1800">
              <a:solidFill>
                <a:srgbClr val="0E2841"/>
              </a:solidFill>
              <a:latin typeface="Arial"/>
              <a:ea typeface="Times New Roman" panose="02020603050405020304" pitchFamily="18" charset="0"/>
              <a:cs typeface="Times New Roman"/>
            </a:endParaRPr>
          </a:p>
          <a:p>
            <a:pPr marL="285750" indent="-285750">
              <a:buFont typeface="Arial" panose="020B0604020202020204" pitchFamily="34" charset="0"/>
              <a:buChar char="•"/>
            </a:pPr>
            <a:r>
              <a:rPr lang="sv-SE" sz="1800" kern="1200">
                <a:solidFill>
                  <a:srgbClr val="0E2841"/>
                </a:solidFill>
                <a:effectLst/>
                <a:latin typeface="Arial"/>
                <a:ea typeface="Times New Roman" panose="02020603050405020304" pitchFamily="18" charset="0"/>
                <a:cs typeface="Times New Roman"/>
              </a:rPr>
              <a:t>Avlägsna och begränsa </a:t>
            </a:r>
            <a:r>
              <a:rPr lang="sv-SE" sz="1800" kern="1200" err="1">
                <a:solidFill>
                  <a:srgbClr val="0E2841"/>
                </a:solidFill>
                <a:effectLst/>
                <a:latin typeface="Arial"/>
                <a:ea typeface="Times New Roman" panose="02020603050405020304" pitchFamily="18" charset="0"/>
                <a:cs typeface="Times New Roman"/>
              </a:rPr>
              <a:t>invasiva</a:t>
            </a:r>
            <a:r>
              <a:rPr lang="sv-SE" sz="1800" kern="1200">
                <a:solidFill>
                  <a:srgbClr val="0E2841"/>
                </a:solidFill>
                <a:effectLst/>
                <a:latin typeface="Arial"/>
                <a:ea typeface="Times New Roman" panose="02020603050405020304" pitchFamily="18" charset="0"/>
                <a:cs typeface="Times New Roman"/>
              </a:rPr>
              <a:t> främmande arter</a:t>
            </a:r>
            <a:endParaRPr lang="sv-SE" sz="1800">
              <a:solidFill>
                <a:srgbClr val="0E2841"/>
              </a:solidFill>
              <a:latin typeface="Arial"/>
              <a:ea typeface="Times New Roman" panose="02020603050405020304" pitchFamily="18" charset="0"/>
              <a:cs typeface="Times New Roman"/>
            </a:endParaRPr>
          </a:p>
          <a:p>
            <a:pPr marL="285750" indent="-285750">
              <a:buFont typeface="Arial" panose="020B0604020202020204" pitchFamily="34" charset="0"/>
              <a:buChar char="•"/>
            </a:pPr>
            <a:r>
              <a:rPr lang="sv-SE" sz="1800" kern="1200">
                <a:solidFill>
                  <a:srgbClr val="0E2841"/>
                </a:solidFill>
                <a:effectLst/>
                <a:latin typeface="Arial"/>
                <a:ea typeface="Times New Roman" panose="02020603050405020304" pitchFamily="18" charset="0"/>
                <a:cs typeface="Times New Roman"/>
              </a:rPr>
              <a:t>Förbättra </a:t>
            </a:r>
            <a:r>
              <a:rPr lang="sv-SE" sz="1800" kern="1200" err="1">
                <a:solidFill>
                  <a:srgbClr val="0E2841"/>
                </a:solidFill>
                <a:effectLst/>
                <a:latin typeface="Arial"/>
                <a:ea typeface="Times New Roman" panose="02020603050405020304" pitchFamily="18" charset="0"/>
                <a:cs typeface="Times New Roman"/>
              </a:rPr>
              <a:t>konnektiviteten</a:t>
            </a:r>
            <a:r>
              <a:rPr lang="sv-SE" sz="1800" kern="1200">
                <a:solidFill>
                  <a:srgbClr val="0E2841"/>
                </a:solidFill>
                <a:effectLst/>
                <a:latin typeface="Arial"/>
                <a:ea typeface="Times New Roman" panose="02020603050405020304" pitchFamily="18" charset="0"/>
                <a:cs typeface="Times New Roman"/>
              </a:rPr>
              <a:t> mellan livsmiljöer i landskapet</a:t>
            </a:r>
            <a:endParaRPr lang="sv-SE" sz="1800" kern="100">
              <a:effectLst/>
              <a:latin typeface="Arial"/>
              <a:ea typeface="Aptos" panose="020B0004020202020204" pitchFamily="34" charset="0"/>
              <a:cs typeface="Times New Roman"/>
            </a:endParaRPr>
          </a:p>
          <a:p>
            <a:endParaRPr lang="sv-SE"/>
          </a:p>
        </p:txBody>
      </p:sp>
    </p:spTree>
    <p:extLst>
      <p:ext uri="{BB962C8B-B14F-4D97-AF65-F5344CB8AC3E}">
        <p14:creationId xmlns:p14="http://schemas.microsoft.com/office/powerpoint/2010/main" val="12314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78EA-6D29-02BF-1594-4F70D3A198E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037B656-F61A-BCC1-CB03-C1472DBB22EC}"/>
              </a:ext>
            </a:extLst>
          </p:cNvPr>
          <p:cNvSpPr>
            <a:spLocks noGrp="1"/>
          </p:cNvSpPr>
          <p:nvPr>
            <p:ph type="ctrTitle"/>
          </p:nvPr>
        </p:nvSpPr>
        <p:spPr/>
        <p:txBody>
          <a:bodyPr/>
          <a:lstStyle/>
          <a:p>
            <a:r>
              <a:rPr lang="sv-SE"/>
              <a:t>Skogsekosystem</a:t>
            </a:r>
          </a:p>
        </p:txBody>
      </p:sp>
    </p:spTree>
    <p:extLst>
      <p:ext uri="{BB962C8B-B14F-4D97-AF65-F5344CB8AC3E}">
        <p14:creationId xmlns:p14="http://schemas.microsoft.com/office/powerpoint/2010/main" val="4248988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462A89C-F86D-F051-641E-D8E5BA3AAE1C}"/>
              </a:ext>
            </a:extLst>
          </p:cNvPr>
          <p:cNvSpPr>
            <a:spLocks noGrp="1"/>
          </p:cNvSpPr>
          <p:nvPr>
            <p:ph type="title"/>
          </p:nvPr>
        </p:nvSpPr>
        <p:spPr>
          <a:xfrm>
            <a:off x="323528" y="870857"/>
            <a:ext cx="4248472" cy="1625599"/>
          </a:xfrm>
        </p:spPr>
        <p:txBody>
          <a:bodyPr anchor="t">
            <a:normAutofit fontScale="90000"/>
          </a:bodyPr>
          <a:lstStyle/>
          <a:p>
            <a:br>
              <a:rPr lang="sv-SE"/>
            </a:br>
            <a:r>
              <a:rPr lang="sv-SE" sz="6300">
                <a:solidFill>
                  <a:schemeClr val="tx2"/>
                </a:solidFill>
              </a:rPr>
              <a:t>Skogsland-skapet</a:t>
            </a:r>
          </a:p>
        </p:txBody>
      </p:sp>
      <p:pic>
        <p:nvPicPr>
          <p:cNvPr id="7" name="Platshållare för innehåll 6" descr="En illustration av ett varierat skogslandskap som visar på biologisk mångfald med älg, raggbock, blåbär, tretåig hackspett, blandskog, död ved, ekodukt och restaureringsåtgärder som naturvårdsbränning och skogsbete. ">
            <a:extLst>
              <a:ext uri="{FF2B5EF4-FFF2-40B4-BE49-F238E27FC236}">
                <a16:creationId xmlns:a16="http://schemas.microsoft.com/office/drawing/2014/main" id="{6189EA78-A759-0183-BEDF-E8E2182572B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321625" y="848500"/>
            <a:ext cx="4571550" cy="2905259"/>
          </a:xfrm>
        </p:spPr>
      </p:pic>
      <p:sp>
        <p:nvSpPr>
          <p:cNvPr id="12" name="textruta 11">
            <a:extLst>
              <a:ext uri="{FF2B5EF4-FFF2-40B4-BE49-F238E27FC236}">
                <a16:creationId xmlns:a16="http://schemas.microsoft.com/office/drawing/2014/main" id="{60813D23-3433-131D-87DD-B6EC72F28E2A}"/>
              </a:ext>
            </a:extLst>
          </p:cNvPr>
          <p:cNvSpPr txBox="1"/>
          <p:nvPr/>
        </p:nvSpPr>
        <p:spPr>
          <a:xfrm>
            <a:off x="6324320" y="3753760"/>
            <a:ext cx="2566359"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a:t>
            </a:r>
            <a:r>
              <a:rPr lang="sv-SE" sz="1050">
                <a:solidFill>
                  <a:srgbClr val="2A2A2D"/>
                </a:solidFill>
                <a:latin typeface="Arial"/>
                <a:cs typeface="Arial"/>
              </a:rPr>
              <a:t>Tobias </a:t>
            </a:r>
            <a:r>
              <a:rPr lang="sv-SE" sz="1050" err="1">
                <a:solidFill>
                  <a:srgbClr val="2A2A2D"/>
                </a:solidFill>
                <a:latin typeface="Arial"/>
                <a:cs typeface="Arial"/>
              </a:rPr>
              <a:t>Flygar</a:t>
            </a:r>
            <a:r>
              <a:rPr lang="sv-SE" sz="1050">
                <a:solidFill>
                  <a:srgbClr val="2A2A2D"/>
                </a:solidFill>
                <a:latin typeface="Arial"/>
                <a:cs typeface="Arial"/>
              </a:rPr>
              <a:t>/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a:latin typeface="Arial"/>
              <a:cs typeface="Arial"/>
            </a:endParaRPr>
          </a:p>
        </p:txBody>
      </p:sp>
      <p:sp>
        <p:nvSpPr>
          <p:cNvPr id="4" name="Platshållare för bildnummer 3">
            <a:extLst>
              <a:ext uri="{FF2B5EF4-FFF2-40B4-BE49-F238E27FC236}">
                <a16:creationId xmlns:a16="http://schemas.microsoft.com/office/drawing/2014/main" id="{F9FE1D96-4672-345B-44C5-71965538340C}"/>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29</a:t>
            </a:fld>
            <a:endParaRPr lang="sv-SE"/>
          </a:p>
        </p:txBody>
      </p:sp>
    </p:spTree>
    <p:extLst>
      <p:ext uri="{BB962C8B-B14F-4D97-AF65-F5344CB8AC3E}">
        <p14:creationId xmlns:p14="http://schemas.microsoft.com/office/powerpoint/2010/main" val="1351147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A76CD-70D1-44DB-F561-3BBC51ABAD0C}"/>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D15BE1C4-DB54-BE38-FFB4-A2BC48F0851F}"/>
              </a:ext>
            </a:extLst>
          </p:cNvPr>
          <p:cNvSpPr>
            <a:spLocks noGrp="1"/>
          </p:cNvSpPr>
          <p:nvPr>
            <p:ph type="title"/>
          </p:nvPr>
        </p:nvSpPr>
        <p:spPr/>
        <p:txBody>
          <a:bodyPr>
            <a:normAutofit/>
          </a:bodyPr>
          <a:lstStyle/>
          <a:p>
            <a:r>
              <a:rPr lang="sv-SE" sz="4000"/>
              <a:t>Vad är en EU-förordning?</a:t>
            </a:r>
            <a:endParaRPr lang="sv-SE"/>
          </a:p>
        </p:txBody>
      </p:sp>
      <p:sp>
        <p:nvSpPr>
          <p:cNvPr id="7" name="Platshållare för innehåll 6">
            <a:extLst>
              <a:ext uri="{FF2B5EF4-FFF2-40B4-BE49-F238E27FC236}">
                <a16:creationId xmlns:a16="http://schemas.microsoft.com/office/drawing/2014/main" id="{62E4867A-C05E-2717-4DEA-DB5A5A6019E5}"/>
              </a:ext>
            </a:extLst>
          </p:cNvPr>
          <p:cNvSpPr>
            <a:spLocks noGrp="1"/>
          </p:cNvSpPr>
          <p:nvPr>
            <p:ph sz="half" idx="13"/>
          </p:nvPr>
        </p:nvSpPr>
        <p:spPr>
          <a:xfrm>
            <a:off x="323528" y="1203562"/>
            <a:ext cx="5988372" cy="3666093"/>
          </a:xfrm>
        </p:spPr>
        <p:txBody>
          <a:bodyPr vert="horz" lIns="91440" tIns="45720" rIns="91440" bIns="45720" rtlCol="0" anchor="t">
            <a:noAutofit/>
          </a:bodyPr>
          <a:lstStyle/>
          <a:p>
            <a:pPr marL="285750" indent="-285750">
              <a:buFont typeface="Arial" panose="020B0604020202020204" pitchFamily="34" charset="0"/>
              <a:buChar char="•"/>
            </a:pPr>
            <a:r>
              <a:rPr lang="sv-SE">
                <a:cs typeface="Arial"/>
              </a:rPr>
              <a:t>En del av EU:s lagstiftning</a:t>
            </a:r>
            <a:endParaRPr lang="sv-SE"/>
          </a:p>
          <a:p>
            <a:pPr marL="285750" indent="-285750">
              <a:buFont typeface="Arial" panose="020B0604020202020204" pitchFamily="34" charset="0"/>
              <a:buChar char="•"/>
            </a:pPr>
            <a:r>
              <a:rPr lang="sv-SE">
                <a:cs typeface="Arial" panose="020B0604020202020204"/>
              </a:rPr>
              <a:t>Till alla delar bindande och direkt tillämplig i alla medlemsstater</a:t>
            </a:r>
          </a:p>
          <a:p>
            <a:pPr marL="0" indent="0"/>
            <a:endParaRPr lang="sv-SE">
              <a:cs typeface="Arial" panose="020B0604020202020204"/>
            </a:endParaRPr>
          </a:p>
          <a:p>
            <a:pPr marL="0" indent="0"/>
            <a:r>
              <a:rPr lang="sv-SE">
                <a:cs typeface="Arial" panose="020B0604020202020204"/>
              </a:rPr>
              <a:t>Förordningen om restaurering av natur innebär bland annat att varje medlemsstat ska ta fram en plan för hur målen ska uppfyllas.</a:t>
            </a:r>
            <a:endParaRPr lang="sv-SE"/>
          </a:p>
          <a:p>
            <a:pPr marL="285750" indent="-285750">
              <a:buFont typeface="Arial" panose="020B0604020202020204" pitchFamily="34" charset="0"/>
              <a:buChar char="•"/>
            </a:pPr>
            <a:endParaRPr lang="sv-SE">
              <a:cs typeface="Arial" panose="020B0604020202020204"/>
            </a:endParaRPr>
          </a:p>
          <a:p>
            <a:pPr marL="0" indent="0"/>
            <a:r>
              <a:rPr lang="sv-SE">
                <a:cs typeface="Arial" panose="020B0604020202020204"/>
                <a:hlinkClick r:id="rId3"/>
              </a:rPr>
              <a:t>Läs mer om olika typer av EU-rättsakter</a:t>
            </a:r>
            <a:endParaRPr lang="sv-SE">
              <a:cs typeface="Arial" panose="020B0604020202020204"/>
            </a:endParaRPr>
          </a:p>
          <a:p>
            <a:pPr marL="0" indent="0"/>
            <a:r>
              <a:rPr lang="sv-SE">
                <a:cs typeface="Arial" panose="020B0604020202020204"/>
                <a:hlinkClick r:id="rId4"/>
              </a:rPr>
              <a:t>Läs mer om naturrestaureringsförordningen </a:t>
            </a:r>
            <a:endParaRPr lang="sv-SE">
              <a:cs typeface="Arial" panose="020B0604020202020204"/>
            </a:endParaRPr>
          </a:p>
          <a:p>
            <a:pPr marL="0" indent="0"/>
            <a:r>
              <a:rPr lang="sv-SE">
                <a:cs typeface="Arial" panose="020B0604020202020204"/>
                <a:hlinkClick r:id="rId5"/>
              </a:rPr>
              <a:t>Se Naturvårdsverkets film om förordningen</a:t>
            </a:r>
            <a:endParaRPr lang="sv-SE">
              <a:cs typeface="Arial" panose="020B0604020202020204"/>
            </a:endParaRPr>
          </a:p>
          <a:p>
            <a:pPr marL="0" indent="0"/>
            <a:endParaRPr lang="sv-SE">
              <a:cs typeface="Arial" panose="020B0604020202020204"/>
            </a:endParaRPr>
          </a:p>
        </p:txBody>
      </p:sp>
      <p:pic>
        <p:nvPicPr>
          <p:cNvPr id="4" name="Bildobjekt 3" descr="EU flagga">
            <a:extLst>
              <a:ext uri="{FF2B5EF4-FFF2-40B4-BE49-F238E27FC236}">
                <a16:creationId xmlns:a16="http://schemas.microsoft.com/office/drawing/2014/main" id="{FF28971E-B626-4A0C-9C9E-6761764E1769}"/>
              </a:ext>
            </a:extLst>
          </p:cNvPr>
          <p:cNvPicPr>
            <a:picLocks noChangeAspect="1"/>
          </p:cNvPicPr>
          <p:nvPr/>
        </p:nvPicPr>
        <p:blipFill>
          <a:blip r:embed="rId6"/>
          <a:stretch>
            <a:fillRect/>
          </a:stretch>
        </p:blipFill>
        <p:spPr>
          <a:xfrm>
            <a:off x="7022522" y="435226"/>
            <a:ext cx="1688524" cy="1136833"/>
          </a:xfrm>
          <a:prstGeom prst="rect">
            <a:avLst/>
          </a:prstGeom>
        </p:spPr>
      </p:pic>
      <p:sp>
        <p:nvSpPr>
          <p:cNvPr id="2" name="Platshållare för bildnummer 1">
            <a:extLst>
              <a:ext uri="{FF2B5EF4-FFF2-40B4-BE49-F238E27FC236}">
                <a16:creationId xmlns:a16="http://schemas.microsoft.com/office/drawing/2014/main" id="{287965DE-9FE3-199A-6A35-DE46E3D408BB}"/>
              </a:ext>
            </a:extLst>
          </p:cNvPr>
          <p:cNvSpPr>
            <a:spLocks noGrp="1"/>
          </p:cNvSpPr>
          <p:nvPr>
            <p:ph type="sldNum" sz="quarter" idx="12"/>
          </p:nvPr>
        </p:nvSpPr>
        <p:spPr/>
        <p:txBody>
          <a:bodyPr/>
          <a:lstStyle/>
          <a:p>
            <a:fld id="{1844E2AD-2CA4-4022-8F3B-D585D66E2E30}" type="slidenum">
              <a:rPr lang="sv-SE" smtClean="0"/>
              <a:pPr/>
              <a:t>3</a:t>
            </a:fld>
            <a:endParaRPr lang="sv-SE"/>
          </a:p>
        </p:txBody>
      </p:sp>
    </p:spTree>
    <p:extLst>
      <p:ext uri="{BB962C8B-B14F-4D97-AF65-F5344CB8AC3E}">
        <p14:creationId xmlns:p14="http://schemas.microsoft.com/office/powerpoint/2010/main" val="758848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latshållare för bild 19" descr="En illustration av ett varierat skogslandskap som visar på biologisk mångfald med älg, raggbock, blåbär, tretåig hackspett, blandskog, död ved, ekodukt och restaureringsåtgärder som naturvårdsbränning och skogsbete. ">
            <a:extLst>
              <a:ext uri="{FF2B5EF4-FFF2-40B4-BE49-F238E27FC236}">
                <a16:creationId xmlns:a16="http://schemas.microsoft.com/office/drawing/2014/main" id="{E77634B0-FED1-BD7C-459E-35D35F6B98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088" b="8088"/>
          <a:stretch/>
        </p:blipFill>
        <p:spPr>
          <a:xfrm>
            <a:off x="0" y="134550"/>
            <a:ext cx="9148514" cy="4874400"/>
          </a:xfrm>
        </p:spPr>
      </p:pic>
      <p:sp>
        <p:nvSpPr>
          <p:cNvPr id="16" name="textruta 15">
            <a:extLst>
              <a:ext uri="{FF2B5EF4-FFF2-40B4-BE49-F238E27FC236}">
                <a16:creationId xmlns:a16="http://schemas.microsoft.com/office/drawing/2014/main" id="{DFBFDD01-C4F5-6E29-DA70-5C4BE0518A28}"/>
              </a:ext>
            </a:extLst>
          </p:cNvPr>
          <p:cNvSpPr txBox="1"/>
          <p:nvPr/>
        </p:nvSpPr>
        <p:spPr>
          <a:xfrm>
            <a:off x="1844583" y="4525754"/>
            <a:ext cx="2373189" cy="253916"/>
          </a:xfrm>
          <a:prstGeom prst="rect">
            <a:avLst/>
          </a:prstGeom>
          <a:noFill/>
        </p:spPr>
        <p:txBody>
          <a:bodyPr wrap="square" rtlCol="0">
            <a:spAutoFit/>
          </a:bodyPr>
          <a:lstStyle/>
          <a:p>
            <a:r>
              <a:rPr lang="sv-SE" sz="1050" b="0" i="0">
                <a:solidFill>
                  <a:srgbClr val="2A2A2D"/>
                </a:solidFill>
                <a:effectLst/>
                <a:latin typeface="Akkurat Pro"/>
              </a:rPr>
              <a:t>Illustration: Tobias Flygar/Studio Flygar</a:t>
            </a:r>
            <a:endParaRPr lang="sv-SE" sz="1050"/>
          </a:p>
        </p:txBody>
      </p:sp>
      <p:sp>
        <p:nvSpPr>
          <p:cNvPr id="2" name="Platshållare för bildnummer 1">
            <a:extLst>
              <a:ext uri="{FF2B5EF4-FFF2-40B4-BE49-F238E27FC236}">
                <a16:creationId xmlns:a16="http://schemas.microsoft.com/office/drawing/2014/main" id="{C3445825-0A51-018E-0B3C-7E7386EB3ACF}"/>
              </a:ext>
            </a:extLst>
          </p:cNvPr>
          <p:cNvSpPr>
            <a:spLocks noGrp="1"/>
          </p:cNvSpPr>
          <p:nvPr>
            <p:ph type="sldNum" sz="quarter" idx="12"/>
          </p:nvPr>
        </p:nvSpPr>
        <p:spPr/>
        <p:txBody>
          <a:bodyPr anchor="ctr">
            <a:normAutofit/>
          </a:bodyPr>
          <a:lstStyle/>
          <a:p>
            <a:pPr>
              <a:spcAft>
                <a:spcPts val="600"/>
              </a:spcAft>
            </a:pPr>
            <a:fld id="{1844E2AD-2CA4-4022-8F3B-D585D66E2E30}" type="slidenum">
              <a:rPr lang="sv-SE" smtClean="0"/>
              <a:pPr>
                <a:spcAft>
                  <a:spcPts val="600"/>
                </a:spcAft>
              </a:pPr>
              <a:t>30</a:t>
            </a:fld>
            <a:endParaRPr lang="sv-SE"/>
          </a:p>
        </p:txBody>
      </p:sp>
    </p:spTree>
    <p:extLst>
      <p:ext uri="{BB962C8B-B14F-4D97-AF65-F5344CB8AC3E}">
        <p14:creationId xmlns:p14="http://schemas.microsoft.com/office/powerpoint/2010/main" val="1974182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E57472EC-C193-EE7E-2527-DF1BD2FF38CF}"/>
              </a:ext>
            </a:extLst>
          </p:cNvPr>
          <p:cNvSpPr>
            <a:spLocks noGrp="1"/>
          </p:cNvSpPr>
          <p:nvPr>
            <p:ph type="title"/>
          </p:nvPr>
        </p:nvSpPr>
        <p:spPr/>
        <p:txBody>
          <a:bodyPr/>
          <a:lstStyle/>
          <a:p>
            <a:r>
              <a:rPr lang="sv-SE">
                <a:cs typeface="Arial"/>
              </a:rPr>
              <a:t>Artikel 4 och skogen</a:t>
            </a:r>
            <a:br>
              <a:rPr lang="sv-SE">
                <a:cs typeface="Arial"/>
              </a:rPr>
            </a:br>
            <a:endParaRPr lang="sv-SE"/>
          </a:p>
        </p:txBody>
      </p:sp>
      <p:sp>
        <p:nvSpPr>
          <p:cNvPr id="8" name="Platshållare för innehåll 7">
            <a:extLst>
              <a:ext uri="{FF2B5EF4-FFF2-40B4-BE49-F238E27FC236}">
                <a16:creationId xmlns:a16="http://schemas.microsoft.com/office/drawing/2014/main" id="{062402EF-EB69-CC4C-02F1-22CBFEAFFF29}"/>
              </a:ext>
            </a:extLst>
          </p:cNvPr>
          <p:cNvSpPr>
            <a:spLocks noGrp="1"/>
          </p:cNvSpPr>
          <p:nvPr>
            <p:ph sz="half" idx="13"/>
          </p:nvPr>
        </p:nvSpPr>
        <p:spPr/>
        <p:txBody>
          <a:bodyPr/>
          <a:lstStyle/>
          <a:p>
            <a:pPr marL="285750" indent="-285750">
              <a:spcAft>
                <a:spcPts val="800"/>
              </a:spcAft>
              <a:buFont typeface="Arial" panose="020B0604020202020204" pitchFamily="34" charset="0"/>
              <a:buChar char="•"/>
            </a:pPr>
            <a:r>
              <a:rPr lang="sv-SE" sz="1600">
                <a:cs typeface="Arial"/>
              </a:rPr>
              <a:t>15 skogliga livsmiljötyper</a:t>
            </a:r>
          </a:p>
          <a:p>
            <a:pPr marL="285750" indent="-285750">
              <a:spcAft>
                <a:spcPts val="800"/>
              </a:spcAft>
              <a:buFont typeface="Arial" panose="020B0604020202020204" pitchFamily="34" charset="0"/>
              <a:buChar char="•"/>
            </a:pPr>
            <a:r>
              <a:rPr lang="sv-SE" sz="1600">
                <a:cs typeface="Arial"/>
              </a:rPr>
              <a:t>Restaureringsåtgärder för att förbättra livsmiljötypernas tillstånd, återetablera livsmiljötyper och förbättra arters livsmiljöer </a:t>
            </a:r>
          </a:p>
          <a:p>
            <a:pPr marL="742950" lvl="1" indent="-285750">
              <a:spcAft>
                <a:spcPts val="800"/>
              </a:spcAft>
              <a:buFont typeface="Wingdings" panose="05000000000000000000" pitchFamily="2" charset="2"/>
              <a:buChar char="Ø"/>
            </a:pPr>
            <a:r>
              <a:rPr lang="sv-SE" sz="1600">
                <a:cs typeface="Arial"/>
              </a:rPr>
              <a:t>Aktiva åtgärder eller avsättning till fri utveckling</a:t>
            </a:r>
          </a:p>
          <a:p>
            <a:pPr marL="285750" indent="-285750">
              <a:spcAft>
                <a:spcPts val="800"/>
              </a:spcAft>
              <a:buFont typeface="Arial" panose="020B0604020202020204" pitchFamily="34" charset="0"/>
              <a:buChar char="•"/>
            </a:pPr>
            <a:r>
              <a:rPr lang="sv-SE" sz="1600">
                <a:cs typeface="Arial"/>
              </a:rPr>
              <a:t>Åtgärder för att förhindra avsevärd försämring av bl.a. livsmiljötypsområden i gott tillstånd</a:t>
            </a:r>
          </a:p>
          <a:p>
            <a:pPr marL="742950" lvl="1" indent="-285750">
              <a:spcAft>
                <a:spcPts val="600"/>
              </a:spcAft>
              <a:buFont typeface="Wingdings" panose="05000000000000000000" pitchFamily="2" charset="2"/>
              <a:buChar char="Ø"/>
            </a:pPr>
            <a:r>
              <a:rPr lang="sv-SE" sz="1600">
                <a:cs typeface="Arial"/>
              </a:rPr>
              <a:t>Kan påverka möjligheten att bedriva skogsbruk i vissa områden</a:t>
            </a:r>
          </a:p>
          <a:p>
            <a:pPr marL="742950" lvl="1" indent="-285750">
              <a:buFont typeface="Wingdings" panose="05000000000000000000" pitchFamily="2" charset="2"/>
              <a:buChar char="Ø"/>
            </a:pPr>
            <a:r>
              <a:rPr lang="sv-SE" sz="1600">
                <a:cs typeface="Arial"/>
              </a:rPr>
              <a:t>Undantag möjligt under förutsättning att kompensation vidtas</a:t>
            </a:r>
          </a:p>
          <a:p>
            <a:endParaRPr lang="sv-SE"/>
          </a:p>
        </p:txBody>
      </p:sp>
      <p:pic>
        <p:nvPicPr>
          <p:cNvPr id="2" name="Picture 1" descr="Foto på naturvårdsbränning.">
            <a:extLst>
              <a:ext uri="{FF2B5EF4-FFF2-40B4-BE49-F238E27FC236}">
                <a16:creationId xmlns:a16="http://schemas.microsoft.com/office/drawing/2014/main" id="{A8451AB2-7B4A-607B-80A6-26260C0A6ED1}"/>
              </a:ext>
            </a:extLst>
          </p:cNvPr>
          <p:cNvPicPr>
            <a:picLocks noChangeAspect="1"/>
          </p:cNvPicPr>
          <p:nvPr/>
        </p:nvPicPr>
        <p:blipFill>
          <a:blip r:embed="rId3"/>
          <a:stretch>
            <a:fillRect/>
          </a:stretch>
        </p:blipFill>
        <p:spPr>
          <a:xfrm>
            <a:off x="6488495" y="1285874"/>
            <a:ext cx="2404241" cy="1808107"/>
          </a:xfrm>
          <a:prstGeom prst="rect">
            <a:avLst/>
          </a:prstGeom>
        </p:spPr>
      </p:pic>
      <p:sp>
        <p:nvSpPr>
          <p:cNvPr id="5" name="TextBox 4">
            <a:extLst>
              <a:ext uri="{FF2B5EF4-FFF2-40B4-BE49-F238E27FC236}">
                <a16:creationId xmlns:a16="http://schemas.microsoft.com/office/drawing/2014/main" id="{F6FA1FD8-D83B-AD11-E99F-4B0EB4588B6D}"/>
              </a:ext>
            </a:extLst>
          </p:cNvPr>
          <p:cNvSpPr txBox="1"/>
          <p:nvPr/>
        </p:nvSpPr>
        <p:spPr>
          <a:xfrm>
            <a:off x="7339914" y="3093981"/>
            <a:ext cx="17134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kkurat Pro"/>
                <a:cs typeface="Arial"/>
              </a:rPr>
              <a:t>Foto: Magnus Magnusson</a:t>
            </a:r>
            <a:endParaRPr lang="en-US" sz="1050">
              <a:latin typeface="Akkurat Pro"/>
            </a:endParaRPr>
          </a:p>
        </p:txBody>
      </p:sp>
      <p:sp>
        <p:nvSpPr>
          <p:cNvPr id="4" name="Platshållare för bildnummer 3">
            <a:extLst>
              <a:ext uri="{FF2B5EF4-FFF2-40B4-BE49-F238E27FC236}">
                <a16:creationId xmlns:a16="http://schemas.microsoft.com/office/drawing/2014/main" id="{8D0367BD-288A-47E8-8E01-C9C688EB05F3}"/>
              </a:ext>
              <a:ext uri="{C183D7F6-B498-43B3-948B-1728B52AA6E4}">
                <adec:decorative xmlns:adec="http://schemas.microsoft.com/office/drawing/2017/decorative" val="0"/>
              </a:ext>
            </a:extLst>
          </p:cNvPr>
          <p:cNvSpPr>
            <a:spLocks noGrp="1"/>
          </p:cNvSpPr>
          <p:nvPr>
            <p:ph type="sldNum" sz="quarter" idx="12"/>
          </p:nvPr>
        </p:nvSpPr>
        <p:spPr/>
        <p:txBody>
          <a:bodyPr/>
          <a:lstStyle/>
          <a:p>
            <a:fld id="{1844E2AD-2CA4-4022-8F3B-D585D66E2E30}" type="slidenum">
              <a:rPr lang="sv-SE" smtClean="0"/>
              <a:pPr/>
              <a:t>31</a:t>
            </a:fld>
            <a:endParaRPr lang="sv-SE"/>
          </a:p>
        </p:txBody>
      </p:sp>
    </p:spTree>
    <p:extLst>
      <p:ext uri="{BB962C8B-B14F-4D97-AF65-F5344CB8AC3E}">
        <p14:creationId xmlns:p14="http://schemas.microsoft.com/office/powerpoint/2010/main" val="3416220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F2EE294-3F8C-31F1-9079-C6DD6F6F0512}"/>
              </a:ext>
            </a:extLst>
          </p:cNvPr>
          <p:cNvSpPr>
            <a:spLocks noGrp="1"/>
          </p:cNvSpPr>
          <p:nvPr>
            <p:ph type="title"/>
          </p:nvPr>
        </p:nvSpPr>
        <p:spPr>
          <a:xfrm>
            <a:off x="323528" y="180408"/>
            <a:ext cx="8568952" cy="730772"/>
          </a:xfrm>
        </p:spPr>
        <p:txBody>
          <a:bodyPr/>
          <a:lstStyle/>
          <a:p>
            <a:r>
              <a:rPr lang="en-US" err="1">
                <a:cs typeface="Arial"/>
              </a:rPr>
              <a:t>Restaureringsåtgärder</a:t>
            </a:r>
            <a:r>
              <a:rPr lang="en-US">
                <a:cs typeface="Arial"/>
              </a:rPr>
              <a:t> </a:t>
            </a:r>
            <a:r>
              <a:rPr lang="en-US" err="1">
                <a:cs typeface="Arial"/>
              </a:rPr>
              <a:t>i</a:t>
            </a:r>
            <a:r>
              <a:rPr lang="en-US">
                <a:cs typeface="Arial"/>
              </a:rPr>
              <a:t> </a:t>
            </a:r>
            <a:r>
              <a:rPr lang="en-US" err="1">
                <a:cs typeface="Arial"/>
              </a:rPr>
              <a:t>artikel</a:t>
            </a:r>
            <a:r>
              <a:rPr lang="en-US">
                <a:cs typeface="Arial"/>
              </a:rPr>
              <a:t> 12, </a:t>
            </a:r>
            <a:r>
              <a:rPr lang="en-US" err="1">
                <a:cs typeface="Arial"/>
              </a:rPr>
              <a:t>skogsekosystemet</a:t>
            </a:r>
            <a:br>
              <a:rPr lang="en-US">
                <a:cs typeface="Arial"/>
              </a:rPr>
            </a:br>
            <a:endParaRPr lang="sv-SE"/>
          </a:p>
        </p:txBody>
      </p:sp>
      <p:sp>
        <p:nvSpPr>
          <p:cNvPr id="8" name="Platshållare för innehåll 7">
            <a:extLst>
              <a:ext uri="{FF2B5EF4-FFF2-40B4-BE49-F238E27FC236}">
                <a16:creationId xmlns:a16="http://schemas.microsoft.com/office/drawing/2014/main" id="{0736239D-CFBB-D354-0B7D-DEB3D85BC25C}"/>
              </a:ext>
            </a:extLst>
          </p:cNvPr>
          <p:cNvSpPr>
            <a:spLocks noGrp="1"/>
          </p:cNvSpPr>
          <p:nvPr>
            <p:ph sz="half" idx="13"/>
          </p:nvPr>
        </p:nvSpPr>
        <p:spPr>
          <a:xfrm>
            <a:off x="323528" y="1203563"/>
            <a:ext cx="6413392" cy="3396832"/>
          </a:xfrm>
        </p:spPr>
        <p:txBody>
          <a:bodyPr vert="horz" lIns="91440" tIns="45720" rIns="91440" bIns="45720" rtlCol="0" anchor="t">
            <a:noAutofit/>
          </a:bodyPr>
          <a:lstStyle/>
          <a:p>
            <a:pPr marL="285750" indent="-285750">
              <a:buFont typeface="Arial" panose="020B0604020202020204" pitchFamily="34" charset="0"/>
              <a:buChar char="•"/>
            </a:pPr>
            <a:r>
              <a:rPr lang="en-US" sz="1600" err="1">
                <a:cs typeface="Arial"/>
              </a:rPr>
              <a:t>Flera</a:t>
            </a:r>
            <a:r>
              <a:rPr lang="en-US" sz="1600">
                <a:cs typeface="Arial"/>
              </a:rPr>
              <a:t> </a:t>
            </a:r>
            <a:r>
              <a:rPr lang="en-US" sz="1600" err="1">
                <a:cs typeface="Arial"/>
              </a:rPr>
              <a:t>stora</a:t>
            </a:r>
            <a:r>
              <a:rPr lang="en-US" sz="1600">
                <a:cs typeface="Arial"/>
              </a:rPr>
              <a:t> </a:t>
            </a:r>
            <a:r>
              <a:rPr lang="en-US" sz="1600" err="1">
                <a:cs typeface="Arial"/>
              </a:rPr>
              <a:t>och</a:t>
            </a:r>
            <a:r>
              <a:rPr lang="en-US" sz="1600">
                <a:cs typeface="Arial"/>
              </a:rPr>
              <a:t> </a:t>
            </a:r>
            <a:r>
              <a:rPr lang="en-US" sz="1600" err="1">
                <a:cs typeface="Arial"/>
              </a:rPr>
              <a:t>gamla</a:t>
            </a:r>
            <a:r>
              <a:rPr lang="en-US" sz="1600">
                <a:cs typeface="Arial"/>
              </a:rPr>
              <a:t> </a:t>
            </a:r>
            <a:r>
              <a:rPr lang="en-US" sz="1600" err="1">
                <a:cs typeface="Arial"/>
              </a:rPr>
              <a:t>träd</a:t>
            </a:r>
            <a:endParaRPr lang="en-US" sz="1600">
              <a:cs typeface="Arial"/>
            </a:endParaRPr>
          </a:p>
          <a:p>
            <a:pPr marL="285750" indent="-285750">
              <a:buFont typeface="Arial" panose="020B0604020202020204" pitchFamily="34" charset="0"/>
              <a:buChar char="•"/>
            </a:pPr>
            <a:r>
              <a:rPr lang="en-US" sz="1600" err="1">
                <a:cs typeface="Arial"/>
              </a:rPr>
              <a:t>Skapande</a:t>
            </a:r>
            <a:r>
              <a:rPr lang="en-US" sz="1600">
                <a:cs typeface="Arial"/>
              </a:rPr>
              <a:t> av </a:t>
            </a:r>
            <a:r>
              <a:rPr lang="en-US" sz="1600" err="1">
                <a:cs typeface="Arial"/>
              </a:rPr>
              <a:t>stående</a:t>
            </a:r>
            <a:r>
              <a:rPr lang="en-US" sz="1600">
                <a:cs typeface="Arial"/>
              </a:rPr>
              <a:t> </a:t>
            </a:r>
            <a:r>
              <a:rPr lang="en-US" sz="1600" err="1">
                <a:cs typeface="Arial"/>
              </a:rPr>
              <a:t>och</a:t>
            </a:r>
            <a:r>
              <a:rPr lang="en-US" sz="1600">
                <a:cs typeface="Arial"/>
              </a:rPr>
              <a:t> </a:t>
            </a:r>
            <a:r>
              <a:rPr lang="en-US" sz="1600" err="1">
                <a:cs typeface="Arial"/>
              </a:rPr>
              <a:t>liggande</a:t>
            </a:r>
            <a:r>
              <a:rPr lang="en-US" sz="1600">
                <a:cs typeface="Arial"/>
              </a:rPr>
              <a:t> </a:t>
            </a:r>
            <a:r>
              <a:rPr lang="en-US" sz="1600" err="1">
                <a:cs typeface="Arial"/>
              </a:rPr>
              <a:t>död</a:t>
            </a:r>
            <a:r>
              <a:rPr lang="en-US" sz="1600">
                <a:cs typeface="Arial"/>
              </a:rPr>
              <a:t> </a:t>
            </a:r>
            <a:r>
              <a:rPr lang="en-US" sz="1600" err="1">
                <a:cs typeface="Arial"/>
              </a:rPr>
              <a:t>ved</a:t>
            </a:r>
            <a:endParaRPr lang="en-US" sz="1600">
              <a:cs typeface="Arial"/>
            </a:endParaRPr>
          </a:p>
          <a:p>
            <a:pPr marL="285750" indent="-285750">
              <a:buFont typeface="Arial" panose="020B0604020202020204" pitchFamily="34" charset="0"/>
              <a:buChar char="•"/>
            </a:pPr>
            <a:r>
              <a:rPr lang="en-US" sz="1600" err="1">
                <a:cs typeface="Arial"/>
              </a:rPr>
              <a:t>Kontinuitetsskogsbruk</a:t>
            </a:r>
            <a:r>
              <a:rPr lang="en-US" sz="1600">
                <a:cs typeface="Arial"/>
              </a:rPr>
              <a:t>/</a:t>
            </a:r>
            <a:r>
              <a:rPr lang="en-US" sz="1600" err="1">
                <a:cs typeface="Arial"/>
              </a:rPr>
              <a:t>Naturnära</a:t>
            </a:r>
            <a:r>
              <a:rPr lang="en-US" sz="1600">
                <a:cs typeface="Arial"/>
              </a:rPr>
              <a:t> </a:t>
            </a:r>
            <a:r>
              <a:rPr lang="en-US" sz="1600" err="1">
                <a:cs typeface="Arial"/>
              </a:rPr>
              <a:t>skogsbruk</a:t>
            </a:r>
            <a:r>
              <a:rPr lang="en-US" sz="1600">
                <a:cs typeface="Arial"/>
              </a:rPr>
              <a:t> </a:t>
            </a:r>
          </a:p>
          <a:p>
            <a:pPr marL="285750" indent="-285750">
              <a:buFont typeface="Arial" panose="020B0604020202020204" pitchFamily="34" charset="0"/>
              <a:buChar char="•"/>
            </a:pPr>
            <a:r>
              <a:rPr lang="en-US" sz="1600" err="1">
                <a:cs typeface="Arial"/>
              </a:rPr>
              <a:t>Förbättra</a:t>
            </a:r>
            <a:r>
              <a:rPr lang="en-US" sz="1600">
                <a:cs typeface="Arial"/>
              </a:rPr>
              <a:t> </a:t>
            </a:r>
            <a:r>
              <a:rPr lang="en-US" sz="1600" err="1">
                <a:cs typeface="Arial"/>
              </a:rPr>
              <a:t>konnektivitet</a:t>
            </a:r>
            <a:r>
              <a:rPr lang="en-US" sz="1600">
                <a:cs typeface="Arial"/>
              </a:rPr>
              <a:t> </a:t>
            </a:r>
            <a:r>
              <a:rPr lang="en-US" sz="1600" err="1">
                <a:cs typeface="Arial"/>
              </a:rPr>
              <a:t>mellan</a:t>
            </a:r>
            <a:r>
              <a:rPr lang="en-US" sz="1600">
                <a:cs typeface="Arial"/>
              </a:rPr>
              <a:t> </a:t>
            </a:r>
            <a:r>
              <a:rPr lang="en-US" sz="1600" err="1">
                <a:cs typeface="Arial"/>
              </a:rPr>
              <a:t>livsmiljöer</a:t>
            </a:r>
            <a:r>
              <a:rPr lang="en-US" sz="1600">
                <a:cs typeface="Arial"/>
              </a:rPr>
              <a:t> för </a:t>
            </a:r>
            <a:r>
              <a:rPr lang="en-US" sz="1600" err="1">
                <a:cs typeface="Arial"/>
              </a:rPr>
              <a:t>arter</a:t>
            </a:r>
            <a:endParaRPr lang="en-US" sz="1600">
              <a:cs typeface="Arial"/>
            </a:endParaRPr>
          </a:p>
          <a:p>
            <a:pPr marL="285750" indent="-285750">
              <a:buFont typeface="Arial" panose="020B0604020202020204" pitchFamily="34" charset="0"/>
              <a:buChar char="•"/>
            </a:pPr>
            <a:r>
              <a:rPr lang="en-US" sz="1600" err="1">
                <a:cs typeface="Arial"/>
              </a:rPr>
              <a:t>Bistå</a:t>
            </a:r>
            <a:r>
              <a:rPr lang="en-US" sz="1600">
                <a:cs typeface="Arial"/>
              </a:rPr>
              <a:t> </a:t>
            </a:r>
            <a:r>
              <a:rPr lang="en-US" sz="1600" err="1">
                <a:cs typeface="Arial"/>
              </a:rPr>
              <a:t>provenienser</a:t>
            </a:r>
            <a:r>
              <a:rPr lang="en-US" sz="1600">
                <a:cs typeface="Arial"/>
              </a:rPr>
              <a:t> </a:t>
            </a:r>
            <a:r>
              <a:rPr lang="en-US" sz="1600" err="1">
                <a:cs typeface="Arial"/>
              </a:rPr>
              <a:t>eller</a:t>
            </a:r>
            <a:r>
              <a:rPr lang="en-US" sz="1600">
                <a:cs typeface="Arial"/>
              </a:rPr>
              <a:t> </a:t>
            </a:r>
            <a:r>
              <a:rPr lang="en-US" sz="1600" err="1">
                <a:cs typeface="Arial"/>
              </a:rPr>
              <a:t>arter</a:t>
            </a:r>
            <a:r>
              <a:rPr lang="en-US" sz="1600">
                <a:cs typeface="Arial"/>
              </a:rPr>
              <a:t> </a:t>
            </a:r>
            <a:r>
              <a:rPr lang="en-US" sz="1600" err="1">
                <a:cs typeface="Arial"/>
              </a:rPr>
              <a:t>där</a:t>
            </a:r>
            <a:r>
              <a:rPr lang="en-US" sz="1600">
                <a:cs typeface="Arial"/>
              </a:rPr>
              <a:t> </a:t>
            </a:r>
            <a:r>
              <a:rPr lang="en-US" sz="1600" err="1">
                <a:cs typeface="Arial"/>
              </a:rPr>
              <a:t>detta</a:t>
            </a:r>
            <a:r>
              <a:rPr lang="en-US" sz="1600">
                <a:cs typeface="Arial"/>
              </a:rPr>
              <a:t> </a:t>
            </a:r>
            <a:r>
              <a:rPr lang="en-US" sz="1600" err="1">
                <a:cs typeface="Arial"/>
              </a:rPr>
              <a:t>kan</a:t>
            </a:r>
            <a:r>
              <a:rPr lang="en-US" sz="1600">
                <a:cs typeface="Arial"/>
              </a:rPr>
              <a:t> </a:t>
            </a:r>
            <a:r>
              <a:rPr lang="en-US" sz="1600" err="1">
                <a:cs typeface="Arial"/>
              </a:rPr>
              <a:t>behövas</a:t>
            </a:r>
            <a:r>
              <a:rPr lang="en-US" sz="1600">
                <a:cs typeface="Arial"/>
              </a:rPr>
              <a:t> </a:t>
            </a:r>
            <a:r>
              <a:rPr lang="en-US" sz="1600" err="1">
                <a:cs typeface="Arial"/>
              </a:rPr>
              <a:t>på</a:t>
            </a:r>
            <a:r>
              <a:rPr lang="en-US" sz="1600">
                <a:cs typeface="Arial"/>
              </a:rPr>
              <a:t> </a:t>
            </a:r>
            <a:r>
              <a:rPr lang="en-US" sz="1600" err="1">
                <a:cs typeface="Arial"/>
              </a:rPr>
              <a:t>grund</a:t>
            </a:r>
            <a:r>
              <a:rPr lang="en-US" sz="1600">
                <a:cs typeface="Arial"/>
              </a:rPr>
              <a:t> av </a:t>
            </a:r>
            <a:r>
              <a:rPr lang="en-US" sz="1600" err="1">
                <a:cs typeface="Arial"/>
              </a:rPr>
              <a:t>klimatförändringar</a:t>
            </a:r>
          </a:p>
          <a:p>
            <a:pPr marL="285750" indent="-285750">
              <a:buFont typeface="Arial" panose="020B0604020202020204" pitchFamily="34" charset="0"/>
              <a:buChar char="•"/>
            </a:pPr>
            <a:r>
              <a:rPr lang="en-US" sz="1600" err="1">
                <a:cs typeface="Arial"/>
              </a:rPr>
              <a:t>Öka</a:t>
            </a:r>
            <a:r>
              <a:rPr lang="en-US" sz="1600">
                <a:cs typeface="Arial"/>
              </a:rPr>
              <a:t> </a:t>
            </a:r>
            <a:r>
              <a:rPr lang="en-US" sz="1600" err="1">
                <a:cs typeface="Arial"/>
              </a:rPr>
              <a:t>skogliga</a:t>
            </a:r>
            <a:r>
              <a:rPr lang="en-US" sz="1600">
                <a:cs typeface="Arial"/>
              </a:rPr>
              <a:t> </a:t>
            </a:r>
            <a:r>
              <a:rPr lang="en-US" sz="1600" err="1">
                <a:cs typeface="Arial"/>
              </a:rPr>
              <a:t>mångfalden</a:t>
            </a:r>
            <a:r>
              <a:rPr lang="en-US" sz="1600">
                <a:cs typeface="Arial"/>
              </a:rPr>
              <a:t> </a:t>
            </a:r>
            <a:r>
              <a:rPr lang="en-US" sz="1600" err="1">
                <a:cs typeface="Arial"/>
              </a:rPr>
              <a:t>genom</a:t>
            </a:r>
            <a:r>
              <a:rPr lang="en-US" sz="1600">
                <a:cs typeface="Arial"/>
              </a:rPr>
              <a:t> </a:t>
            </a:r>
            <a:r>
              <a:rPr lang="en-US" sz="1600" err="1">
                <a:cs typeface="Arial"/>
              </a:rPr>
              <a:t>att</a:t>
            </a:r>
            <a:r>
              <a:rPr lang="en-US" sz="1600">
                <a:cs typeface="Arial"/>
              </a:rPr>
              <a:t> </a:t>
            </a:r>
            <a:r>
              <a:rPr lang="en-US" sz="1600" err="1">
                <a:cs typeface="Arial"/>
              </a:rPr>
              <a:t>skapa</a:t>
            </a:r>
            <a:r>
              <a:rPr lang="en-US" sz="1600">
                <a:cs typeface="Arial"/>
              </a:rPr>
              <a:t> </a:t>
            </a:r>
            <a:r>
              <a:rPr lang="en-US" sz="1600" err="1">
                <a:cs typeface="Arial"/>
              </a:rPr>
              <a:t>mosaiker</a:t>
            </a:r>
            <a:r>
              <a:rPr lang="en-US" sz="1600">
                <a:cs typeface="Arial"/>
              </a:rPr>
              <a:t> av </a:t>
            </a:r>
            <a:r>
              <a:rPr lang="en-US" sz="1600" err="1">
                <a:cs typeface="Arial"/>
              </a:rPr>
              <a:t>andra</a:t>
            </a:r>
            <a:r>
              <a:rPr lang="en-US" sz="1600">
                <a:cs typeface="Arial"/>
              </a:rPr>
              <a:t> </a:t>
            </a:r>
            <a:r>
              <a:rPr lang="en-US" sz="1600" err="1">
                <a:cs typeface="Arial"/>
              </a:rPr>
              <a:t>livsmiljöer</a:t>
            </a:r>
            <a:r>
              <a:rPr lang="en-US" sz="1600">
                <a:cs typeface="Arial"/>
              </a:rPr>
              <a:t> </a:t>
            </a:r>
            <a:r>
              <a:rPr lang="en-US" sz="1600" err="1">
                <a:cs typeface="Arial"/>
              </a:rPr>
              <a:t>än</a:t>
            </a:r>
            <a:r>
              <a:rPr lang="en-US" sz="1600">
                <a:cs typeface="Arial"/>
              </a:rPr>
              <a:t> </a:t>
            </a:r>
            <a:r>
              <a:rPr lang="en-US" sz="1600" err="1">
                <a:cs typeface="Arial"/>
              </a:rPr>
              <a:t>skog</a:t>
            </a:r>
            <a:r>
              <a:rPr lang="en-US" sz="1600">
                <a:cs typeface="Arial"/>
              </a:rPr>
              <a:t>, </a:t>
            </a:r>
            <a:r>
              <a:rPr lang="en-US" sz="1600" err="1">
                <a:cs typeface="Arial"/>
              </a:rPr>
              <a:t>exempelvis</a:t>
            </a:r>
            <a:r>
              <a:rPr lang="en-US" sz="1600">
                <a:cs typeface="Arial"/>
              </a:rPr>
              <a:t> </a:t>
            </a:r>
            <a:r>
              <a:rPr lang="en-US" sz="1600" err="1">
                <a:cs typeface="Arial"/>
              </a:rPr>
              <a:t>öppna</a:t>
            </a:r>
            <a:r>
              <a:rPr lang="en-US" sz="1600">
                <a:cs typeface="Arial"/>
              </a:rPr>
              <a:t> </a:t>
            </a:r>
            <a:r>
              <a:rPr lang="en-US" sz="1600" err="1">
                <a:cs typeface="Arial"/>
              </a:rPr>
              <a:t>fläckar</a:t>
            </a:r>
            <a:r>
              <a:rPr lang="en-US" sz="1600">
                <a:cs typeface="Arial"/>
              </a:rPr>
              <a:t> med </a:t>
            </a:r>
            <a:r>
              <a:rPr lang="en-US" sz="1600" err="1">
                <a:cs typeface="Arial"/>
              </a:rPr>
              <a:t>gräsmark</a:t>
            </a:r>
            <a:r>
              <a:rPr lang="en-US" sz="1600">
                <a:cs typeface="Arial"/>
              </a:rPr>
              <a:t> </a:t>
            </a:r>
            <a:r>
              <a:rPr lang="en-US" sz="1600" err="1">
                <a:cs typeface="Arial"/>
              </a:rPr>
              <a:t>eller</a:t>
            </a:r>
            <a:r>
              <a:rPr lang="en-US" sz="1600">
                <a:cs typeface="Arial"/>
              </a:rPr>
              <a:t> </a:t>
            </a:r>
            <a:r>
              <a:rPr lang="en-US" sz="1600" err="1">
                <a:cs typeface="Arial"/>
              </a:rPr>
              <a:t>hedmark</a:t>
            </a:r>
            <a:endParaRPr lang="en-US" sz="1600">
              <a:cs typeface="Arial"/>
            </a:endParaRPr>
          </a:p>
          <a:p>
            <a:pPr marL="285750" indent="-285750">
              <a:buFont typeface="Arial" panose="020B0604020202020204" pitchFamily="34" charset="0"/>
              <a:buChar char="•"/>
            </a:pPr>
            <a:r>
              <a:rPr lang="en-US" sz="1600" err="1">
                <a:cs typeface="Arial"/>
              </a:rPr>
              <a:t>Stödja</a:t>
            </a:r>
            <a:r>
              <a:rPr lang="en-US" sz="1600">
                <a:cs typeface="Arial"/>
              </a:rPr>
              <a:t> </a:t>
            </a:r>
            <a:r>
              <a:rPr lang="en-US" sz="1600" err="1">
                <a:cs typeface="Arial"/>
              </a:rPr>
              <a:t>utveckling</a:t>
            </a:r>
            <a:r>
              <a:rPr lang="en-US" sz="1600">
                <a:cs typeface="Arial"/>
              </a:rPr>
              <a:t> av </a:t>
            </a:r>
            <a:r>
              <a:rPr lang="en-US" sz="1600" err="1">
                <a:cs typeface="Arial"/>
              </a:rPr>
              <a:t>gammal</a:t>
            </a:r>
            <a:r>
              <a:rPr lang="en-US" sz="1600">
                <a:cs typeface="Arial"/>
              </a:rPr>
              <a:t> </a:t>
            </a:r>
            <a:r>
              <a:rPr lang="en-US" sz="1600" err="1">
                <a:cs typeface="Arial"/>
              </a:rPr>
              <a:t>skog</a:t>
            </a:r>
            <a:r>
              <a:rPr lang="en-US" sz="1600">
                <a:cs typeface="Arial"/>
              </a:rPr>
              <a:t> med </a:t>
            </a:r>
            <a:r>
              <a:rPr lang="en-US" sz="1600" err="1">
                <a:cs typeface="Arial"/>
              </a:rPr>
              <a:t>inhemska</a:t>
            </a:r>
            <a:r>
              <a:rPr lang="en-US" sz="1600">
                <a:cs typeface="Arial"/>
              </a:rPr>
              <a:t> </a:t>
            </a:r>
            <a:r>
              <a:rPr lang="en-US" sz="1600" err="1">
                <a:cs typeface="Arial"/>
              </a:rPr>
              <a:t>arter</a:t>
            </a:r>
            <a:r>
              <a:rPr lang="en-US" sz="1600">
                <a:cs typeface="Arial"/>
              </a:rPr>
              <a:t> </a:t>
            </a:r>
            <a:r>
              <a:rPr lang="en-US" sz="1600" err="1">
                <a:cs typeface="Arial"/>
              </a:rPr>
              <a:t>och</a:t>
            </a:r>
            <a:r>
              <a:rPr lang="en-US" sz="1600">
                <a:cs typeface="Arial"/>
              </a:rPr>
              <a:t> </a:t>
            </a:r>
            <a:r>
              <a:rPr lang="en-US" sz="1600" err="1">
                <a:cs typeface="Arial"/>
              </a:rPr>
              <a:t>mogna</a:t>
            </a:r>
            <a:r>
              <a:rPr lang="en-US" sz="1600">
                <a:cs typeface="Arial"/>
              </a:rPr>
              <a:t> </a:t>
            </a:r>
            <a:r>
              <a:rPr lang="en-US" sz="1600" err="1">
                <a:cs typeface="Arial"/>
              </a:rPr>
              <a:t>bestånd</a:t>
            </a:r>
            <a:r>
              <a:rPr lang="en-US" sz="1600">
                <a:cs typeface="Arial"/>
              </a:rPr>
              <a:t> </a:t>
            </a:r>
          </a:p>
          <a:p>
            <a:endParaRPr lang="sv-SE"/>
          </a:p>
        </p:txBody>
      </p:sp>
      <p:pic>
        <p:nvPicPr>
          <p:cNvPr id="2" name="Picture 1" descr="Foto på träd med upprepad lövskörd och hamling som överlevt länge.">
            <a:extLst>
              <a:ext uri="{FF2B5EF4-FFF2-40B4-BE49-F238E27FC236}">
                <a16:creationId xmlns:a16="http://schemas.microsoft.com/office/drawing/2014/main" id="{B7503BB2-CA07-6D0D-69DB-427CD54982EB}"/>
              </a:ext>
            </a:extLst>
          </p:cNvPr>
          <p:cNvPicPr>
            <a:picLocks noChangeAspect="1"/>
          </p:cNvPicPr>
          <p:nvPr/>
        </p:nvPicPr>
        <p:blipFill>
          <a:blip r:embed="rId3"/>
          <a:stretch>
            <a:fillRect/>
          </a:stretch>
        </p:blipFill>
        <p:spPr>
          <a:xfrm>
            <a:off x="6673248" y="1285875"/>
            <a:ext cx="2217026" cy="2975742"/>
          </a:xfrm>
          <a:prstGeom prst="rect">
            <a:avLst/>
          </a:prstGeom>
        </p:spPr>
      </p:pic>
      <p:sp>
        <p:nvSpPr>
          <p:cNvPr id="3" name="TextBox 2">
            <a:extLst>
              <a:ext uri="{FF2B5EF4-FFF2-40B4-BE49-F238E27FC236}">
                <a16:creationId xmlns:a16="http://schemas.microsoft.com/office/drawing/2014/main" id="{0ED45621-E41F-E12A-DEB5-6D1C136358C5}"/>
              </a:ext>
            </a:extLst>
          </p:cNvPr>
          <p:cNvSpPr txBox="1"/>
          <p:nvPr/>
        </p:nvSpPr>
        <p:spPr>
          <a:xfrm>
            <a:off x="7331676" y="4261617"/>
            <a:ext cx="181232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kkurat Pro"/>
                <a:cs typeface="Arial"/>
              </a:rPr>
              <a:t>Foto: Magnus Magnusson</a:t>
            </a:r>
            <a:endParaRPr lang="en-US" sz="1050">
              <a:latin typeface="Akkurat Pro"/>
            </a:endParaRPr>
          </a:p>
        </p:txBody>
      </p:sp>
      <p:sp>
        <p:nvSpPr>
          <p:cNvPr id="4" name="Platshållare för bildnummer 3">
            <a:extLst>
              <a:ext uri="{FF2B5EF4-FFF2-40B4-BE49-F238E27FC236}">
                <a16:creationId xmlns:a16="http://schemas.microsoft.com/office/drawing/2014/main" id="{284684C6-7704-D8EC-6F72-C87AD35C00F2}"/>
              </a:ext>
            </a:extLst>
          </p:cNvPr>
          <p:cNvSpPr>
            <a:spLocks noGrp="1"/>
          </p:cNvSpPr>
          <p:nvPr>
            <p:ph type="sldNum" sz="quarter" idx="12"/>
          </p:nvPr>
        </p:nvSpPr>
        <p:spPr/>
        <p:txBody>
          <a:bodyPr/>
          <a:lstStyle/>
          <a:p>
            <a:fld id="{1844E2AD-2CA4-4022-8F3B-D585D66E2E30}" type="slidenum">
              <a:rPr lang="sv-SE" smtClean="0"/>
              <a:pPr/>
              <a:t>32</a:t>
            </a:fld>
            <a:endParaRPr lang="sv-SE"/>
          </a:p>
        </p:txBody>
      </p:sp>
    </p:spTree>
    <p:extLst>
      <p:ext uri="{BB962C8B-B14F-4D97-AF65-F5344CB8AC3E}">
        <p14:creationId xmlns:p14="http://schemas.microsoft.com/office/powerpoint/2010/main" val="1596446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E75E530-002C-DC23-1704-AD6C3AD9CBA6}"/>
              </a:ext>
            </a:extLst>
          </p:cNvPr>
          <p:cNvSpPr>
            <a:spLocks noGrp="1"/>
          </p:cNvSpPr>
          <p:nvPr>
            <p:ph type="title"/>
          </p:nvPr>
        </p:nvSpPr>
        <p:spPr/>
        <p:txBody>
          <a:bodyPr/>
          <a:lstStyle/>
          <a:p>
            <a:r>
              <a:rPr lang="en-US" err="1">
                <a:cs typeface="Arial"/>
              </a:rPr>
              <a:t>Effekter</a:t>
            </a:r>
            <a:r>
              <a:rPr lang="en-US">
                <a:cs typeface="Arial"/>
              </a:rPr>
              <a:t> </a:t>
            </a:r>
            <a:r>
              <a:rPr lang="en-US" err="1">
                <a:cs typeface="Arial"/>
              </a:rPr>
              <a:t>mäts</a:t>
            </a:r>
            <a:r>
              <a:rPr lang="en-US">
                <a:cs typeface="Arial"/>
              </a:rPr>
              <a:t> med </a:t>
            </a:r>
            <a:r>
              <a:rPr lang="en-US" err="1">
                <a:cs typeface="Arial"/>
              </a:rPr>
              <a:t>nationella</a:t>
            </a:r>
            <a:r>
              <a:rPr lang="en-US">
                <a:cs typeface="Arial"/>
              </a:rPr>
              <a:t> </a:t>
            </a:r>
            <a:r>
              <a:rPr lang="en-US" err="1">
                <a:cs typeface="Arial"/>
              </a:rPr>
              <a:t>indikatorer</a:t>
            </a:r>
            <a:r>
              <a:rPr lang="en-US">
                <a:cs typeface="Arial"/>
              </a:rPr>
              <a:t> </a:t>
            </a:r>
            <a:br>
              <a:rPr lang="en-US">
                <a:cs typeface="Arial"/>
              </a:rPr>
            </a:br>
            <a:endParaRPr lang="sv-SE"/>
          </a:p>
        </p:txBody>
      </p:sp>
      <p:sp>
        <p:nvSpPr>
          <p:cNvPr id="4" name="Platshållare för innehåll 3">
            <a:extLst>
              <a:ext uri="{FF2B5EF4-FFF2-40B4-BE49-F238E27FC236}">
                <a16:creationId xmlns:a16="http://schemas.microsoft.com/office/drawing/2014/main" id="{CD3EAB48-F338-1C02-268E-FFDB33C16C55}"/>
              </a:ext>
            </a:extLst>
          </p:cNvPr>
          <p:cNvSpPr>
            <a:spLocks noGrp="1"/>
          </p:cNvSpPr>
          <p:nvPr>
            <p:ph sz="half" idx="13"/>
          </p:nvPr>
        </p:nvSpPr>
        <p:spPr>
          <a:xfrm>
            <a:off x="330090" y="1249898"/>
            <a:ext cx="6834227" cy="3396832"/>
          </a:xfrm>
        </p:spPr>
        <p:txBody>
          <a:bodyPr/>
          <a:lstStyle/>
          <a:p>
            <a:pPr marL="285750" indent="-285750">
              <a:buFont typeface="Arial" panose="020B0604020202020204" pitchFamily="34" charset="0"/>
              <a:buChar char="•"/>
            </a:pPr>
            <a:r>
              <a:rPr lang="en-US" sz="1600">
                <a:cs typeface="Arial"/>
              </a:rPr>
              <a:t>Index för </a:t>
            </a:r>
            <a:r>
              <a:rPr lang="en-US" sz="1600" err="1">
                <a:cs typeface="Arial"/>
              </a:rPr>
              <a:t>vanliga</a:t>
            </a:r>
            <a:r>
              <a:rPr lang="en-US" sz="1600">
                <a:cs typeface="Arial"/>
              </a:rPr>
              <a:t> </a:t>
            </a:r>
            <a:r>
              <a:rPr lang="en-US" sz="1600" err="1">
                <a:cs typeface="Arial"/>
              </a:rPr>
              <a:t>skogsfåglar</a:t>
            </a:r>
            <a:r>
              <a:rPr lang="en-US" sz="1600">
                <a:cs typeface="Arial"/>
              </a:rPr>
              <a:t> (</a:t>
            </a:r>
            <a:r>
              <a:rPr lang="en-US" sz="1600" err="1">
                <a:cs typeface="Arial"/>
              </a:rPr>
              <a:t>obligatorisk</a:t>
            </a:r>
            <a:r>
              <a:rPr lang="en-US" sz="1600">
                <a:cs typeface="Arial"/>
              </a:rPr>
              <a:t>)</a:t>
            </a:r>
          </a:p>
          <a:p>
            <a:pPr marL="285750" indent="-285750">
              <a:buFont typeface="Arial" panose="020B0604020202020204" pitchFamily="34" charset="0"/>
              <a:buChar char="•"/>
            </a:pPr>
            <a:r>
              <a:rPr lang="en-US" sz="1600" err="1">
                <a:cs typeface="Arial"/>
              </a:rPr>
              <a:t>Liggande</a:t>
            </a:r>
            <a:r>
              <a:rPr lang="en-US" sz="1600">
                <a:cs typeface="Arial"/>
              </a:rPr>
              <a:t> </a:t>
            </a:r>
            <a:r>
              <a:rPr lang="en-US" sz="1600" err="1">
                <a:cs typeface="Arial"/>
              </a:rPr>
              <a:t>död</a:t>
            </a:r>
            <a:r>
              <a:rPr lang="en-US" sz="1600">
                <a:cs typeface="Arial"/>
              </a:rPr>
              <a:t> </a:t>
            </a:r>
            <a:r>
              <a:rPr lang="en-US" sz="1600" err="1">
                <a:cs typeface="Arial"/>
              </a:rPr>
              <a:t>ved</a:t>
            </a:r>
            <a:endParaRPr lang="en-US" sz="1600">
              <a:cs typeface="Arial"/>
            </a:endParaRPr>
          </a:p>
          <a:p>
            <a:pPr marL="285750" indent="-285750">
              <a:buFont typeface="Arial" panose="020B0604020202020204" pitchFamily="34" charset="0"/>
              <a:buChar char="•"/>
            </a:pPr>
            <a:r>
              <a:rPr lang="en-US" sz="1600" err="1">
                <a:cs typeface="Arial"/>
              </a:rPr>
              <a:t>Stående</a:t>
            </a:r>
            <a:r>
              <a:rPr lang="en-US" sz="1600">
                <a:cs typeface="Arial"/>
              </a:rPr>
              <a:t> </a:t>
            </a:r>
            <a:r>
              <a:rPr lang="en-US" sz="1600" err="1">
                <a:cs typeface="Arial"/>
              </a:rPr>
              <a:t>död</a:t>
            </a:r>
            <a:r>
              <a:rPr lang="en-US" sz="1600">
                <a:cs typeface="Arial"/>
              </a:rPr>
              <a:t> </a:t>
            </a:r>
            <a:r>
              <a:rPr lang="en-US" sz="1600" err="1">
                <a:cs typeface="Arial"/>
              </a:rPr>
              <a:t>ved</a:t>
            </a:r>
            <a:endParaRPr lang="en-US" sz="1600">
              <a:cs typeface="Arial"/>
            </a:endParaRPr>
          </a:p>
          <a:p>
            <a:pPr marL="285750" indent="-285750">
              <a:buFont typeface="Arial" panose="020B0604020202020204" pitchFamily="34" charset="0"/>
              <a:buChar char="•"/>
            </a:pPr>
            <a:r>
              <a:rPr lang="en-US" sz="1600" err="1">
                <a:cs typeface="Arial"/>
              </a:rPr>
              <a:t>Trädartsblandning</a:t>
            </a:r>
            <a:endParaRPr lang="en-US" sz="1600">
              <a:cs typeface="Arial"/>
            </a:endParaRPr>
          </a:p>
          <a:p>
            <a:pPr marL="285750" indent="-285750">
              <a:buFont typeface="Arial" panose="020B0604020202020204" pitchFamily="34" charset="0"/>
              <a:buChar char="•"/>
            </a:pPr>
            <a:r>
              <a:rPr lang="en-US" sz="1600">
                <a:cs typeface="Arial"/>
              </a:rPr>
              <a:t>Andel </a:t>
            </a:r>
            <a:r>
              <a:rPr lang="en-US" sz="1600" err="1">
                <a:cs typeface="Arial"/>
              </a:rPr>
              <a:t>skogsmark</a:t>
            </a:r>
            <a:r>
              <a:rPr lang="en-US" sz="1600">
                <a:cs typeface="Arial"/>
              </a:rPr>
              <a:t> </a:t>
            </a:r>
            <a:r>
              <a:rPr lang="en-US" sz="1600" err="1">
                <a:cs typeface="Arial"/>
              </a:rPr>
              <a:t>dominerad</a:t>
            </a:r>
            <a:r>
              <a:rPr lang="en-US" sz="1600">
                <a:cs typeface="Arial"/>
              </a:rPr>
              <a:t> av </a:t>
            </a:r>
            <a:r>
              <a:rPr lang="en-US" sz="1600" err="1">
                <a:cs typeface="Arial"/>
              </a:rPr>
              <a:t>inhemska</a:t>
            </a:r>
            <a:r>
              <a:rPr lang="en-US" sz="1600">
                <a:cs typeface="Arial"/>
              </a:rPr>
              <a:t> </a:t>
            </a:r>
            <a:r>
              <a:rPr lang="en-US" sz="1600" err="1">
                <a:cs typeface="Arial"/>
              </a:rPr>
              <a:t>trädslag</a:t>
            </a:r>
            <a:endParaRPr lang="en-US" sz="1600">
              <a:cs typeface="Arial"/>
            </a:endParaRPr>
          </a:p>
          <a:p>
            <a:pPr marL="285750" indent="-285750">
              <a:buFont typeface="Arial" panose="020B0604020202020204" pitchFamily="34" charset="0"/>
              <a:buChar char="•"/>
            </a:pPr>
            <a:r>
              <a:rPr lang="en-US" sz="1600">
                <a:cs typeface="Arial"/>
              </a:rPr>
              <a:t>Lager av </a:t>
            </a:r>
            <a:r>
              <a:rPr lang="en-US" sz="1600" err="1">
                <a:cs typeface="Arial"/>
              </a:rPr>
              <a:t>organiskt</a:t>
            </a:r>
            <a:r>
              <a:rPr lang="en-US" sz="1600">
                <a:cs typeface="Arial"/>
              </a:rPr>
              <a:t> </a:t>
            </a:r>
            <a:r>
              <a:rPr lang="en-US" sz="1600" err="1">
                <a:cs typeface="Arial"/>
              </a:rPr>
              <a:t>kol</a:t>
            </a:r>
            <a:endParaRPr lang="en-US" sz="1600">
              <a:cs typeface="Arial"/>
            </a:endParaRPr>
          </a:p>
          <a:p>
            <a:pPr marL="285750" indent="-285750">
              <a:buFont typeface="Arial" panose="020B0604020202020204" pitchFamily="34" charset="0"/>
              <a:buChar char="•"/>
            </a:pPr>
            <a:r>
              <a:rPr lang="en-US" sz="1600" err="1">
                <a:cs typeface="Arial"/>
              </a:rPr>
              <a:t>Andelen</a:t>
            </a:r>
            <a:r>
              <a:rPr lang="en-US" sz="1600">
                <a:cs typeface="Arial"/>
              </a:rPr>
              <a:t> </a:t>
            </a:r>
            <a:r>
              <a:rPr lang="en-US" sz="1600" err="1">
                <a:cs typeface="Arial"/>
              </a:rPr>
              <a:t>olikåldrig</a:t>
            </a:r>
            <a:r>
              <a:rPr lang="en-US" sz="1600">
                <a:cs typeface="Arial"/>
              </a:rPr>
              <a:t> </a:t>
            </a:r>
            <a:r>
              <a:rPr lang="en-US" sz="1600" err="1">
                <a:cs typeface="Arial"/>
              </a:rPr>
              <a:t>skog</a:t>
            </a:r>
            <a:endParaRPr lang="en-US" sz="1600">
              <a:cs typeface="Arial"/>
            </a:endParaRPr>
          </a:p>
          <a:p>
            <a:pPr marL="285750" indent="-285750">
              <a:buFont typeface="Arial" panose="020B0604020202020204" pitchFamily="34" charset="0"/>
              <a:buChar char="•"/>
            </a:pPr>
            <a:r>
              <a:rPr lang="en-US" sz="1600" err="1">
                <a:cs typeface="Arial"/>
              </a:rPr>
              <a:t>Skoglig</a:t>
            </a:r>
            <a:r>
              <a:rPr lang="en-US" sz="1600">
                <a:cs typeface="Arial"/>
              </a:rPr>
              <a:t> </a:t>
            </a:r>
            <a:r>
              <a:rPr lang="en-US" sz="1600" err="1">
                <a:cs typeface="Arial"/>
              </a:rPr>
              <a:t>konnektivitet</a:t>
            </a:r>
            <a:endParaRPr lang="en-US" sz="1600">
              <a:cs typeface="Arial"/>
            </a:endParaRPr>
          </a:p>
          <a:p>
            <a:pPr marL="285750" indent="-285750">
              <a:buFont typeface="Arial" panose="020B0604020202020204" pitchFamily="34" charset="0"/>
              <a:buChar char="•"/>
            </a:pPr>
            <a:r>
              <a:rPr lang="en-US" sz="1600" err="1">
                <a:cs typeface="Arial"/>
              </a:rPr>
              <a:t>Ökande</a:t>
            </a:r>
            <a:r>
              <a:rPr lang="en-US" sz="1600">
                <a:cs typeface="Arial"/>
              </a:rPr>
              <a:t> trend ska </a:t>
            </a:r>
            <a:r>
              <a:rPr lang="en-US" sz="1600" err="1">
                <a:cs typeface="Arial"/>
              </a:rPr>
              <a:t>nås</a:t>
            </a:r>
            <a:r>
              <a:rPr lang="en-US" sz="1600">
                <a:cs typeface="Arial"/>
              </a:rPr>
              <a:t> för </a:t>
            </a:r>
            <a:r>
              <a:rPr lang="en-US" sz="1600" err="1">
                <a:cs typeface="Arial"/>
              </a:rPr>
              <a:t>indexet</a:t>
            </a:r>
            <a:r>
              <a:rPr lang="en-US" sz="1600">
                <a:cs typeface="Arial"/>
              </a:rPr>
              <a:t> </a:t>
            </a:r>
            <a:r>
              <a:rPr lang="en-US" sz="1600" err="1">
                <a:cs typeface="Arial"/>
              </a:rPr>
              <a:t>vanliga</a:t>
            </a:r>
            <a:r>
              <a:rPr lang="en-US" sz="1600">
                <a:cs typeface="Arial"/>
              </a:rPr>
              <a:t> </a:t>
            </a:r>
            <a:r>
              <a:rPr lang="en-US" sz="1600" err="1">
                <a:cs typeface="Arial"/>
              </a:rPr>
              <a:t>skogsfåglar</a:t>
            </a:r>
            <a:r>
              <a:rPr lang="en-US" sz="1600">
                <a:cs typeface="Arial"/>
              </a:rPr>
              <a:t> </a:t>
            </a:r>
            <a:r>
              <a:rPr lang="en-US" sz="1600" err="1">
                <a:cs typeface="Arial"/>
              </a:rPr>
              <a:t>samt</a:t>
            </a:r>
            <a:r>
              <a:rPr lang="en-US" sz="1600">
                <a:cs typeface="Arial"/>
              </a:rPr>
              <a:t> för </a:t>
            </a:r>
            <a:br>
              <a:rPr lang="en-US" sz="1600">
                <a:cs typeface="Arial"/>
              </a:rPr>
            </a:br>
            <a:r>
              <a:rPr lang="en-US" sz="1600">
                <a:cs typeface="Arial"/>
              </a:rPr>
              <a:t>6 av 7 </a:t>
            </a:r>
            <a:r>
              <a:rPr lang="en-US" sz="1600" err="1">
                <a:cs typeface="Arial"/>
              </a:rPr>
              <a:t>övriga</a:t>
            </a:r>
            <a:r>
              <a:rPr lang="en-US" sz="1600">
                <a:cs typeface="Arial"/>
              </a:rPr>
              <a:t> </a:t>
            </a:r>
            <a:r>
              <a:rPr lang="en-US" sz="1600" err="1">
                <a:cs typeface="Arial"/>
              </a:rPr>
              <a:t>indikatorer</a:t>
            </a:r>
            <a:r>
              <a:rPr lang="en-US" sz="1600">
                <a:cs typeface="Arial"/>
              </a:rPr>
              <a:t>. </a:t>
            </a:r>
            <a:r>
              <a:rPr lang="en-US" sz="1600" err="1">
                <a:cs typeface="Arial"/>
              </a:rPr>
              <a:t>Basnivå</a:t>
            </a:r>
            <a:r>
              <a:rPr lang="en-US" sz="1600">
                <a:cs typeface="Arial"/>
              </a:rPr>
              <a:t> aug-2024.</a:t>
            </a:r>
          </a:p>
          <a:p>
            <a:endParaRPr lang="en-US" sz="1800">
              <a:cs typeface="Arial"/>
            </a:endParaRPr>
          </a:p>
          <a:p>
            <a:endParaRPr lang="sv-SE"/>
          </a:p>
        </p:txBody>
      </p:sp>
      <p:pic>
        <p:nvPicPr>
          <p:cNvPr id="10" name="Picture 9" descr="Foto på försöksområde med skog där olika hyggesfria metoder testas. ">
            <a:extLst>
              <a:ext uri="{FF2B5EF4-FFF2-40B4-BE49-F238E27FC236}">
                <a16:creationId xmlns:a16="http://schemas.microsoft.com/office/drawing/2014/main" id="{A8DCD28F-E28E-19BF-8E22-C5F633932931}"/>
              </a:ext>
            </a:extLst>
          </p:cNvPr>
          <p:cNvPicPr>
            <a:picLocks noChangeAspect="1"/>
          </p:cNvPicPr>
          <p:nvPr/>
        </p:nvPicPr>
        <p:blipFill>
          <a:blip r:embed="rId3"/>
          <a:stretch>
            <a:fillRect/>
          </a:stretch>
        </p:blipFill>
        <p:spPr>
          <a:xfrm>
            <a:off x="5596759" y="1236608"/>
            <a:ext cx="3217151" cy="2414095"/>
          </a:xfrm>
          <a:prstGeom prst="rect">
            <a:avLst/>
          </a:prstGeom>
        </p:spPr>
      </p:pic>
      <p:sp>
        <p:nvSpPr>
          <p:cNvPr id="12" name="TextBox 11">
            <a:extLst>
              <a:ext uri="{FF2B5EF4-FFF2-40B4-BE49-F238E27FC236}">
                <a16:creationId xmlns:a16="http://schemas.microsoft.com/office/drawing/2014/main" id="{D3400D2E-F4B2-1B52-1820-80C3B5A16995}"/>
              </a:ext>
            </a:extLst>
          </p:cNvPr>
          <p:cNvSpPr txBox="1"/>
          <p:nvPr/>
        </p:nvSpPr>
        <p:spPr>
          <a:xfrm>
            <a:off x="7157754" y="3639686"/>
            <a:ext cx="173472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kkurat Pro"/>
                <a:cs typeface="Arial"/>
              </a:rPr>
              <a:t>Foto: Magnus Magnusson</a:t>
            </a:r>
            <a:endParaRPr lang="en-US" sz="1050">
              <a:latin typeface="Akkurat Pro"/>
            </a:endParaRPr>
          </a:p>
        </p:txBody>
      </p:sp>
      <p:sp>
        <p:nvSpPr>
          <p:cNvPr id="2" name="Platshållare för bildnummer 1">
            <a:extLst>
              <a:ext uri="{FF2B5EF4-FFF2-40B4-BE49-F238E27FC236}">
                <a16:creationId xmlns:a16="http://schemas.microsoft.com/office/drawing/2014/main" id="{26E1CA2C-3AA5-8D1C-FB5C-C8516D8024CE}"/>
              </a:ext>
            </a:extLst>
          </p:cNvPr>
          <p:cNvSpPr>
            <a:spLocks noGrp="1"/>
          </p:cNvSpPr>
          <p:nvPr>
            <p:ph type="sldNum" sz="quarter" idx="12"/>
          </p:nvPr>
        </p:nvSpPr>
        <p:spPr/>
        <p:txBody>
          <a:bodyPr/>
          <a:lstStyle/>
          <a:p>
            <a:fld id="{1844E2AD-2CA4-4022-8F3B-D585D66E2E30}" type="slidenum">
              <a:rPr lang="sv-SE" smtClean="0"/>
              <a:pPr/>
              <a:t>33</a:t>
            </a:fld>
            <a:endParaRPr lang="sv-SE"/>
          </a:p>
        </p:txBody>
      </p:sp>
    </p:spTree>
    <p:extLst>
      <p:ext uri="{BB962C8B-B14F-4D97-AF65-F5344CB8AC3E}">
        <p14:creationId xmlns:p14="http://schemas.microsoft.com/office/powerpoint/2010/main" val="2465791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E1B372-C095-9808-4E43-B49BA13B910A}"/>
              </a:ext>
            </a:extLst>
          </p:cNvPr>
          <p:cNvSpPr>
            <a:spLocks noGrp="1"/>
          </p:cNvSpPr>
          <p:nvPr>
            <p:ph type="ctrTitle"/>
          </p:nvPr>
        </p:nvSpPr>
        <p:spPr/>
        <p:txBody>
          <a:bodyPr/>
          <a:lstStyle/>
          <a:p>
            <a:r>
              <a:rPr lang="sv-SE"/>
              <a:t>Urbana ekosystem</a:t>
            </a:r>
          </a:p>
        </p:txBody>
      </p:sp>
    </p:spTree>
    <p:extLst>
      <p:ext uri="{BB962C8B-B14F-4D97-AF65-F5344CB8AC3E}">
        <p14:creationId xmlns:p14="http://schemas.microsoft.com/office/powerpoint/2010/main" val="321406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AA53-D902-3EC7-829B-7651B737A443}"/>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5BD9B5E-980C-8F26-4DE4-2C157F1AF8BA}"/>
              </a:ext>
            </a:extLst>
          </p:cNvPr>
          <p:cNvSpPr>
            <a:spLocks noGrp="1"/>
          </p:cNvSpPr>
          <p:nvPr>
            <p:ph type="title"/>
          </p:nvPr>
        </p:nvSpPr>
        <p:spPr>
          <a:xfrm>
            <a:off x="323528" y="822988"/>
            <a:ext cx="3888432" cy="2259328"/>
          </a:xfrm>
        </p:spPr>
        <p:txBody>
          <a:bodyPr anchor="t">
            <a:normAutofit fontScale="90000"/>
          </a:bodyPr>
          <a:lstStyle/>
          <a:p>
            <a:br>
              <a:rPr lang="sv-SE" sz="3100"/>
            </a:br>
            <a:r>
              <a:rPr lang="sv-SE" sz="6300"/>
              <a:t>Urbana </a:t>
            </a:r>
            <a:br>
              <a:rPr lang="sv-SE" sz="6300"/>
            </a:br>
            <a:r>
              <a:rPr lang="sv-SE" sz="6300"/>
              <a:t>ekosystem</a:t>
            </a:r>
            <a:br>
              <a:rPr lang="sv-SE" sz="3100"/>
            </a:br>
            <a:br>
              <a:rPr lang="sv-SE" sz="3100"/>
            </a:br>
            <a:br>
              <a:rPr lang="sv-SE" sz="3100"/>
            </a:br>
            <a:endParaRPr lang="sv-SE" sz="3100"/>
          </a:p>
        </p:txBody>
      </p:sp>
      <p:sp>
        <p:nvSpPr>
          <p:cNvPr id="14" name="Slide Number Placeholder 3">
            <a:extLst>
              <a:ext uri="{FF2B5EF4-FFF2-40B4-BE49-F238E27FC236}">
                <a16:creationId xmlns:a16="http://schemas.microsoft.com/office/drawing/2014/main" id="{020643CC-CB67-5F7E-39B4-3A54924F4578}"/>
              </a:ext>
            </a:extLst>
          </p:cNvPr>
          <p:cNvSpPr>
            <a:spLocks noGrp="1"/>
          </p:cNvSpPr>
          <p:nvPr>
            <p:ph type="sldNum" sz="quarter" idx="12"/>
          </p:nvPr>
        </p:nvSpPr>
        <p:spPr>
          <a:xfrm>
            <a:off x="6835080" y="4869656"/>
            <a:ext cx="2057400" cy="273844"/>
          </a:xfrm>
        </p:spPr>
        <p:txBody>
          <a:bodyPr/>
          <a:lstStyle/>
          <a:p>
            <a:pPr>
              <a:spcAft>
                <a:spcPts val="600"/>
              </a:spcAft>
            </a:pPr>
            <a:fld id="{1844E2AD-2CA4-4022-8F3B-D585D66E2E30}" type="slidenum">
              <a:rPr lang="sv-SE" smtClean="0"/>
              <a:pPr>
                <a:spcAft>
                  <a:spcPts val="600"/>
                </a:spcAft>
              </a:pPr>
              <a:t>35</a:t>
            </a:fld>
            <a:endParaRPr lang="sv-SE"/>
          </a:p>
        </p:txBody>
      </p:sp>
      <p:sp>
        <p:nvSpPr>
          <p:cNvPr id="4" name="textruta 3">
            <a:extLst>
              <a:ext uri="{FF2B5EF4-FFF2-40B4-BE49-F238E27FC236}">
                <a16:creationId xmlns:a16="http://schemas.microsoft.com/office/drawing/2014/main" id="{2C526D6B-FEBA-D1A6-5DBA-8154B2ED2C25}"/>
              </a:ext>
            </a:extLst>
          </p:cNvPr>
          <p:cNvSpPr txBox="1"/>
          <p:nvPr/>
        </p:nvSpPr>
        <p:spPr>
          <a:xfrm>
            <a:off x="6184398" y="4116758"/>
            <a:ext cx="2808211"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a:t>
            </a:r>
            <a:r>
              <a:rPr lang="sv-SE" sz="1050">
                <a:solidFill>
                  <a:srgbClr val="2A2A2D"/>
                </a:solidFill>
                <a:latin typeface="Arial"/>
                <a:cs typeface="Arial"/>
              </a:rPr>
              <a:t>Tobias </a:t>
            </a:r>
            <a:r>
              <a:rPr lang="sv-SE" sz="1050" err="1">
                <a:solidFill>
                  <a:srgbClr val="2A2A2D"/>
                </a:solidFill>
                <a:latin typeface="Arial"/>
                <a:cs typeface="Arial"/>
              </a:rPr>
              <a:t>Flygar</a:t>
            </a:r>
            <a:r>
              <a:rPr lang="sv-SE" sz="1050">
                <a:solidFill>
                  <a:srgbClr val="2A2A2D"/>
                </a:solidFill>
                <a:latin typeface="Arial"/>
                <a:cs typeface="Arial"/>
              </a:rPr>
              <a:t>/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err="1">
              <a:latin typeface="Arial"/>
              <a:cs typeface="Arial"/>
            </a:endParaRPr>
          </a:p>
        </p:txBody>
      </p:sp>
      <p:pic>
        <p:nvPicPr>
          <p:cNvPr id="25" name="Platshållare för bild 24" descr="Urban miljö i landskapet som visar på biologisk mångfald med igelkott, jordhumla, koltrast och gullviva och restaureringsåtgärder som trädplantering för mer grönska i staden.  ">
            <a:extLst>
              <a:ext uri="{FF2B5EF4-FFF2-40B4-BE49-F238E27FC236}">
                <a16:creationId xmlns:a16="http://schemas.microsoft.com/office/drawing/2014/main" id="{9B2496FA-1052-63C0-913D-039789690AD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742" b="1742"/>
          <a:stretch>
            <a:fillRect/>
          </a:stretch>
        </p:blipFill>
        <p:spPr>
          <a:xfrm>
            <a:off x="3667125" y="422275"/>
            <a:ext cx="5481638" cy="3587750"/>
          </a:xfrm>
        </p:spPr>
      </p:pic>
    </p:spTree>
    <p:extLst>
      <p:ext uri="{BB962C8B-B14F-4D97-AF65-F5344CB8AC3E}">
        <p14:creationId xmlns:p14="http://schemas.microsoft.com/office/powerpoint/2010/main" val="3233030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3A09822B-48DD-904A-8427-C54B10FC4325}"/>
              </a:ext>
            </a:extLst>
          </p:cNvPr>
          <p:cNvSpPr>
            <a:spLocks noGrp="1"/>
          </p:cNvSpPr>
          <p:nvPr>
            <p:ph sz="half" idx="13"/>
          </p:nvPr>
        </p:nvSpPr>
        <p:spPr>
          <a:xfrm>
            <a:off x="247328" y="2277983"/>
            <a:ext cx="1931932" cy="3396832"/>
          </a:xfrm>
        </p:spPr>
        <p:txBody>
          <a:bodyPr vert="horz" lIns="91440" tIns="45720" rIns="91440" bIns="45720" rtlCol="0" anchor="t">
            <a:noAutofit/>
          </a:bodyPr>
          <a:lstStyle/>
          <a:p>
            <a:r>
              <a:rPr lang="sv-SE">
                <a:solidFill>
                  <a:srgbClr val="434343"/>
                </a:solidFill>
                <a:latin typeface="Arial"/>
                <a:ea typeface="Open Sans"/>
                <a:cs typeface="Open Sans"/>
              </a:rPr>
              <a:t>  Alla</a:t>
            </a:r>
            <a:r>
              <a:rPr lang="sv-SE" sz="1800">
                <a:solidFill>
                  <a:srgbClr val="434343"/>
                </a:solidFill>
                <a:latin typeface="Arial"/>
                <a:ea typeface="Open Sans"/>
                <a:cs typeface="Open Sans"/>
              </a:rPr>
              <a:t> </a:t>
            </a:r>
            <a:r>
              <a:rPr lang="sv-SE" sz="1800" u="sng">
                <a:solidFill>
                  <a:srgbClr val="434343"/>
                </a:solidFill>
                <a:latin typeface="Arial"/>
                <a:ea typeface="Open Sans"/>
                <a:cs typeface="Open Sans"/>
              </a:rPr>
              <a:t>grönytor</a:t>
            </a:r>
            <a:r>
              <a:rPr lang="sv-SE" sz="1800">
                <a:solidFill>
                  <a:srgbClr val="434343"/>
                </a:solidFill>
                <a:latin typeface="Arial"/>
                <a:ea typeface="Open Sans"/>
                <a:cs typeface="Open Sans"/>
              </a:rPr>
              <a:t> som finns inom städer, mindre städer och tätorter. </a:t>
            </a:r>
            <a:endParaRPr lang="sv-SE">
              <a:solidFill>
                <a:srgbClr val="434343"/>
              </a:solidFill>
              <a:latin typeface="Arial"/>
              <a:ea typeface="Open Sans"/>
              <a:cs typeface="Open Sans"/>
            </a:endParaRPr>
          </a:p>
          <a:p>
            <a:endParaRPr lang="sv-SE"/>
          </a:p>
        </p:txBody>
      </p:sp>
      <p:pic>
        <p:nvPicPr>
          <p:cNvPr id="5" name="Bildobjekt 4" descr="Urban miljö i landskapet som visar på biologisk mångfald med igelkott, jordhumla, koltrast och gullviva och restaureringsåtgärder som trädplantering för mer grönska i staden.  ">
            <a:extLst>
              <a:ext uri="{FF2B5EF4-FFF2-40B4-BE49-F238E27FC236}">
                <a16:creationId xmlns:a16="http://schemas.microsoft.com/office/drawing/2014/main" id="{B6A971AE-F080-226B-C5A3-E7BB26EF1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2273" y="229375"/>
            <a:ext cx="6041976" cy="4097215"/>
          </a:xfrm>
          <a:prstGeom prst="rect">
            <a:avLst/>
          </a:prstGeom>
        </p:spPr>
      </p:pic>
      <p:sp>
        <p:nvSpPr>
          <p:cNvPr id="6" name="textruta 5">
            <a:extLst>
              <a:ext uri="{FF2B5EF4-FFF2-40B4-BE49-F238E27FC236}">
                <a16:creationId xmlns:a16="http://schemas.microsoft.com/office/drawing/2014/main" id="{7ADEF742-3682-943A-E9A1-E281AC1B70B8}"/>
              </a:ext>
            </a:extLst>
          </p:cNvPr>
          <p:cNvSpPr txBox="1"/>
          <p:nvPr/>
        </p:nvSpPr>
        <p:spPr>
          <a:xfrm>
            <a:off x="6207258" y="4474898"/>
            <a:ext cx="2808211"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a:t>
            </a:r>
            <a:r>
              <a:rPr lang="sv-SE" sz="1050">
                <a:solidFill>
                  <a:srgbClr val="2A2A2D"/>
                </a:solidFill>
                <a:latin typeface="Arial"/>
                <a:cs typeface="Arial"/>
              </a:rPr>
              <a:t>Tobias </a:t>
            </a:r>
            <a:r>
              <a:rPr lang="sv-SE" sz="1050" err="1">
                <a:solidFill>
                  <a:srgbClr val="2A2A2D"/>
                </a:solidFill>
                <a:latin typeface="Arial"/>
                <a:cs typeface="Arial"/>
              </a:rPr>
              <a:t>Flygar</a:t>
            </a:r>
            <a:r>
              <a:rPr lang="sv-SE" sz="1050">
                <a:solidFill>
                  <a:srgbClr val="2A2A2D"/>
                </a:solidFill>
                <a:latin typeface="Arial"/>
                <a:cs typeface="Arial"/>
              </a:rPr>
              <a:t>/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err="1">
              <a:latin typeface="Arial"/>
              <a:cs typeface="Arial"/>
            </a:endParaRPr>
          </a:p>
        </p:txBody>
      </p:sp>
      <p:sp>
        <p:nvSpPr>
          <p:cNvPr id="4" name="Platshållare för bildnummer 3">
            <a:extLst>
              <a:ext uri="{FF2B5EF4-FFF2-40B4-BE49-F238E27FC236}">
                <a16:creationId xmlns:a16="http://schemas.microsoft.com/office/drawing/2014/main" id="{96D35513-2FAB-9A41-D716-922E4DF1CFCA}"/>
              </a:ext>
            </a:extLst>
          </p:cNvPr>
          <p:cNvSpPr>
            <a:spLocks noGrp="1"/>
          </p:cNvSpPr>
          <p:nvPr>
            <p:ph type="sldNum" sz="quarter" idx="12"/>
          </p:nvPr>
        </p:nvSpPr>
        <p:spPr/>
        <p:txBody>
          <a:bodyPr/>
          <a:lstStyle/>
          <a:p>
            <a:fld id="{1844E2AD-2CA4-4022-8F3B-D585D66E2E30}" type="slidenum">
              <a:rPr lang="sv-SE" smtClean="0"/>
              <a:pPr/>
              <a:t>36</a:t>
            </a:fld>
            <a:endParaRPr lang="sv-SE"/>
          </a:p>
        </p:txBody>
      </p:sp>
    </p:spTree>
    <p:extLst>
      <p:ext uri="{BB962C8B-B14F-4D97-AF65-F5344CB8AC3E}">
        <p14:creationId xmlns:p14="http://schemas.microsoft.com/office/powerpoint/2010/main" val="494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0529AC9-22CE-780B-C265-B762A3623FE1}"/>
              </a:ext>
            </a:extLst>
          </p:cNvPr>
          <p:cNvSpPr>
            <a:spLocks noGrp="1"/>
          </p:cNvSpPr>
          <p:nvPr>
            <p:ph type="title"/>
          </p:nvPr>
        </p:nvSpPr>
        <p:spPr>
          <a:xfrm>
            <a:off x="323528" y="168434"/>
            <a:ext cx="5832648" cy="794137"/>
          </a:xfrm>
        </p:spPr>
        <p:txBody>
          <a:bodyPr/>
          <a:lstStyle/>
          <a:p>
            <a:r>
              <a:rPr lang="sv-SE">
                <a:cs typeface="Times New Roman"/>
              </a:rPr>
              <a:t>Artikel 8</a:t>
            </a:r>
            <a:endParaRPr lang="sv-SE"/>
          </a:p>
        </p:txBody>
      </p:sp>
      <p:sp>
        <p:nvSpPr>
          <p:cNvPr id="4" name="Platshållare för text 3">
            <a:extLst>
              <a:ext uri="{FF2B5EF4-FFF2-40B4-BE49-F238E27FC236}">
                <a16:creationId xmlns:a16="http://schemas.microsoft.com/office/drawing/2014/main" id="{401FEB41-4A26-5646-4772-4E27A9E342FB}"/>
              </a:ext>
            </a:extLst>
          </p:cNvPr>
          <p:cNvSpPr>
            <a:spLocks noGrp="1"/>
          </p:cNvSpPr>
          <p:nvPr>
            <p:ph type="body" sz="quarter" idx="14"/>
          </p:nvPr>
        </p:nvSpPr>
        <p:spPr>
          <a:xfrm>
            <a:off x="323528" y="962571"/>
            <a:ext cx="5832648" cy="3218358"/>
          </a:xfrm>
        </p:spPr>
        <p:txBody>
          <a:bodyPr vert="horz" lIns="91440" tIns="45720" rIns="91440" bIns="45720" rtlCol="0" anchor="t">
            <a:noAutofit/>
          </a:bodyPr>
          <a:lstStyle/>
          <a:p>
            <a:pPr marL="0" indent="0">
              <a:buNone/>
            </a:pPr>
            <a:r>
              <a:rPr lang="sv-SE">
                <a:solidFill>
                  <a:srgbClr val="000000"/>
                </a:solidFill>
                <a:latin typeface="Arial"/>
                <a:cs typeface="Arial"/>
              </a:rPr>
              <a:t>Senast 2030 ska Sverige säkerställa att det inte sker någon nettoförlust av den sammanlagda nationella arealen urbana grönytor och urban trädkrontäckning i de urbana ekosystemområden.</a:t>
            </a:r>
            <a:endParaRPr lang="sv-SE"/>
          </a:p>
          <a:p>
            <a:pPr marL="0" indent="0">
              <a:buNone/>
            </a:pPr>
            <a:r>
              <a:rPr lang="sv-SE">
                <a:solidFill>
                  <a:srgbClr val="000000"/>
                </a:solidFill>
                <a:latin typeface="Arial"/>
                <a:cs typeface="Arial"/>
              </a:rPr>
              <a:t>Undantag får göras för de urbana   ekosystemområden där andelen urbana grönytor överstiger 45 % och andelen urban trädkrontäckning överstiger 10 %.</a:t>
            </a:r>
            <a:endParaRPr lang="sv-SE">
              <a:cs typeface="Arial"/>
            </a:endParaRPr>
          </a:p>
          <a:p>
            <a:pPr marL="0" indent="0">
              <a:buNone/>
            </a:pPr>
            <a:r>
              <a:rPr lang="sv-SE">
                <a:solidFill>
                  <a:srgbClr val="000000"/>
                </a:solidFill>
                <a:latin typeface="Arial"/>
                <a:cs typeface="Arial"/>
              </a:rPr>
              <a:t>Efter 2030 ska urbana grönytor och trädtäckning i urbana ekosystemområden öka tills de har nått tillfredsställande nivåer.</a:t>
            </a:r>
          </a:p>
          <a:p>
            <a:pPr marL="0" indent="0">
              <a:buNone/>
            </a:pPr>
            <a:r>
              <a:rPr lang="sv-SE">
                <a:solidFill>
                  <a:srgbClr val="000000"/>
                </a:solidFill>
                <a:latin typeface="Arial"/>
                <a:cs typeface="Arial"/>
              </a:rPr>
              <a:t>Den tillfredsställande nivån ska bestämmas senast 2030. (artikel 14.5)</a:t>
            </a:r>
            <a:br>
              <a:rPr lang="sv-SE">
                <a:latin typeface="Arial"/>
                <a:cs typeface="Arial"/>
              </a:rPr>
            </a:br>
            <a:endParaRPr lang="sv-SE">
              <a:solidFill>
                <a:srgbClr val="000000"/>
              </a:solidFill>
              <a:latin typeface="Arial"/>
              <a:cs typeface="Arial"/>
            </a:endParaRPr>
          </a:p>
        </p:txBody>
      </p:sp>
      <p:pic>
        <p:nvPicPr>
          <p:cNvPr id="6" name="Platshållare för bild 5" descr="Karta i urban miljö som visar grönområden. ">
            <a:extLst>
              <a:ext uri="{FF2B5EF4-FFF2-40B4-BE49-F238E27FC236}">
                <a16:creationId xmlns:a16="http://schemas.microsoft.com/office/drawing/2014/main" id="{AD20341C-F440-9CE6-FF67-BE5744463BD5}"/>
              </a:ext>
            </a:extLst>
          </p:cNvPr>
          <p:cNvPicPr>
            <a:picLocks noGrp="1" noChangeAspect="1"/>
          </p:cNvPicPr>
          <p:nvPr>
            <p:ph type="pic" sz="quarter" idx="13"/>
          </p:nvPr>
        </p:nvPicPr>
        <p:blipFill>
          <a:blip r:embed="rId3"/>
          <a:srcRect l="26888" r="26888"/>
          <a:stretch/>
        </p:blipFill>
        <p:spPr/>
      </p:pic>
      <p:sp>
        <p:nvSpPr>
          <p:cNvPr id="3" name="Platshållare för bildnummer 2">
            <a:extLst>
              <a:ext uri="{FF2B5EF4-FFF2-40B4-BE49-F238E27FC236}">
                <a16:creationId xmlns:a16="http://schemas.microsoft.com/office/drawing/2014/main" id="{5166CA42-3F34-8910-E6AA-E235F568B7BB}"/>
              </a:ext>
            </a:extLst>
          </p:cNvPr>
          <p:cNvSpPr>
            <a:spLocks noGrp="1"/>
          </p:cNvSpPr>
          <p:nvPr>
            <p:ph type="sldNum" sz="quarter" idx="12"/>
          </p:nvPr>
        </p:nvSpPr>
        <p:spPr/>
        <p:txBody>
          <a:bodyPr/>
          <a:lstStyle/>
          <a:p>
            <a:fld id="{1844E2AD-2CA4-4022-8F3B-D585D66E2E30}" type="slidenum">
              <a:rPr lang="sv-SE" smtClean="0"/>
              <a:pPr/>
              <a:t>37</a:t>
            </a:fld>
            <a:endParaRPr lang="sv-SE"/>
          </a:p>
        </p:txBody>
      </p:sp>
    </p:spTree>
    <p:extLst>
      <p:ext uri="{BB962C8B-B14F-4D97-AF65-F5344CB8AC3E}">
        <p14:creationId xmlns:p14="http://schemas.microsoft.com/office/powerpoint/2010/main" val="3517096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Närbild på pollinatör i landskapet. ">
            <a:extLst>
              <a:ext uri="{FF2B5EF4-FFF2-40B4-BE49-F238E27FC236}">
                <a16:creationId xmlns:a16="http://schemas.microsoft.com/office/drawing/2014/main" id="{B0F2A997-0731-792D-7F71-FA620F657F95}"/>
              </a:ext>
            </a:extLst>
          </p:cNvPr>
          <p:cNvPicPr>
            <a:picLocks noGrp="1" noChangeAspect="1"/>
          </p:cNvPicPr>
          <p:nvPr>
            <p:ph type="pic" sz="quarter" idx="13"/>
          </p:nvPr>
        </p:nvPicPr>
        <p:blipFill>
          <a:blip r:embed="rId3"/>
          <a:srcRect l="30530" r="30530"/>
          <a:stretch/>
        </p:blipFill>
        <p:spPr/>
      </p:pic>
      <p:sp>
        <p:nvSpPr>
          <p:cNvPr id="8" name="textruta 7">
            <a:extLst>
              <a:ext uri="{FF2B5EF4-FFF2-40B4-BE49-F238E27FC236}">
                <a16:creationId xmlns:a16="http://schemas.microsoft.com/office/drawing/2014/main" id="{552E4DDC-2DEB-34EA-6E77-0AD282769D5A}"/>
              </a:ext>
            </a:extLst>
          </p:cNvPr>
          <p:cNvSpPr txBox="1"/>
          <p:nvPr/>
        </p:nvSpPr>
        <p:spPr>
          <a:xfrm>
            <a:off x="1817" y="4608590"/>
            <a:ext cx="24336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100">
                <a:solidFill>
                  <a:srgbClr val="FFFFFF"/>
                </a:solidFill>
                <a:cs typeface="Arial"/>
              </a:rPr>
              <a:t>Foto: Jonathan Malmberg</a:t>
            </a:r>
          </a:p>
        </p:txBody>
      </p:sp>
      <p:sp>
        <p:nvSpPr>
          <p:cNvPr id="5" name="Rubrik 4">
            <a:extLst>
              <a:ext uri="{FF2B5EF4-FFF2-40B4-BE49-F238E27FC236}">
                <a16:creationId xmlns:a16="http://schemas.microsoft.com/office/drawing/2014/main" id="{9FFE842A-9070-DE23-8850-89A9281C3ADC}"/>
              </a:ext>
            </a:extLst>
          </p:cNvPr>
          <p:cNvSpPr>
            <a:spLocks noGrp="1"/>
          </p:cNvSpPr>
          <p:nvPr>
            <p:ph type="title"/>
          </p:nvPr>
        </p:nvSpPr>
        <p:spPr/>
        <p:txBody>
          <a:bodyPr/>
          <a:lstStyle/>
          <a:p>
            <a:r>
              <a:rPr lang="sv-SE">
                <a:cs typeface="Times New Roman"/>
              </a:rPr>
              <a:t>Koppling till andra artiklar</a:t>
            </a:r>
            <a:endParaRPr lang="sv-SE"/>
          </a:p>
        </p:txBody>
      </p:sp>
      <p:sp>
        <p:nvSpPr>
          <p:cNvPr id="4" name="Platshållare för text 3">
            <a:extLst>
              <a:ext uri="{FF2B5EF4-FFF2-40B4-BE49-F238E27FC236}">
                <a16:creationId xmlns:a16="http://schemas.microsoft.com/office/drawing/2014/main" id="{BE1EBAD0-0FB6-3167-09FE-AFDD4C52A485}"/>
              </a:ext>
            </a:extLst>
          </p:cNvPr>
          <p:cNvSpPr>
            <a:spLocks noGrp="1"/>
          </p:cNvSpPr>
          <p:nvPr>
            <p:ph type="body" sz="quarter" idx="14"/>
          </p:nvPr>
        </p:nvSpPr>
        <p:spPr/>
        <p:txBody>
          <a:bodyPr vert="horz" lIns="91440" tIns="45720" rIns="91440" bIns="45720" rtlCol="0" anchor="t">
            <a:noAutofit/>
          </a:bodyPr>
          <a:lstStyle/>
          <a:p>
            <a:pPr marL="0" indent="0">
              <a:buNone/>
            </a:pPr>
            <a:r>
              <a:rPr lang="sv-SE">
                <a:cs typeface="Arial" panose="020B0604020202020204"/>
              </a:rPr>
              <a:t>Artikel 10 om pollinering</a:t>
            </a:r>
          </a:p>
          <a:p>
            <a:pPr marL="0" indent="0">
              <a:buNone/>
            </a:pPr>
            <a:endParaRPr lang="sv-SE">
              <a:cs typeface="Arial" panose="020B0604020202020204"/>
            </a:endParaRPr>
          </a:p>
          <a:p>
            <a:pPr marL="0" indent="0">
              <a:buNone/>
            </a:pPr>
            <a:r>
              <a:rPr lang="sv-SE">
                <a:cs typeface="Arial" panose="020B0604020202020204"/>
              </a:rPr>
              <a:t>Artikel 13 – plantering av minst 3 miljarder träd i EU till 2030, bland annat i urbana ekosystem.</a:t>
            </a:r>
          </a:p>
        </p:txBody>
      </p:sp>
      <p:sp>
        <p:nvSpPr>
          <p:cNvPr id="3" name="Platshållare för bildnummer 2">
            <a:extLst>
              <a:ext uri="{FF2B5EF4-FFF2-40B4-BE49-F238E27FC236}">
                <a16:creationId xmlns:a16="http://schemas.microsoft.com/office/drawing/2014/main" id="{543B9730-30A9-E96A-457E-4CA816C7049B}"/>
              </a:ext>
            </a:extLst>
          </p:cNvPr>
          <p:cNvSpPr>
            <a:spLocks noGrp="1"/>
          </p:cNvSpPr>
          <p:nvPr>
            <p:ph type="sldNum" sz="quarter" idx="12"/>
          </p:nvPr>
        </p:nvSpPr>
        <p:spPr/>
        <p:txBody>
          <a:bodyPr/>
          <a:lstStyle/>
          <a:p>
            <a:fld id="{1844E2AD-2CA4-4022-8F3B-D585D66E2E30}" type="slidenum">
              <a:rPr lang="sv-SE" smtClean="0"/>
              <a:pPr/>
              <a:t>38</a:t>
            </a:fld>
            <a:endParaRPr lang="sv-SE"/>
          </a:p>
        </p:txBody>
      </p:sp>
    </p:spTree>
    <p:extLst>
      <p:ext uri="{BB962C8B-B14F-4D97-AF65-F5344CB8AC3E}">
        <p14:creationId xmlns:p14="http://schemas.microsoft.com/office/powerpoint/2010/main" val="1859398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Karta över Sverige där de 151 kommunerna som omfattas av artikel 8 är markerade med grön färg.">
            <a:extLst>
              <a:ext uri="{FF2B5EF4-FFF2-40B4-BE49-F238E27FC236}">
                <a16:creationId xmlns:a16="http://schemas.microsoft.com/office/drawing/2014/main" id="{8644E390-CC6B-604E-18A8-717E21F5C945}"/>
              </a:ext>
            </a:extLst>
          </p:cNvPr>
          <p:cNvPicPr>
            <a:picLocks noChangeAspect="1"/>
          </p:cNvPicPr>
          <p:nvPr/>
        </p:nvPicPr>
        <p:blipFill>
          <a:blip r:embed="rId3"/>
          <a:stretch>
            <a:fillRect/>
          </a:stretch>
        </p:blipFill>
        <p:spPr>
          <a:xfrm>
            <a:off x="-1184" y="0"/>
            <a:ext cx="3636852" cy="5143500"/>
          </a:xfrm>
          <a:prstGeom prst="rect">
            <a:avLst/>
          </a:prstGeom>
        </p:spPr>
      </p:pic>
      <p:sp>
        <p:nvSpPr>
          <p:cNvPr id="10" name="textruta 9">
            <a:extLst>
              <a:ext uri="{FF2B5EF4-FFF2-40B4-BE49-F238E27FC236}">
                <a16:creationId xmlns:a16="http://schemas.microsoft.com/office/drawing/2014/main" id="{1F6C1648-CDF1-739F-99D5-E7D888680DCE}"/>
              </a:ext>
            </a:extLst>
          </p:cNvPr>
          <p:cNvSpPr txBox="1"/>
          <p:nvPr/>
        </p:nvSpPr>
        <p:spPr>
          <a:xfrm>
            <a:off x="44949" y="4867382"/>
            <a:ext cx="24336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100">
                <a:cs typeface="Arial"/>
              </a:rPr>
              <a:t>Karta: Boverket</a:t>
            </a:r>
          </a:p>
        </p:txBody>
      </p:sp>
      <p:sp>
        <p:nvSpPr>
          <p:cNvPr id="3" name="Rubrik 2">
            <a:extLst>
              <a:ext uri="{FF2B5EF4-FFF2-40B4-BE49-F238E27FC236}">
                <a16:creationId xmlns:a16="http://schemas.microsoft.com/office/drawing/2014/main" id="{2DC5BFEA-E555-255F-4321-1B09EEBEA208}"/>
              </a:ext>
            </a:extLst>
          </p:cNvPr>
          <p:cNvSpPr>
            <a:spLocks noGrp="1"/>
          </p:cNvSpPr>
          <p:nvPr>
            <p:ph type="title"/>
          </p:nvPr>
        </p:nvSpPr>
        <p:spPr>
          <a:xfrm>
            <a:off x="3981796" y="267494"/>
            <a:ext cx="4910684" cy="1152128"/>
          </a:xfrm>
        </p:spPr>
        <p:txBody>
          <a:bodyPr/>
          <a:lstStyle/>
          <a:p>
            <a:r>
              <a:rPr lang="sv-SE" sz="3200">
                <a:cs typeface="Times New Roman"/>
              </a:rPr>
              <a:t>Kommuner som omfattas av artikel 8</a:t>
            </a:r>
            <a:br>
              <a:rPr lang="sv-SE" sz="2000">
                <a:cs typeface="Times New Roman"/>
              </a:rPr>
            </a:br>
            <a:endParaRPr lang="sv-SE" sz="3600">
              <a:cs typeface="Times New Roman"/>
            </a:endParaRPr>
          </a:p>
        </p:txBody>
      </p:sp>
      <p:sp>
        <p:nvSpPr>
          <p:cNvPr id="11" name="Platshållare för text 10">
            <a:extLst>
              <a:ext uri="{FF2B5EF4-FFF2-40B4-BE49-F238E27FC236}">
                <a16:creationId xmlns:a16="http://schemas.microsoft.com/office/drawing/2014/main" id="{2C1A4A02-11A2-F9BD-636E-841D158EE0CF}"/>
              </a:ext>
            </a:extLst>
          </p:cNvPr>
          <p:cNvSpPr>
            <a:spLocks noGrp="1"/>
          </p:cNvSpPr>
          <p:nvPr>
            <p:ph type="body" sz="quarter" idx="14"/>
          </p:nvPr>
        </p:nvSpPr>
        <p:spPr>
          <a:xfrm>
            <a:off x="3981796" y="1645921"/>
            <a:ext cx="4910684" cy="2826092"/>
          </a:xfrm>
        </p:spPr>
        <p:txBody>
          <a:bodyPr/>
          <a:lstStyle/>
          <a:p>
            <a:pPr marL="0" indent="0">
              <a:buNone/>
            </a:pPr>
            <a:r>
              <a:rPr kumimoji="0" lang="sv-SE" sz="1800" b="0" i="0" u="none" strike="noStrike" kern="1200" cap="none" spc="0" normalizeH="0" baseline="0" noProof="0">
                <a:ln>
                  <a:noFill/>
                </a:ln>
                <a:solidFill>
                  <a:srgbClr val="000000"/>
                </a:solidFill>
                <a:effectLst/>
                <a:uLnTx/>
                <a:uFillTx/>
                <a:latin typeface="Arial"/>
                <a:ea typeface="+mj-ea"/>
                <a:cs typeface="Arial"/>
              </a:rPr>
              <a:t>151 kommuner</a:t>
            </a:r>
            <a:br>
              <a:rPr kumimoji="0" lang="sv-SE" sz="1800" b="0" i="0" u="none" strike="noStrike" kern="1200" cap="none" spc="0" normalizeH="0" baseline="0" noProof="0">
                <a:ln>
                  <a:noFill/>
                </a:ln>
                <a:solidFill>
                  <a:srgbClr val="005643"/>
                </a:solidFill>
                <a:effectLst/>
                <a:uLnTx/>
                <a:uFillTx/>
                <a:latin typeface="Arial"/>
                <a:ea typeface="+mj-ea"/>
                <a:cs typeface="Arial"/>
              </a:rPr>
            </a:br>
            <a:br>
              <a:rPr kumimoji="0" lang="sv-SE" sz="1800" b="0" i="0" u="none" strike="noStrike" kern="1200" cap="none" spc="0" normalizeH="0" baseline="0" noProof="0">
                <a:ln>
                  <a:noFill/>
                </a:ln>
                <a:solidFill>
                  <a:srgbClr val="005643"/>
                </a:solidFill>
                <a:effectLst/>
                <a:uLnTx/>
                <a:uFillTx/>
                <a:latin typeface="Arial"/>
                <a:ea typeface="+mj-ea"/>
                <a:cs typeface="Arial"/>
              </a:rPr>
            </a:br>
            <a:r>
              <a:rPr kumimoji="0" lang="sv-SE" sz="1800" b="0" i="0" u="none" strike="noStrike" kern="1200" cap="none" spc="0" normalizeH="0" baseline="0" noProof="0">
                <a:ln>
                  <a:noFill/>
                </a:ln>
                <a:solidFill>
                  <a:srgbClr val="000000"/>
                </a:solidFill>
                <a:effectLst/>
                <a:uLnTx/>
                <a:uFillTx/>
                <a:latin typeface="Arial"/>
                <a:ea typeface="+mj-ea"/>
                <a:cs typeface="Arial"/>
              </a:rPr>
              <a:t>Sverige fastställer hur urbana ekosystemområden avgränsas. (artikel 14.4)</a:t>
            </a:r>
            <a:br>
              <a:rPr kumimoji="0" lang="sv-SE" sz="1800" b="0" i="0" u="none" strike="noStrike" kern="1200" cap="none" spc="0" normalizeH="0" baseline="0" noProof="0">
                <a:ln>
                  <a:noFill/>
                </a:ln>
                <a:solidFill>
                  <a:srgbClr val="005643"/>
                </a:solidFill>
                <a:effectLst/>
                <a:uLnTx/>
                <a:uFillTx/>
                <a:latin typeface="Arial"/>
                <a:ea typeface="+mj-ea"/>
                <a:cs typeface="Arial"/>
              </a:rPr>
            </a:br>
            <a:br>
              <a:rPr kumimoji="0" lang="sv-SE" sz="1800" b="0" i="0" u="none" strike="noStrike" kern="1200" cap="none" spc="0" normalizeH="0" baseline="0" noProof="0">
                <a:ln>
                  <a:noFill/>
                </a:ln>
                <a:solidFill>
                  <a:srgbClr val="005643"/>
                </a:solidFill>
                <a:effectLst/>
                <a:uLnTx/>
                <a:uFillTx/>
                <a:latin typeface="Arial"/>
                <a:ea typeface="+mj-ea"/>
                <a:cs typeface="Arial"/>
              </a:rPr>
            </a:br>
            <a:endParaRPr lang="sv-SE"/>
          </a:p>
        </p:txBody>
      </p:sp>
      <p:sp>
        <p:nvSpPr>
          <p:cNvPr id="4" name="Platshållare för bildnummer 3">
            <a:extLst>
              <a:ext uri="{FF2B5EF4-FFF2-40B4-BE49-F238E27FC236}">
                <a16:creationId xmlns:a16="http://schemas.microsoft.com/office/drawing/2014/main" id="{79AFE821-57B1-D708-577E-02DA211D9A01}"/>
              </a:ext>
            </a:extLst>
          </p:cNvPr>
          <p:cNvSpPr>
            <a:spLocks noGrp="1"/>
          </p:cNvSpPr>
          <p:nvPr>
            <p:ph type="sldNum" sz="quarter" idx="12"/>
          </p:nvPr>
        </p:nvSpPr>
        <p:spPr/>
        <p:txBody>
          <a:bodyPr/>
          <a:lstStyle/>
          <a:p>
            <a:fld id="{1844E2AD-2CA4-4022-8F3B-D585D66E2E30}" type="slidenum">
              <a:rPr lang="sv-SE" smtClean="0"/>
              <a:pPr/>
              <a:t>39</a:t>
            </a:fld>
            <a:endParaRPr lang="sv-SE"/>
          </a:p>
        </p:txBody>
      </p:sp>
    </p:spTree>
    <p:extLst>
      <p:ext uri="{BB962C8B-B14F-4D97-AF65-F5344CB8AC3E}">
        <p14:creationId xmlns:p14="http://schemas.microsoft.com/office/powerpoint/2010/main" val="75533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10BA-B987-555C-FBE9-9793DF35ACB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DA5EA239-0C2D-CBC5-DD1B-404FC4FF13E9}"/>
              </a:ext>
            </a:extLst>
          </p:cNvPr>
          <p:cNvSpPr>
            <a:spLocks noGrp="1"/>
          </p:cNvSpPr>
          <p:nvPr>
            <p:ph type="title"/>
          </p:nvPr>
        </p:nvSpPr>
        <p:spPr/>
        <p:txBody>
          <a:bodyPr>
            <a:normAutofit/>
          </a:bodyPr>
          <a:lstStyle/>
          <a:p>
            <a:r>
              <a:rPr lang="sv-SE" sz="4000"/>
              <a:t>Förordningen om restaurering av natur</a:t>
            </a:r>
            <a:endParaRPr lang="sv-SE"/>
          </a:p>
        </p:txBody>
      </p:sp>
      <p:sp>
        <p:nvSpPr>
          <p:cNvPr id="7" name="Platshållare för innehåll 6">
            <a:extLst>
              <a:ext uri="{FF2B5EF4-FFF2-40B4-BE49-F238E27FC236}">
                <a16:creationId xmlns:a16="http://schemas.microsoft.com/office/drawing/2014/main" id="{72C1133E-FC94-ACE2-E316-80476E7B6987}"/>
              </a:ext>
            </a:extLst>
          </p:cNvPr>
          <p:cNvSpPr>
            <a:spLocks noGrp="1"/>
          </p:cNvSpPr>
          <p:nvPr>
            <p:ph sz="half" idx="13"/>
          </p:nvPr>
        </p:nvSpPr>
        <p:spPr>
          <a:xfrm>
            <a:off x="323528" y="1203562"/>
            <a:ext cx="5988372" cy="3666093"/>
          </a:xfrm>
        </p:spPr>
        <p:txBody>
          <a:bodyPr vert="horz" lIns="91440" tIns="45720" rIns="91440" bIns="45720" rtlCol="0" anchor="t">
            <a:noAutofit/>
          </a:bodyPr>
          <a:lstStyle/>
          <a:p>
            <a:pPr marL="0" indent="0"/>
            <a:r>
              <a:rPr lang="sv-SE" i="1">
                <a:cs typeface="Arial" panose="020B0604020202020204"/>
              </a:rPr>
              <a:t>Citat: </a:t>
            </a:r>
            <a:r>
              <a:rPr lang="sv-SE">
                <a:cs typeface="Arial" panose="020B0604020202020204"/>
              </a:rPr>
              <a:t>”I denna förordning fastställs regler för att bidra till</a:t>
            </a:r>
          </a:p>
          <a:p>
            <a:pPr marL="0" indent="0"/>
            <a:r>
              <a:rPr lang="sv-SE">
                <a:cs typeface="Arial" panose="020B0604020202020204"/>
              </a:rPr>
              <a:t>a) en långsiktig och varaktig återhämtning av </a:t>
            </a:r>
            <a:r>
              <a:rPr lang="sv-SE" err="1">
                <a:cs typeface="Arial" panose="020B0604020202020204"/>
              </a:rPr>
              <a:t>resilienta</a:t>
            </a:r>
            <a:r>
              <a:rPr lang="sv-SE">
                <a:cs typeface="Arial" panose="020B0604020202020204"/>
              </a:rPr>
              <a:t> ekosystem med biologisk mångfald på land och till havs i medlemsstaterna genom restaurering av försämrade ekosystem,</a:t>
            </a:r>
          </a:p>
          <a:p>
            <a:pPr marL="0" indent="0"/>
            <a:r>
              <a:rPr lang="sv-SE">
                <a:cs typeface="Arial" panose="020B0604020202020204"/>
              </a:rPr>
              <a:t>b) att uppnå unionens övergripande mål för begränsning av och anpassning till klimatförändringar samt för markförsämringsneutralitet,</a:t>
            </a:r>
          </a:p>
          <a:p>
            <a:pPr marL="0" indent="0"/>
            <a:r>
              <a:rPr lang="sv-SE">
                <a:cs typeface="Arial" panose="020B0604020202020204"/>
              </a:rPr>
              <a:t>c) att förbättra livsmedelstryggheten,</a:t>
            </a:r>
          </a:p>
          <a:p>
            <a:pPr marL="0" indent="0"/>
            <a:r>
              <a:rPr lang="sv-SE">
                <a:cs typeface="Arial" panose="020B0604020202020204"/>
              </a:rPr>
              <a:t>d) att uppfylla unionens internationella åtaganden.”</a:t>
            </a:r>
          </a:p>
        </p:txBody>
      </p:sp>
      <p:pic>
        <p:nvPicPr>
          <p:cNvPr id="4" name="Bildobjekt 3" descr="EU flagga">
            <a:extLst>
              <a:ext uri="{FF2B5EF4-FFF2-40B4-BE49-F238E27FC236}">
                <a16:creationId xmlns:a16="http://schemas.microsoft.com/office/drawing/2014/main" id="{106D706A-3248-3AC4-F01B-5D6444402F9E}"/>
              </a:ext>
            </a:extLst>
          </p:cNvPr>
          <p:cNvPicPr>
            <a:picLocks noChangeAspect="1"/>
          </p:cNvPicPr>
          <p:nvPr/>
        </p:nvPicPr>
        <p:blipFill>
          <a:blip r:embed="rId3"/>
          <a:stretch>
            <a:fillRect/>
          </a:stretch>
        </p:blipFill>
        <p:spPr>
          <a:xfrm>
            <a:off x="7203956" y="873765"/>
            <a:ext cx="1688524" cy="1136833"/>
          </a:xfrm>
          <a:prstGeom prst="rect">
            <a:avLst/>
          </a:prstGeom>
        </p:spPr>
      </p:pic>
      <p:sp>
        <p:nvSpPr>
          <p:cNvPr id="11" name="textruta 10">
            <a:extLst>
              <a:ext uri="{FF2B5EF4-FFF2-40B4-BE49-F238E27FC236}">
                <a16:creationId xmlns:a16="http://schemas.microsoft.com/office/drawing/2014/main" id="{3C5837DA-20C7-26C0-D9E4-81B240A137FE}"/>
              </a:ext>
            </a:extLst>
          </p:cNvPr>
          <p:cNvSpPr txBox="1"/>
          <p:nvPr/>
        </p:nvSpPr>
        <p:spPr>
          <a:xfrm>
            <a:off x="251520" y="4460033"/>
            <a:ext cx="8575239" cy="246221"/>
          </a:xfrm>
          <a:prstGeom prst="rect">
            <a:avLst/>
          </a:prstGeom>
          <a:noFill/>
        </p:spPr>
        <p:txBody>
          <a:bodyPr wrap="square" rtlCol="0">
            <a:spAutoFit/>
          </a:bodyPr>
          <a:lstStyle/>
          <a:p>
            <a:r>
              <a:rPr lang="sv-SE" sz="1000">
                <a:solidFill>
                  <a:schemeClr val="accent6">
                    <a:lumMod val="75000"/>
                  </a:schemeClr>
                </a:solidFill>
              </a:rPr>
              <a:t>Hela förordningen finns på https://eur-lex.europa.eu/legal-content/SV/TXT/HTML/?uri=OJ:L_202401991#cpt_I</a:t>
            </a:r>
          </a:p>
        </p:txBody>
      </p:sp>
      <p:sp>
        <p:nvSpPr>
          <p:cNvPr id="2" name="Platshållare för bildnummer 1">
            <a:extLst>
              <a:ext uri="{FF2B5EF4-FFF2-40B4-BE49-F238E27FC236}">
                <a16:creationId xmlns:a16="http://schemas.microsoft.com/office/drawing/2014/main" id="{A60F1E25-8D40-AABC-F7C8-37A8B8061337}"/>
              </a:ext>
            </a:extLst>
          </p:cNvPr>
          <p:cNvSpPr>
            <a:spLocks noGrp="1"/>
          </p:cNvSpPr>
          <p:nvPr>
            <p:ph type="sldNum" sz="quarter" idx="12"/>
          </p:nvPr>
        </p:nvSpPr>
        <p:spPr/>
        <p:txBody>
          <a:bodyPr/>
          <a:lstStyle/>
          <a:p>
            <a:fld id="{1844E2AD-2CA4-4022-8F3B-D585D66E2E30}" type="slidenum">
              <a:rPr lang="sv-SE" smtClean="0"/>
              <a:pPr/>
              <a:t>4</a:t>
            </a:fld>
            <a:endParaRPr lang="sv-SE"/>
          </a:p>
        </p:txBody>
      </p:sp>
    </p:spTree>
    <p:extLst>
      <p:ext uri="{BB962C8B-B14F-4D97-AF65-F5344CB8AC3E}">
        <p14:creationId xmlns:p14="http://schemas.microsoft.com/office/powerpoint/2010/main" val="1721676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178AD-7B30-4F9A-3E98-F0F9A29FA33A}"/>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650385CA-FF0A-5F9A-CBF6-116E10CC225E}"/>
              </a:ext>
            </a:extLst>
          </p:cNvPr>
          <p:cNvSpPr>
            <a:spLocks noGrp="1"/>
          </p:cNvSpPr>
          <p:nvPr>
            <p:ph type="title"/>
          </p:nvPr>
        </p:nvSpPr>
        <p:spPr/>
        <p:txBody>
          <a:bodyPr/>
          <a:lstStyle/>
          <a:p>
            <a:r>
              <a:rPr lang="sv-SE">
                <a:cs typeface="Times New Roman"/>
              </a:rPr>
              <a:t>Tänkbara åtgärder</a:t>
            </a:r>
            <a:endParaRPr lang="sv-SE"/>
          </a:p>
        </p:txBody>
      </p:sp>
      <p:sp>
        <p:nvSpPr>
          <p:cNvPr id="4" name="Platshållare för text 3">
            <a:extLst>
              <a:ext uri="{FF2B5EF4-FFF2-40B4-BE49-F238E27FC236}">
                <a16:creationId xmlns:a16="http://schemas.microsoft.com/office/drawing/2014/main" id="{4FDBFF81-ECAC-52E6-89E3-CAADC463CEC2}"/>
              </a:ext>
            </a:extLst>
          </p:cNvPr>
          <p:cNvSpPr>
            <a:spLocks noGrp="1"/>
          </p:cNvSpPr>
          <p:nvPr>
            <p:ph type="body" sz="quarter" idx="14"/>
          </p:nvPr>
        </p:nvSpPr>
        <p:spPr>
          <a:xfrm>
            <a:off x="323528" y="957502"/>
            <a:ext cx="4837132" cy="3457290"/>
          </a:xfrm>
        </p:spPr>
        <p:txBody>
          <a:bodyPr vert="horz" lIns="91440" tIns="45720" rIns="91440" bIns="45720" rtlCol="0" anchor="t">
            <a:noAutofit/>
          </a:bodyPr>
          <a:lstStyle/>
          <a:p>
            <a:pPr marL="0" indent="0">
              <a:buNone/>
            </a:pPr>
            <a:r>
              <a:rPr lang="sv-SE" sz="1600">
                <a:latin typeface="Arial"/>
                <a:cs typeface="Arial"/>
              </a:rPr>
              <a:t>Bevara och utveckla de befintliga grönytorna.</a:t>
            </a:r>
            <a:endParaRPr lang="sv-SE" sz="1600"/>
          </a:p>
          <a:p>
            <a:r>
              <a:rPr lang="sv-SE" sz="1600">
                <a:latin typeface="Arial"/>
                <a:cs typeface="Arial"/>
              </a:rPr>
              <a:t>Ökat skydd av träd och grönytor.</a:t>
            </a:r>
            <a:endParaRPr lang="sv-SE" sz="1600">
              <a:cs typeface="Arial"/>
            </a:endParaRPr>
          </a:p>
          <a:p>
            <a:r>
              <a:rPr lang="sv-SE" sz="1600">
                <a:latin typeface="Arial"/>
                <a:cs typeface="Arial"/>
              </a:rPr>
              <a:t>Kunskap och styrmedel.</a:t>
            </a:r>
          </a:p>
          <a:p>
            <a:pPr marL="0" indent="0">
              <a:buNone/>
            </a:pPr>
            <a:endParaRPr lang="sv-SE" sz="1600">
              <a:latin typeface="Arial"/>
              <a:cs typeface="Arial"/>
            </a:endParaRPr>
          </a:p>
          <a:p>
            <a:pPr marL="0" indent="0">
              <a:buNone/>
            </a:pPr>
            <a:r>
              <a:rPr lang="sv-SE" sz="1600">
                <a:latin typeface="Arial"/>
                <a:cs typeface="Arial"/>
              </a:rPr>
              <a:t>Öka grönytorna</a:t>
            </a:r>
          </a:p>
          <a:p>
            <a:r>
              <a:rPr lang="sv-SE" sz="1600">
                <a:latin typeface="Arial"/>
                <a:cs typeface="Arial"/>
              </a:rPr>
              <a:t>Plantera på hårdgjord mark.</a:t>
            </a:r>
          </a:p>
          <a:p>
            <a:r>
              <a:rPr lang="sv-SE" sz="1600">
                <a:latin typeface="Arial"/>
                <a:cs typeface="Arial"/>
              </a:rPr>
              <a:t>Integrera grönska i byggnader och infrastruktur.</a:t>
            </a:r>
            <a:endParaRPr lang="sv-SE" sz="1600"/>
          </a:p>
          <a:p>
            <a:pPr marL="0" indent="0">
              <a:buNone/>
            </a:pPr>
            <a:endParaRPr lang="sv-SE" sz="1600">
              <a:latin typeface="Arial"/>
              <a:cs typeface="Arial"/>
            </a:endParaRPr>
          </a:p>
          <a:p>
            <a:pPr marL="0" indent="0">
              <a:buNone/>
            </a:pPr>
            <a:r>
              <a:rPr lang="sv-SE" sz="1600">
                <a:latin typeface="Arial"/>
                <a:cs typeface="Arial"/>
              </a:rPr>
              <a:t>Ersätta grönytor</a:t>
            </a:r>
            <a:endParaRPr lang="sv-SE"/>
          </a:p>
          <a:p>
            <a:r>
              <a:rPr lang="sv-SE" sz="1600">
                <a:latin typeface="Arial"/>
                <a:cs typeface="Arial"/>
              </a:rPr>
              <a:t>Undersöka möjligheter till kompensation av grönytor som tas bort.</a:t>
            </a:r>
            <a:endParaRPr lang="sv-SE" sz="1600">
              <a:cs typeface="Arial"/>
            </a:endParaRPr>
          </a:p>
          <a:p>
            <a:pPr marL="0" indent="0">
              <a:buNone/>
            </a:pPr>
            <a:br>
              <a:rPr lang="sv-SE" sz="1600">
                <a:latin typeface="Arial"/>
                <a:cs typeface="Arial"/>
              </a:rPr>
            </a:br>
            <a:endParaRPr lang="sv-SE" sz="1600">
              <a:solidFill>
                <a:srgbClr val="000000"/>
              </a:solidFill>
              <a:latin typeface="Arial"/>
              <a:cs typeface="Arial"/>
            </a:endParaRPr>
          </a:p>
        </p:txBody>
      </p:sp>
      <p:pic>
        <p:nvPicPr>
          <p:cNvPr id="2" name="Bildobjekt 1" descr="Fot från stadspark med människor och hus i bakgrunden.">
            <a:extLst>
              <a:ext uri="{FF2B5EF4-FFF2-40B4-BE49-F238E27FC236}">
                <a16:creationId xmlns:a16="http://schemas.microsoft.com/office/drawing/2014/main" id="{5533F99B-B204-51F8-5F31-25CF4622D962}"/>
              </a:ext>
            </a:extLst>
          </p:cNvPr>
          <p:cNvPicPr>
            <a:picLocks noChangeAspect="1"/>
          </p:cNvPicPr>
          <p:nvPr/>
        </p:nvPicPr>
        <p:blipFill>
          <a:blip r:embed="rId3"/>
          <a:stretch>
            <a:fillRect/>
          </a:stretch>
        </p:blipFill>
        <p:spPr>
          <a:xfrm rot="5400000">
            <a:off x="4793225" y="652155"/>
            <a:ext cx="5143500" cy="3857625"/>
          </a:xfrm>
          <a:prstGeom prst="rect">
            <a:avLst/>
          </a:prstGeom>
        </p:spPr>
      </p:pic>
      <p:sp>
        <p:nvSpPr>
          <p:cNvPr id="11" name="textruta 10">
            <a:extLst>
              <a:ext uri="{FF2B5EF4-FFF2-40B4-BE49-F238E27FC236}">
                <a16:creationId xmlns:a16="http://schemas.microsoft.com/office/drawing/2014/main" id="{940E12BC-51FC-31C1-45AC-3A8B6DF24279}"/>
              </a:ext>
            </a:extLst>
          </p:cNvPr>
          <p:cNvSpPr txBox="1"/>
          <p:nvPr/>
        </p:nvSpPr>
        <p:spPr>
          <a:xfrm>
            <a:off x="6967647" y="4867382"/>
            <a:ext cx="24336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100">
                <a:solidFill>
                  <a:srgbClr val="FFFFFF"/>
                </a:solidFill>
                <a:cs typeface="Arial"/>
              </a:rPr>
              <a:t>Foto: Ulrika Åkerlund/ Boverket</a:t>
            </a:r>
          </a:p>
        </p:txBody>
      </p:sp>
      <p:sp>
        <p:nvSpPr>
          <p:cNvPr id="3" name="Platshållare för bildnummer 2">
            <a:extLst>
              <a:ext uri="{FF2B5EF4-FFF2-40B4-BE49-F238E27FC236}">
                <a16:creationId xmlns:a16="http://schemas.microsoft.com/office/drawing/2014/main" id="{CB09FBC0-D009-BFB9-857E-70F6DF9F1852}"/>
              </a:ext>
            </a:extLst>
          </p:cNvPr>
          <p:cNvSpPr>
            <a:spLocks noGrp="1"/>
          </p:cNvSpPr>
          <p:nvPr>
            <p:ph type="sldNum" sz="quarter" idx="12"/>
          </p:nvPr>
        </p:nvSpPr>
        <p:spPr/>
        <p:txBody>
          <a:bodyPr/>
          <a:lstStyle/>
          <a:p>
            <a:fld id="{1844E2AD-2CA4-4022-8F3B-D585D66E2E30}" type="slidenum">
              <a:rPr lang="sv-SE" smtClean="0"/>
              <a:pPr/>
              <a:t>40</a:t>
            </a:fld>
            <a:endParaRPr lang="sv-SE"/>
          </a:p>
        </p:txBody>
      </p:sp>
    </p:spTree>
    <p:extLst>
      <p:ext uri="{BB962C8B-B14F-4D97-AF65-F5344CB8AC3E}">
        <p14:creationId xmlns:p14="http://schemas.microsoft.com/office/powerpoint/2010/main" val="1071691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A62877-940D-9379-EB66-BF0E52179633}"/>
              </a:ext>
            </a:extLst>
          </p:cNvPr>
          <p:cNvSpPr>
            <a:spLocks noGrp="1"/>
          </p:cNvSpPr>
          <p:nvPr>
            <p:ph type="ctrTitle"/>
          </p:nvPr>
        </p:nvSpPr>
        <p:spPr>
          <a:xfrm>
            <a:off x="450165" y="1285106"/>
            <a:ext cx="8117059" cy="1790700"/>
          </a:xfrm>
        </p:spPr>
        <p:txBody>
          <a:bodyPr/>
          <a:lstStyle/>
          <a:p>
            <a:r>
              <a:rPr lang="sv-SE"/>
              <a:t>Limniska ekosystem</a:t>
            </a:r>
            <a:endParaRPr lang="en-US"/>
          </a:p>
        </p:txBody>
      </p:sp>
    </p:spTree>
    <p:extLst>
      <p:ext uri="{BB962C8B-B14F-4D97-AF65-F5344CB8AC3E}">
        <p14:creationId xmlns:p14="http://schemas.microsoft.com/office/powerpoint/2010/main" val="2281831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17973C5-9DAA-B3FB-AE42-9C9350ACE92E}"/>
              </a:ext>
            </a:extLst>
          </p:cNvPr>
          <p:cNvSpPr>
            <a:spLocks noGrp="1"/>
          </p:cNvSpPr>
          <p:nvPr>
            <p:ph type="title"/>
          </p:nvPr>
        </p:nvSpPr>
        <p:spPr>
          <a:xfrm>
            <a:off x="323528" y="771550"/>
            <a:ext cx="3888432" cy="2472393"/>
          </a:xfrm>
        </p:spPr>
        <p:txBody>
          <a:bodyPr anchor="t">
            <a:normAutofit fontScale="90000"/>
          </a:bodyPr>
          <a:lstStyle/>
          <a:p>
            <a:pPr marL="171450" marR="0" lvl="0" indent="-171450" defTabSz="685800" rtl="0" eaLnBrk="1" fontAlgn="auto" latinLnBrk="0" hangingPunct="1">
              <a:spcBef>
                <a:spcPts val="750"/>
              </a:spcBef>
              <a:spcAft>
                <a:spcPts val="0"/>
              </a:spcAft>
              <a:tabLst/>
              <a:defRPr/>
            </a:pPr>
            <a:r>
              <a:rPr lang="en-US" sz="5300" err="1"/>
              <a:t>Restaurering</a:t>
            </a:r>
            <a:br>
              <a:rPr lang="en-US" sz="5300"/>
            </a:br>
            <a:r>
              <a:rPr lang="en-US" sz="5300"/>
              <a:t>av </a:t>
            </a:r>
            <a:r>
              <a:rPr lang="en-US" sz="5300" err="1"/>
              <a:t>limniska</a:t>
            </a:r>
            <a:r>
              <a:rPr lang="en-US" sz="5300"/>
              <a:t> </a:t>
            </a:r>
            <a:r>
              <a:rPr lang="en-US" sz="5300" err="1"/>
              <a:t>ekosystem</a:t>
            </a:r>
            <a:br>
              <a:rPr lang="sv-SE" sz="5300"/>
            </a:br>
            <a:endParaRPr lang="sv-SE" sz="5300"/>
          </a:p>
        </p:txBody>
      </p:sp>
      <p:sp>
        <p:nvSpPr>
          <p:cNvPr id="4" name="Platshållare för bildnummer 3">
            <a:extLst>
              <a:ext uri="{FF2B5EF4-FFF2-40B4-BE49-F238E27FC236}">
                <a16:creationId xmlns:a16="http://schemas.microsoft.com/office/drawing/2014/main" id="{0A5F2CE6-85E6-3681-C98B-CC97A9C61E47}"/>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42</a:t>
            </a:fld>
            <a:endParaRPr lang="sv-SE"/>
          </a:p>
        </p:txBody>
      </p:sp>
      <p:sp>
        <p:nvSpPr>
          <p:cNvPr id="11" name="textruta 10">
            <a:extLst>
              <a:ext uri="{FF2B5EF4-FFF2-40B4-BE49-F238E27FC236}">
                <a16:creationId xmlns:a16="http://schemas.microsoft.com/office/drawing/2014/main" id="{96C5A248-4D70-7A0D-7D07-D95A744CA32E}"/>
              </a:ext>
            </a:extLst>
          </p:cNvPr>
          <p:cNvSpPr txBox="1"/>
          <p:nvPr/>
        </p:nvSpPr>
        <p:spPr>
          <a:xfrm>
            <a:off x="6264351" y="4082072"/>
            <a:ext cx="2879649"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a:t>
            </a:r>
            <a:r>
              <a:rPr lang="sv-SE" sz="1050">
                <a:solidFill>
                  <a:srgbClr val="2A2A2D"/>
                </a:solidFill>
                <a:latin typeface="Arial"/>
                <a:cs typeface="Arial"/>
              </a:rPr>
              <a:t>Tobias </a:t>
            </a:r>
            <a:r>
              <a:rPr lang="sv-SE" sz="1050" err="1">
                <a:solidFill>
                  <a:srgbClr val="2A2A2D"/>
                </a:solidFill>
                <a:latin typeface="Arial"/>
                <a:cs typeface="Arial"/>
              </a:rPr>
              <a:t>Flygar</a:t>
            </a:r>
            <a:r>
              <a:rPr lang="sv-SE" sz="1050">
                <a:solidFill>
                  <a:srgbClr val="2A2A2D"/>
                </a:solidFill>
                <a:latin typeface="Arial"/>
                <a:cs typeface="Arial"/>
              </a:rPr>
              <a:t>/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err="1">
              <a:latin typeface="Arial"/>
              <a:cs typeface="Arial"/>
            </a:endParaRPr>
          </a:p>
        </p:txBody>
      </p:sp>
      <p:pic>
        <p:nvPicPr>
          <p:cNvPr id="7" name="Platshållare för bild 6" descr="Ett vattenlandskap som visar på biologisk mångfald med flodpärlmusslor, fåglar, fiskar och salamandrar och restaureringsåtgärder som meandring av vattendrag. ">
            <a:extLst>
              <a:ext uri="{FF2B5EF4-FFF2-40B4-BE49-F238E27FC236}">
                <a16:creationId xmlns:a16="http://schemas.microsoft.com/office/drawing/2014/main" id="{2C1A2F15-035D-55C8-1EFE-4F79E0E7A47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0" r="160"/>
          <a:stretch>
            <a:fillRect/>
          </a:stretch>
        </p:blipFill>
        <p:spPr>
          <a:xfrm>
            <a:off x="4211638" y="439738"/>
            <a:ext cx="4937125" cy="3508375"/>
          </a:xfrm>
        </p:spPr>
      </p:pic>
    </p:spTree>
    <p:extLst>
      <p:ext uri="{BB962C8B-B14F-4D97-AF65-F5344CB8AC3E}">
        <p14:creationId xmlns:p14="http://schemas.microsoft.com/office/powerpoint/2010/main" val="2783406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555B-09BE-648F-0454-BA9F11B7F9CC}"/>
            </a:ext>
          </a:extLst>
        </p:cNvPr>
        <p:cNvGrpSpPr/>
        <p:nvPr/>
      </p:nvGrpSpPr>
      <p:grpSpPr>
        <a:xfrm>
          <a:off x="0" y="0"/>
          <a:ext cx="0" cy="0"/>
          <a:chOff x="0" y="0"/>
          <a:chExt cx="0" cy="0"/>
        </a:xfrm>
      </p:grpSpPr>
      <p:sp>
        <p:nvSpPr>
          <p:cNvPr id="7" name="Rubrik 6">
            <a:extLst>
              <a:ext uri="{FF2B5EF4-FFF2-40B4-BE49-F238E27FC236}">
                <a16:creationId xmlns:a16="http://schemas.microsoft.com/office/drawing/2014/main" id="{A407E86F-98E0-CC94-394C-2DD7972DA881}"/>
              </a:ext>
            </a:extLst>
          </p:cNvPr>
          <p:cNvSpPr>
            <a:spLocks noGrp="1"/>
          </p:cNvSpPr>
          <p:nvPr>
            <p:ph type="title"/>
          </p:nvPr>
        </p:nvSpPr>
        <p:spPr/>
        <p:txBody>
          <a:bodyPr/>
          <a:lstStyle/>
          <a:p>
            <a:r>
              <a:rPr lang="sv-SE" sz="3600">
                <a:cs typeface="Times New Roman"/>
              </a:rPr>
              <a:t>Artikel 4 och artikel 9 </a:t>
            </a:r>
            <a:r>
              <a:rPr lang="sv-SE">
                <a:cs typeface="Times New Roman"/>
              </a:rPr>
              <a:t>i samverkar</a:t>
            </a:r>
            <a:r>
              <a:rPr lang="sv-SE" sz="3600">
                <a:cs typeface="Times New Roman"/>
              </a:rPr>
              <a:t> </a:t>
            </a:r>
            <a:endParaRPr lang="sv-SE"/>
          </a:p>
        </p:txBody>
      </p:sp>
      <p:sp>
        <p:nvSpPr>
          <p:cNvPr id="8" name="Platshållare för innehåll 7">
            <a:extLst>
              <a:ext uri="{FF2B5EF4-FFF2-40B4-BE49-F238E27FC236}">
                <a16:creationId xmlns:a16="http://schemas.microsoft.com/office/drawing/2014/main" id="{CA542EDD-208A-8F61-F3FE-6A29529A64A6}"/>
              </a:ext>
            </a:extLst>
          </p:cNvPr>
          <p:cNvSpPr>
            <a:spLocks noGrp="1"/>
          </p:cNvSpPr>
          <p:nvPr>
            <p:ph sz="half" idx="13"/>
          </p:nvPr>
        </p:nvSpPr>
        <p:spPr>
          <a:xfrm>
            <a:off x="323528" y="994356"/>
            <a:ext cx="4386072" cy="3683529"/>
          </a:xfrm>
        </p:spPr>
        <p:txBody>
          <a:bodyPr vert="horz" lIns="91440" tIns="45720" rIns="91440" bIns="45720" rtlCol="0" anchor="t">
            <a:noAutofit/>
          </a:bodyPr>
          <a:lstStyle/>
          <a:p>
            <a:pPr marL="0" indent="0"/>
            <a:r>
              <a:rPr lang="sv-SE" sz="1400" b="1">
                <a:cs typeface="Times New Roman"/>
              </a:rPr>
              <a:t>Art 4:sötvattensekosystem</a:t>
            </a:r>
            <a:endParaRPr lang="sv-SE" sz="1400">
              <a:cs typeface="Times New Roman"/>
            </a:endParaRPr>
          </a:p>
          <a:p>
            <a:pPr marL="285750" indent="-285750">
              <a:buFont typeface="Arial,Sans-Serif" panose="020B0604020202020204" pitchFamily="34" charset="0"/>
              <a:buChar char="•"/>
            </a:pPr>
            <a:r>
              <a:rPr lang="sv-SE" sz="1400">
                <a:cs typeface="Arial"/>
              </a:rPr>
              <a:t>Restaurering, återskapande enligt Art- och habitatdirektivet</a:t>
            </a:r>
            <a:endParaRPr lang="en-US" sz="1400">
              <a:cs typeface="Arial"/>
            </a:endParaRPr>
          </a:p>
          <a:p>
            <a:pPr marL="285750" indent="-285750">
              <a:buFont typeface="Arial" panose="020B0604020202020204" pitchFamily="34" charset="0"/>
              <a:buChar char="•"/>
            </a:pPr>
            <a:r>
              <a:rPr lang="sv-SE" sz="1400">
                <a:cs typeface="Times New Roman"/>
              </a:rPr>
              <a:t>5 sjönaturtyper, 3 vattendrag och </a:t>
            </a:r>
            <a:r>
              <a:rPr lang="sv-SE" sz="1400" err="1">
                <a:cs typeface="Times New Roman"/>
              </a:rPr>
              <a:t>svämängar</a:t>
            </a:r>
            <a:r>
              <a:rPr lang="sv-SE" sz="1400">
                <a:cs typeface="Times New Roman"/>
              </a:rPr>
              <a:t>, </a:t>
            </a:r>
            <a:r>
              <a:rPr lang="sv-SE" sz="1400" err="1">
                <a:cs typeface="Times New Roman"/>
              </a:rPr>
              <a:t>svämskogar</a:t>
            </a:r>
            <a:r>
              <a:rPr lang="sv-SE" sz="1400">
                <a:cs typeface="Times New Roman"/>
              </a:rPr>
              <a:t>, </a:t>
            </a:r>
            <a:r>
              <a:rPr lang="sv-SE" sz="1400">
                <a:cs typeface="Arial"/>
              </a:rPr>
              <a:t>Livsmiljöer för utpekade arter</a:t>
            </a:r>
            <a:endParaRPr lang="sv-SE"/>
          </a:p>
          <a:p>
            <a:pPr marL="285750" indent="-285750">
              <a:buFont typeface="Arial" panose="020B0604020202020204" pitchFamily="34" charset="0"/>
              <a:buChar char="•"/>
            </a:pPr>
            <a:r>
              <a:rPr lang="sv-SE" sz="1400">
                <a:cs typeface="Arial"/>
              </a:rPr>
              <a:t>Tolkning av naturtyper fortfarande under utveckling</a:t>
            </a:r>
          </a:p>
          <a:p>
            <a:pPr marL="285750" indent="-285750">
              <a:buFont typeface="Arial,Sans-Serif" panose="020B0604020202020204" pitchFamily="34" charset="0"/>
              <a:buChar char="•"/>
            </a:pPr>
            <a:r>
              <a:rPr lang="sv-SE" sz="1400">
                <a:cs typeface="Arial"/>
              </a:rPr>
              <a:t>Sjöar dominerar arealmässigt</a:t>
            </a:r>
          </a:p>
          <a:p>
            <a:pPr marL="285750" indent="-285750">
              <a:spcAft>
                <a:spcPts val="800"/>
              </a:spcAft>
              <a:buFont typeface="Arial,Sans-Serif" panose="020B0604020202020204" pitchFamily="34" charset="0"/>
              <a:buChar char="•"/>
            </a:pPr>
            <a:r>
              <a:rPr lang="sv-SE" sz="1400">
                <a:cs typeface="Arial"/>
              </a:rPr>
              <a:t>Åtgärder för att förbättra livsmiljötypernas tillstånd, dominerar, viss återetablering </a:t>
            </a:r>
            <a:endParaRPr lang="en-US" sz="1400">
              <a:cs typeface="Arial"/>
            </a:endParaRPr>
          </a:p>
          <a:p>
            <a:pPr marL="285750" indent="-285750">
              <a:spcAft>
                <a:spcPts val="800"/>
              </a:spcAft>
              <a:buFont typeface="Arial,Sans-Serif" panose="020B0604020202020204" pitchFamily="34" charset="0"/>
              <a:buChar char="•"/>
            </a:pPr>
            <a:r>
              <a:rPr lang="sv-SE" sz="1400">
                <a:cs typeface="Arial"/>
              </a:rPr>
              <a:t>Åtgärder för att förhindra avsevärd försämring behövs</a:t>
            </a:r>
          </a:p>
          <a:p>
            <a:pPr marL="285750" indent="-285750">
              <a:buFont typeface="Arial" panose="020B0604020202020204" pitchFamily="34" charset="0"/>
              <a:buChar char="•"/>
            </a:pPr>
            <a:endParaRPr lang="sv-SE" sz="1400">
              <a:cs typeface="Times New Roman"/>
            </a:endParaRPr>
          </a:p>
          <a:p>
            <a:pPr marL="0" indent="0"/>
            <a:endParaRPr lang="sv-SE" sz="1400" b="1">
              <a:cs typeface="Times New Roman"/>
            </a:endParaRPr>
          </a:p>
        </p:txBody>
      </p:sp>
      <p:pic>
        <p:nvPicPr>
          <p:cNvPr id="3" name="Picture 2" descr="En illustration som visar på vattenflöde sjöar och vattendrag.">
            <a:extLst>
              <a:ext uri="{FF2B5EF4-FFF2-40B4-BE49-F238E27FC236}">
                <a16:creationId xmlns:a16="http://schemas.microsoft.com/office/drawing/2014/main" id="{DA4943EF-0EA9-89D9-84E7-F7561D6A1E1F}"/>
              </a:ext>
            </a:extLst>
          </p:cNvPr>
          <p:cNvPicPr>
            <a:picLocks noChangeAspect="1"/>
          </p:cNvPicPr>
          <p:nvPr/>
        </p:nvPicPr>
        <p:blipFill>
          <a:blip r:embed="rId3"/>
          <a:stretch>
            <a:fillRect/>
          </a:stretch>
        </p:blipFill>
        <p:spPr>
          <a:xfrm>
            <a:off x="4143375" y="1267866"/>
            <a:ext cx="5001826" cy="3337752"/>
          </a:xfrm>
          <a:prstGeom prst="rect">
            <a:avLst/>
          </a:prstGeom>
        </p:spPr>
      </p:pic>
      <p:sp>
        <p:nvSpPr>
          <p:cNvPr id="4" name="Platshållare för bildnummer 3">
            <a:extLst>
              <a:ext uri="{FF2B5EF4-FFF2-40B4-BE49-F238E27FC236}">
                <a16:creationId xmlns:a16="http://schemas.microsoft.com/office/drawing/2014/main" id="{659D5075-8AE9-713C-01FB-B16CE0E6E498}"/>
              </a:ext>
            </a:extLst>
          </p:cNvPr>
          <p:cNvSpPr>
            <a:spLocks noGrp="1"/>
          </p:cNvSpPr>
          <p:nvPr>
            <p:ph type="sldNum" sz="quarter" idx="12"/>
          </p:nvPr>
        </p:nvSpPr>
        <p:spPr/>
        <p:txBody>
          <a:bodyPr/>
          <a:lstStyle/>
          <a:p>
            <a:fld id="{1844E2AD-2CA4-4022-8F3B-D585D66E2E30}" type="slidenum">
              <a:rPr lang="sv-SE" smtClean="0"/>
              <a:pPr/>
              <a:t>43</a:t>
            </a:fld>
            <a:endParaRPr lang="sv-SE"/>
          </a:p>
        </p:txBody>
      </p:sp>
    </p:spTree>
    <p:extLst>
      <p:ext uri="{BB962C8B-B14F-4D97-AF65-F5344CB8AC3E}">
        <p14:creationId xmlns:p14="http://schemas.microsoft.com/office/powerpoint/2010/main" val="3020920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DBC342F-AACD-93EA-6D9D-8E45998FD55A}"/>
              </a:ext>
            </a:extLst>
          </p:cNvPr>
          <p:cNvSpPr>
            <a:spLocks noGrp="1"/>
          </p:cNvSpPr>
          <p:nvPr>
            <p:ph type="title"/>
          </p:nvPr>
        </p:nvSpPr>
        <p:spPr/>
        <p:txBody>
          <a:bodyPr/>
          <a:lstStyle/>
          <a:p>
            <a:r>
              <a:rPr lang="sv-SE" sz="3600">
                <a:cs typeface="Times New Roman"/>
              </a:rPr>
              <a:t>Artikel 4 och artikel 9 samverkar </a:t>
            </a:r>
            <a:endParaRPr lang="sv-SE"/>
          </a:p>
        </p:txBody>
      </p:sp>
      <p:sp>
        <p:nvSpPr>
          <p:cNvPr id="8" name="Platshållare för innehåll 7">
            <a:extLst>
              <a:ext uri="{FF2B5EF4-FFF2-40B4-BE49-F238E27FC236}">
                <a16:creationId xmlns:a16="http://schemas.microsoft.com/office/drawing/2014/main" id="{EB709E02-C50B-DD2F-785C-61FD0E84DF3D}"/>
              </a:ext>
            </a:extLst>
          </p:cNvPr>
          <p:cNvSpPr>
            <a:spLocks noGrp="1"/>
          </p:cNvSpPr>
          <p:nvPr>
            <p:ph sz="half" idx="13"/>
          </p:nvPr>
        </p:nvSpPr>
        <p:spPr>
          <a:xfrm>
            <a:off x="323528" y="1004042"/>
            <a:ext cx="5248165" cy="3596353"/>
          </a:xfrm>
        </p:spPr>
        <p:txBody>
          <a:bodyPr vert="horz" lIns="91440" tIns="45720" rIns="91440" bIns="45720" rtlCol="0" anchor="t">
            <a:noAutofit/>
          </a:bodyPr>
          <a:lstStyle/>
          <a:p>
            <a:pPr marL="0" indent="0"/>
            <a:r>
              <a:rPr lang="sv-SE" sz="1400" b="1">
                <a:cs typeface="Times New Roman"/>
              </a:rPr>
              <a:t>Artikel 9: Restaurering av den naturliga </a:t>
            </a:r>
            <a:r>
              <a:rPr lang="sv-SE" sz="1400" b="1" err="1">
                <a:cs typeface="Times New Roman"/>
              </a:rPr>
              <a:t>konnektiviteten</a:t>
            </a:r>
            <a:r>
              <a:rPr lang="sv-SE" sz="1400" b="1">
                <a:cs typeface="Times New Roman"/>
              </a:rPr>
              <a:t> hos vattendrag och de naturliga funktionerna hos tillhörande </a:t>
            </a:r>
            <a:r>
              <a:rPr lang="sv-SE" sz="1400" b="1" err="1">
                <a:cs typeface="Times New Roman"/>
              </a:rPr>
              <a:t>svämplan</a:t>
            </a:r>
            <a:endParaRPr lang="sv-SE" sz="1400" b="1">
              <a:cs typeface="Times New Roman"/>
            </a:endParaRPr>
          </a:p>
          <a:p>
            <a:pPr marL="285750" indent="-285750">
              <a:buFont typeface="Arial" panose="020B0604020202020204" pitchFamily="34" charset="0"/>
              <a:buChar char="•"/>
            </a:pPr>
            <a:r>
              <a:rPr lang="sv-SE" sz="1400" err="1">
                <a:cs typeface="Times New Roman"/>
              </a:rPr>
              <a:t>Konnektivitet</a:t>
            </a:r>
            <a:r>
              <a:rPr lang="sv-SE" sz="1400">
                <a:cs typeface="Times New Roman"/>
              </a:rPr>
              <a:t> både längs med , mellan vattendragen och omgivande marker och ner mot grundvattnet.</a:t>
            </a:r>
          </a:p>
          <a:p>
            <a:pPr marL="285750" indent="-285750">
              <a:buFont typeface="Arial" panose="020B0604020202020204" pitchFamily="34" charset="0"/>
              <a:buChar char="•"/>
            </a:pPr>
            <a:r>
              <a:rPr lang="sv-SE" sz="1400">
                <a:cs typeface="Times New Roman"/>
              </a:rPr>
              <a:t>Mäts genom beräkning av fritt strömmande vatten</a:t>
            </a:r>
          </a:p>
          <a:p>
            <a:pPr marL="285750" indent="-285750">
              <a:buFont typeface="Arial" panose="020B0604020202020204" pitchFamily="34" charset="0"/>
              <a:buChar char="•"/>
            </a:pPr>
            <a:r>
              <a:rPr lang="sv-SE" sz="1400">
                <a:cs typeface="Times New Roman"/>
              </a:rPr>
              <a:t>Sverige ska bidra till ett EU-gemensamt mål på 25 000 km </a:t>
            </a:r>
          </a:p>
          <a:p>
            <a:pPr marL="285750" indent="-285750">
              <a:buFont typeface="Arial" panose="020B0604020202020204" pitchFamily="34" charset="0"/>
              <a:buChar char="•"/>
            </a:pPr>
            <a:r>
              <a:rPr lang="sv-SE" sz="1400">
                <a:cs typeface="Times New Roman"/>
              </a:rPr>
              <a:t>Åtgärder på relaterade </a:t>
            </a:r>
            <a:r>
              <a:rPr lang="sv-SE" sz="1400" err="1">
                <a:cs typeface="Times New Roman"/>
              </a:rPr>
              <a:t>svämplan</a:t>
            </a:r>
            <a:r>
              <a:rPr lang="sv-SE" sz="1400">
                <a:cs typeface="Times New Roman"/>
              </a:rPr>
              <a:t> ska också genomföra</a:t>
            </a:r>
            <a:endParaRPr lang="sv-SE" sz="1600">
              <a:cs typeface="Arial" panose="020B0604020202020204"/>
            </a:endParaRPr>
          </a:p>
          <a:p>
            <a:pPr marL="285750" indent="-285750">
              <a:buFont typeface="Arial" panose="020B0604020202020204" pitchFamily="34" charset="0"/>
              <a:buChar char="•"/>
            </a:pPr>
            <a:endParaRPr lang="sv-SE" sz="1400">
              <a:cs typeface="Times New Roman"/>
            </a:endParaRPr>
          </a:p>
          <a:p>
            <a:pPr marL="285750" indent="-285750">
              <a:buFont typeface="Arial" panose="020B0604020202020204" pitchFamily="34" charset="0"/>
              <a:buChar char="•"/>
            </a:pPr>
            <a:r>
              <a:rPr lang="sv-SE" sz="1400">
                <a:cs typeface="Times New Roman"/>
              </a:rPr>
              <a:t>Ett register över barriärer i vattensystemen ska ingå i planen.</a:t>
            </a:r>
            <a:br>
              <a:rPr lang="sv-SE" sz="1600">
                <a:cs typeface="Times New Roman"/>
              </a:rPr>
            </a:br>
            <a:endParaRPr lang="sv-SE" sz="1600">
              <a:cs typeface="Arial"/>
            </a:endParaRPr>
          </a:p>
        </p:txBody>
      </p:sp>
      <p:pic>
        <p:nvPicPr>
          <p:cNvPr id="3" name="Picture 2" descr="En skiss över hur den yta som utgör själva vattendraget avgränsas, skyddszon och vattendragskorridor. Träd syns också på bilden. ">
            <a:extLst>
              <a:ext uri="{FF2B5EF4-FFF2-40B4-BE49-F238E27FC236}">
                <a16:creationId xmlns:a16="http://schemas.microsoft.com/office/drawing/2014/main" id="{B5A7EA58-A661-4870-F8D2-A831612528C3}"/>
              </a:ext>
            </a:extLst>
          </p:cNvPr>
          <p:cNvPicPr>
            <a:picLocks noChangeAspect="1"/>
          </p:cNvPicPr>
          <p:nvPr/>
        </p:nvPicPr>
        <p:blipFill>
          <a:blip r:embed="rId3"/>
          <a:stretch>
            <a:fillRect/>
          </a:stretch>
        </p:blipFill>
        <p:spPr>
          <a:xfrm>
            <a:off x="4967863" y="2511951"/>
            <a:ext cx="4176464" cy="2349260"/>
          </a:xfrm>
          <a:prstGeom prst="rect">
            <a:avLst/>
          </a:prstGeom>
          <a:noFill/>
        </p:spPr>
      </p:pic>
      <p:sp>
        <p:nvSpPr>
          <p:cNvPr id="4" name="Platshållare för bildnummer 3">
            <a:extLst>
              <a:ext uri="{FF2B5EF4-FFF2-40B4-BE49-F238E27FC236}">
                <a16:creationId xmlns:a16="http://schemas.microsoft.com/office/drawing/2014/main" id="{E27666AB-5079-8508-31B8-F61F99C6F959}"/>
              </a:ext>
            </a:extLst>
          </p:cNvPr>
          <p:cNvSpPr>
            <a:spLocks noGrp="1"/>
          </p:cNvSpPr>
          <p:nvPr>
            <p:ph type="sldNum" sz="quarter" idx="12"/>
          </p:nvPr>
        </p:nvSpPr>
        <p:spPr/>
        <p:txBody>
          <a:bodyPr/>
          <a:lstStyle/>
          <a:p>
            <a:fld id="{1844E2AD-2CA4-4022-8F3B-D585D66E2E30}" type="slidenum">
              <a:rPr lang="sv-SE" smtClean="0"/>
              <a:pPr/>
              <a:t>44</a:t>
            </a:fld>
            <a:endParaRPr lang="sv-SE"/>
          </a:p>
        </p:txBody>
      </p:sp>
    </p:spTree>
    <p:extLst>
      <p:ext uri="{BB962C8B-B14F-4D97-AF65-F5344CB8AC3E}">
        <p14:creationId xmlns:p14="http://schemas.microsoft.com/office/powerpoint/2010/main" val="3191860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11C6986-A853-8183-D34A-CA76DCCD690A}"/>
              </a:ext>
            </a:extLst>
          </p:cNvPr>
          <p:cNvSpPr>
            <a:spLocks noGrp="1"/>
          </p:cNvSpPr>
          <p:nvPr>
            <p:ph type="title"/>
          </p:nvPr>
        </p:nvSpPr>
        <p:spPr/>
        <p:txBody>
          <a:bodyPr/>
          <a:lstStyle/>
          <a:p>
            <a:r>
              <a:rPr lang="sv-SE" sz="3600">
                <a:latin typeface="Times New Roman"/>
                <a:cs typeface="Times New Roman"/>
              </a:rPr>
              <a:t>Restaurering av limniska miljöer är vattenresursförvaltning. </a:t>
            </a:r>
            <a:br>
              <a:rPr lang="sv-SE" sz="3600">
                <a:cs typeface="Arial"/>
              </a:rPr>
            </a:br>
            <a:endParaRPr lang="sv-SE"/>
          </a:p>
        </p:txBody>
      </p:sp>
      <p:sp>
        <p:nvSpPr>
          <p:cNvPr id="7" name="Platshållare för innehåll 6">
            <a:extLst>
              <a:ext uri="{FF2B5EF4-FFF2-40B4-BE49-F238E27FC236}">
                <a16:creationId xmlns:a16="http://schemas.microsoft.com/office/drawing/2014/main" id="{DC0E510F-AC9D-B74B-CE6C-E6A40D8C01BD}"/>
              </a:ext>
            </a:extLst>
          </p:cNvPr>
          <p:cNvSpPr>
            <a:spLocks noGrp="1"/>
          </p:cNvSpPr>
          <p:nvPr>
            <p:ph sz="half" idx="13"/>
          </p:nvPr>
        </p:nvSpPr>
        <p:spPr>
          <a:xfrm>
            <a:off x="323528" y="1699145"/>
            <a:ext cx="5262002" cy="2901249"/>
          </a:xfrm>
        </p:spPr>
        <p:txBody>
          <a:bodyPr vert="horz" lIns="91440" tIns="45720" rIns="91440" bIns="45720" rtlCol="0" anchor="t">
            <a:noAutofit/>
          </a:bodyPr>
          <a:lstStyle/>
          <a:p>
            <a:pPr>
              <a:buFont typeface="Arial"/>
              <a:buChar char="•"/>
            </a:pPr>
            <a:r>
              <a:rPr lang="sv-SE" sz="1800">
                <a:latin typeface="Times New Roman"/>
                <a:cs typeface="Times New Roman"/>
              </a:rPr>
              <a:t>Hållbart nyttjande av en gemensam resurs</a:t>
            </a:r>
          </a:p>
          <a:p>
            <a:pPr>
              <a:buFont typeface="Arial"/>
              <a:buChar char="•"/>
            </a:pPr>
            <a:r>
              <a:rPr lang="sv-SE" sz="1800">
                <a:latin typeface="Times New Roman"/>
                <a:cs typeface="Times New Roman"/>
              </a:rPr>
              <a:t>Klimatanpassning och </a:t>
            </a:r>
            <a:r>
              <a:rPr lang="sv-SE" err="1">
                <a:latin typeface="Times New Roman"/>
                <a:cs typeface="Times New Roman"/>
              </a:rPr>
              <a:t>resiliens</a:t>
            </a:r>
            <a:r>
              <a:rPr lang="sv-SE" sz="1800">
                <a:latin typeface="Times New Roman"/>
                <a:cs typeface="Times New Roman"/>
              </a:rPr>
              <a:t>, översvämning och torka</a:t>
            </a:r>
          </a:p>
          <a:p>
            <a:pPr>
              <a:buFont typeface="Arial"/>
              <a:buChar char="•"/>
            </a:pPr>
            <a:r>
              <a:rPr lang="sv-SE" sz="1800">
                <a:latin typeface="Times New Roman"/>
                <a:cs typeface="Times New Roman"/>
              </a:rPr>
              <a:t>Naturbaserade lösningar</a:t>
            </a:r>
          </a:p>
          <a:p>
            <a:pPr>
              <a:buFont typeface="Arial"/>
              <a:buChar char="•"/>
            </a:pPr>
            <a:r>
              <a:rPr lang="sv-SE" sz="1800">
                <a:latin typeface="Times New Roman"/>
                <a:cs typeface="Times New Roman"/>
              </a:rPr>
              <a:t>Samhällsplanering, åtgärder på kommunal nivå viktiga</a:t>
            </a:r>
          </a:p>
          <a:p>
            <a:pPr>
              <a:buFont typeface="Arial"/>
              <a:buChar char="•"/>
            </a:pPr>
            <a:r>
              <a:rPr lang="sv-SE">
                <a:latin typeface="Times New Roman"/>
                <a:cs typeface="Times New Roman"/>
              </a:rPr>
              <a:t>Mycket restaurering pågår, växla upp, optimera</a:t>
            </a:r>
          </a:p>
          <a:p>
            <a:pPr>
              <a:buFont typeface="Arial"/>
              <a:buChar char="•"/>
            </a:pPr>
            <a:r>
              <a:rPr lang="sv-SE">
                <a:latin typeface="Times New Roman"/>
                <a:cs typeface="Times New Roman"/>
              </a:rPr>
              <a:t>Prioritera gör det viktigaste, inte allt.</a:t>
            </a:r>
            <a:br>
              <a:rPr lang="sv-SE">
                <a:latin typeface="Times New Roman"/>
                <a:cs typeface="Times New Roman"/>
              </a:rPr>
            </a:br>
            <a:r>
              <a:rPr lang="sv-SE">
                <a:latin typeface="Times New Roman"/>
                <a:cs typeface="Times New Roman"/>
              </a:rPr>
              <a:t>Avrinningsvis planering</a:t>
            </a:r>
            <a:endParaRPr lang="sv-SE"/>
          </a:p>
          <a:p>
            <a:endParaRPr lang="sv-SE">
              <a:cs typeface="Arial" panose="020B0604020202020204"/>
            </a:endParaRPr>
          </a:p>
        </p:txBody>
      </p:sp>
      <p:pic>
        <p:nvPicPr>
          <p:cNvPr id="2" name="Picture 1" descr="Karta på Sverige.">
            <a:extLst>
              <a:ext uri="{FF2B5EF4-FFF2-40B4-BE49-F238E27FC236}">
                <a16:creationId xmlns:a16="http://schemas.microsoft.com/office/drawing/2014/main" id="{57AA5BEC-84B7-6471-63D1-B1F4938B8F68}"/>
              </a:ext>
            </a:extLst>
          </p:cNvPr>
          <p:cNvPicPr>
            <a:picLocks noChangeAspect="1"/>
          </p:cNvPicPr>
          <p:nvPr/>
        </p:nvPicPr>
        <p:blipFill>
          <a:blip r:embed="rId3"/>
          <a:stretch>
            <a:fillRect/>
          </a:stretch>
        </p:blipFill>
        <p:spPr>
          <a:xfrm>
            <a:off x="6450340" y="765228"/>
            <a:ext cx="2442644" cy="3971442"/>
          </a:xfrm>
          <a:prstGeom prst="rect">
            <a:avLst/>
          </a:prstGeom>
        </p:spPr>
      </p:pic>
      <p:sp>
        <p:nvSpPr>
          <p:cNvPr id="3" name="Platshållare för bildnummer 2">
            <a:extLst>
              <a:ext uri="{FF2B5EF4-FFF2-40B4-BE49-F238E27FC236}">
                <a16:creationId xmlns:a16="http://schemas.microsoft.com/office/drawing/2014/main" id="{4434D645-AB91-00C3-790A-ABC114093B17}"/>
              </a:ext>
            </a:extLst>
          </p:cNvPr>
          <p:cNvSpPr>
            <a:spLocks noGrp="1"/>
          </p:cNvSpPr>
          <p:nvPr>
            <p:ph type="sldNum" sz="quarter" idx="12"/>
          </p:nvPr>
        </p:nvSpPr>
        <p:spPr/>
        <p:txBody>
          <a:bodyPr/>
          <a:lstStyle/>
          <a:p>
            <a:fld id="{1844E2AD-2CA4-4022-8F3B-D585D66E2E30}" type="slidenum">
              <a:rPr lang="sv-SE" smtClean="0"/>
              <a:pPr/>
              <a:t>45</a:t>
            </a:fld>
            <a:endParaRPr lang="sv-SE"/>
          </a:p>
        </p:txBody>
      </p:sp>
    </p:spTree>
    <p:extLst>
      <p:ext uri="{BB962C8B-B14F-4D97-AF65-F5344CB8AC3E}">
        <p14:creationId xmlns:p14="http://schemas.microsoft.com/office/powerpoint/2010/main" val="3883206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78A07-2EF5-7E1B-BBE0-DC0B2E11C9D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751AD9F-48B2-EEED-EA57-B8D2F81A14FD}"/>
              </a:ext>
            </a:extLst>
          </p:cNvPr>
          <p:cNvSpPr>
            <a:spLocks noGrp="1"/>
          </p:cNvSpPr>
          <p:nvPr>
            <p:ph type="ctrTitle"/>
          </p:nvPr>
        </p:nvSpPr>
        <p:spPr>
          <a:xfrm>
            <a:off x="450165" y="1285106"/>
            <a:ext cx="8117059" cy="1790700"/>
          </a:xfrm>
        </p:spPr>
        <p:txBody>
          <a:bodyPr/>
          <a:lstStyle/>
          <a:p>
            <a:r>
              <a:rPr lang="sv-SE"/>
              <a:t>Marina ekosystem </a:t>
            </a:r>
            <a:endParaRPr lang="sv-SE">
              <a:cs typeface="Times New Roman"/>
            </a:endParaRPr>
          </a:p>
        </p:txBody>
      </p:sp>
    </p:spTree>
    <p:extLst>
      <p:ext uri="{BB962C8B-B14F-4D97-AF65-F5344CB8AC3E}">
        <p14:creationId xmlns:p14="http://schemas.microsoft.com/office/powerpoint/2010/main" val="2285715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9F38BF1-2450-1E1D-21A6-AA6C17CE972E}"/>
              </a:ext>
            </a:extLst>
          </p:cNvPr>
          <p:cNvSpPr>
            <a:spLocks noGrp="1"/>
          </p:cNvSpPr>
          <p:nvPr>
            <p:ph type="title"/>
          </p:nvPr>
        </p:nvSpPr>
        <p:spPr>
          <a:xfrm>
            <a:off x="323528" y="1279931"/>
            <a:ext cx="4248472" cy="1608603"/>
          </a:xfrm>
        </p:spPr>
        <p:txBody>
          <a:bodyPr anchor="t">
            <a:noAutofit/>
          </a:bodyPr>
          <a:lstStyle/>
          <a:p>
            <a:r>
              <a:rPr lang="sv-SE" sz="5700">
                <a:solidFill>
                  <a:schemeClr val="tx2"/>
                </a:solidFill>
              </a:rPr>
              <a:t>Restaurering av marina ekosystem</a:t>
            </a:r>
          </a:p>
        </p:txBody>
      </p:sp>
      <p:pic>
        <p:nvPicPr>
          <p:cNvPr id="7" name="Platshållare för innehåll 6" descr="Ett marint landskap som visar på biologisk mångfald med ålgräs, gädda, musslor, koraller med restaureringsåtgärder som att plantera ålgräs och restaureraaviktiga lek- och uppväxtområden för fisk. ">
            <a:extLst>
              <a:ext uri="{FF2B5EF4-FFF2-40B4-BE49-F238E27FC236}">
                <a16:creationId xmlns:a16="http://schemas.microsoft.com/office/drawing/2014/main" id="{2C1BBF4E-9DA0-B830-5209-D7D99C7A56A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25950" y="678765"/>
            <a:ext cx="4541838" cy="3020795"/>
          </a:xfrm>
        </p:spPr>
      </p:pic>
      <p:sp>
        <p:nvSpPr>
          <p:cNvPr id="11" name="textruta 10">
            <a:extLst>
              <a:ext uri="{FF2B5EF4-FFF2-40B4-BE49-F238E27FC236}">
                <a16:creationId xmlns:a16="http://schemas.microsoft.com/office/drawing/2014/main" id="{D3F57096-3EBB-5D0C-D666-91B4BD918533}"/>
              </a:ext>
            </a:extLst>
          </p:cNvPr>
          <p:cNvSpPr txBox="1"/>
          <p:nvPr/>
        </p:nvSpPr>
        <p:spPr>
          <a:xfrm>
            <a:off x="6007469" y="3816407"/>
            <a:ext cx="2827694" cy="253916"/>
          </a:xfrm>
          <a:prstGeom prst="rect">
            <a:avLst/>
          </a:prstGeom>
          <a:noFill/>
        </p:spPr>
        <p:txBody>
          <a:bodyPr wrap="square" lIns="91440" tIns="45720" rIns="91440" bIns="45720" rtlCol="0" anchor="t">
            <a:spAutoFit/>
          </a:bodyPr>
          <a:lstStyle/>
          <a:p>
            <a:r>
              <a:rPr lang="sv-SE" sz="1050">
                <a:latin typeface="Arial"/>
                <a:cs typeface="Arial"/>
              </a:rPr>
              <a:t>Illustration: Tobias </a:t>
            </a:r>
            <a:r>
              <a:rPr lang="sv-SE" sz="1050" err="1">
                <a:latin typeface="Arial"/>
                <a:cs typeface="Arial"/>
              </a:rPr>
              <a:t>Flygar</a:t>
            </a:r>
            <a:r>
              <a:rPr lang="sv-SE" sz="1050">
                <a:latin typeface="Arial"/>
                <a:cs typeface="Arial"/>
              </a:rPr>
              <a:t>/ Studio </a:t>
            </a:r>
            <a:r>
              <a:rPr lang="sv-SE" sz="1050" err="1">
                <a:latin typeface="Arial"/>
                <a:cs typeface="Arial"/>
              </a:rPr>
              <a:t>Flygar</a:t>
            </a:r>
            <a:endParaRPr lang="sv-SE" sz="1050">
              <a:latin typeface="Arial"/>
              <a:cs typeface="Arial"/>
            </a:endParaRPr>
          </a:p>
        </p:txBody>
      </p:sp>
      <p:sp>
        <p:nvSpPr>
          <p:cNvPr id="4" name="Platshållare för bildnummer 3">
            <a:extLst>
              <a:ext uri="{FF2B5EF4-FFF2-40B4-BE49-F238E27FC236}">
                <a16:creationId xmlns:a16="http://schemas.microsoft.com/office/drawing/2014/main" id="{12E9E526-1327-844D-CC89-CE90135A3855}"/>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47</a:t>
            </a:fld>
            <a:endParaRPr lang="sv-SE"/>
          </a:p>
        </p:txBody>
      </p:sp>
    </p:spTree>
    <p:extLst>
      <p:ext uri="{BB962C8B-B14F-4D97-AF65-F5344CB8AC3E}">
        <p14:creationId xmlns:p14="http://schemas.microsoft.com/office/powerpoint/2010/main" val="3324897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ECC860F-5722-D271-6DEA-E94E9CC95620}"/>
              </a:ext>
            </a:extLst>
          </p:cNvPr>
          <p:cNvSpPr>
            <a:spLocks noGrp="1"/>
          </p:cNvSpPr>
          <p:nvPr>
            <p:ph type="title"/>
          </p:nvPr>
        </p:nvSpPr>
        <p:spPr/>
        <p:txBody>
          <a:bodyPr/>
          <a:lstStyle/>
          <a:p>
            <a:r>
              <a:rPr lang="sv-SE" sz="3600">
                <a:cs typeface="Times New Roman"/>
              </a:rPr>
              <a:t>Artikel 5</a:t>
            </a:r>
            <a:r>
              <a:rPr lang="sv-SE" sz="3600" b="1">
                <a:cs typeface="Times New Roman"/>
              </a:rPr>
              <a:t> </a:t>
            </a:r>
            <a:r>
              <a:rPr lang="sv-SE"/>
              <a:t>Restaurering av marina ekosystem</a:t>
            </a:r>
          </a:p>
        </p:txBody>
      </p:sp>
      <p:sp>
        <p:nvSpPr>
          <p:cNvPr id="8" name="Platshållare för innehåll 7">
            <a:extLst>
              <a:ext uri="{FF2B5EF4-FFF2-40B4-BE49-F238E27FC236}">
                <a16:creationId xmlns:a16="http://schemas.microsoft.com/office/drawing/2014/main" id="{81C8717A-8320-6F27-A8CB-2057D00D4868}"/>
              </a:ext>
            </a:extLst>
          </p:cNvPr>
          <p:cNvSpPr>
            <a:spLocks noGrp="1"/>
          </p:cNvSpPr>
          <p:nvPr>
            <p:ph sz="half" idx="13"/>
          </p:nvPr>
        </p:nvSpPr>
        <p:spPr>
          <a:xfrm>
            <a:off x="323527" y="998266"/>
            <a:ext cx="7736515" cy="3602129"/>
          </a:xfrm>
        </p:spPr>
        <p:txBody>
          <a:bodyPr/>
          <a:lstStyle/>
          <a:p>
            <a:r>
              <a:rPr lang="sv-SE" sz="1600">
                <a:cs typeface="Times New Roman"/>
              </a:rPr>
              <a:t>   </a:t>
            </a:r>
            <a:r>
              <a:rPr lang="sv-SE" sz="1400">
                <a:cs typeface="Times New Roman"/>
              </a:rPr>
              <a:t>Länderna ska genomföra åtgärder för att förbättra livsmiljötyperna till gott tillstånd och för att återetablera dem samt förbättra livsmiljöer för utpekade arter. </a:t>
            </a:r>
            <a:br>
              <a:rPr lang="sv-SE" sz="1400">
                <a:cs typeface="Times New Roman"/>
              </a:rPr>
            </a:br>
            <a:br>
              <a:rPr lang="sv-SE" sz="1400">
                <a:cs typeface="Times New Roman"/>
              </a:rPr>
            </a:br>
            <a:r>
              <a:rPr lang="sv-SE" sz="1400">
                <a:cs typeface="Times New Roman"/>
              </a:rPr>
              <a:t>Sju grupper av livsmiljötyper omfattas:</a:t>
            </a:r>
            <a:br>
              <a:rPr lang="sv-SE" sz="1400">
                <a:cs typeface="Times New Roman"/>
              </a:rPr>
            </a:br>
            <a:r>
              <a:rPr lang="sv-SE" sz="1400">
                <a:cs typeface="Times New Roman"/>
              </a:rPr>
              <a:t>1) sjögräsbäddar, </a:t>
            </a:r>
            <a:br>
              <a:rPr lang="sv-SE" sz="1400">
                <a:cs typeface="Times New Roman"/>
              </a:rPr>
            </a:br>
            <a:r>
              <a:rPr lang="sv-SE" sz="1400">
                <a:cs typeface="Times New Roman"/>
              </a:rPr>
              <a:t>2) </a:t>
            </a:r>
            <a:r>
              <a:rPr lang="sv-SE" sz="1400" err="1">
                <a:cs typeface="Times New Roman"/>
              </a:rPr>
              <a:t>makroalgskogar</a:t>
            </a:r>
            <a:r>
              <a:rPr lang="sv-SE" sz="1400">
                <a:cs typeface="Times New Roman"/>
              </a:rPr>
              <a:t>, </a:t>
            </a:r>
            <a:br>
              <a:rPr lang="sv-SE" sz="1400">
                <a:cs typeface="Times New Roman"/>
              </a:rPr>
            </a:br>
            <a:r>
              <a:rPr lang="sv-SE" sz="1400">
                <a:cs typeface="Times New Roman"/>
              </a:rPr>
              <a:t>3) skaldjursbäddar, </a:t>
            </a:r>
            <a:br>
              <a:rPr lang="sv-SE" sz="1400">
                <a:cs typeface="Times New Roman"/>
              </a:rPr>
            </a:br>
            <a:r>
              <a:rPr lang="sv-SE" sz="1400">
                <a:cs typeface="Times New Roman"/>
              </a:rPr>
              <a:t>4) </a:t>
            </a:r>
            <a:r>
              <a:rPr lang="sv-SE" sz="1400" err="1">
                <a:cs typeface="Times New Roman"/>
              </a:rPr>
              <a:t>maerlbäddar</a:t>
            </a:r>
            <a:r>
              <a:rPr lang="sv-SE" sz="1400">
                <a:cs typeface="Times New Roman"/>
              </a:rPr>
              <a:t>, </a:t>
            </a:r>
            <a:br>
              <a:rPr lang="sv-SE" sz="1400">
                <a:cs typeface="Times New Roman"/>
              </a:rPr>
            </a:br>
            <a:r>
              <a:rPr lang="sv-SE" sz="1400">
                <a:cs typeface="Times New Roman"/>
              </a:rPr>
              <a:t>5) bäddar av svampdjur, koraller och korallalger, </a:t>
            </a:r>
            <a:br>
              <a:rPr lang="sv-SE" sz="1400">
                <a:cs typeface="Times New Roman"/>
              </a:rPr>
            </a:br>
            <a:r>
              <a:rPr lang="sv-SE" sz="1400">
                <a:cs typeface="Times New Roman"/>
              </a:rPr>
              <a:t>6) hydrotermala öppningar,</a:t>
            </a:r>
            <a:br>
              <a:rPr lang="sv-SE" sz="1400">
                <a:cs typeface="Times New Roman"/>
              </a:rPr>
            </a:br>
            <a:r>
              <a:rPr lang="sv-SE" sz="1400">
                <a:cs typeface="Times New Roman"/>
              </a:rPr>
              <a:t>7) mjuka sediment</a:t>
            </a:r>
            <a:br>
              <a:rPr lang="sv-SE" sz="1400">
                <a:cs typeface="Times New Roman"/>
              </a:rPr>
            </a:br>
            <a:br>
              <a:rPr lang="sv-SE" sz="1400">
                <a:cs typeface="Times New Roman"/>
              </a:rPr>
            </a:br>
            <a:r>
              <a:rPr lang="sv-SE" sz="1400">
                <a:cs typeface="Times New Roman"/>
              </a:rPr>
              <a:t>När det gäller arter så tillkommer arter av hajar, rockor och fiskar utöver sedan tidigare listade marina arter i art- och habitatdirektivet.</a:t>
            </a:r>
            <a:br>
              <a:rPr lang="sv-SE" sz="1400">
                <a:cs typeface="Times New Roman"/>
              </a:rPr>
            </a:br>
            <a:endParaRPr lang="sv-SE" sz="1400"/>
          </a:p>
        </p:txBody>
      </p:sp>
      <p:sp>
        <p:nvSpPr>
          <p:cNvPr id="4" name="Platshållare för bildnummer 3">
            <a:extLst>
              <a:ext uri="{FF2B5EF4-FFF2-40B4-BE49-F238E27FC236}">
                <a16:creationId xmlns:a16="http://schemas.microsoft.com/office/drawing/2014/main" id="{FE5B87B4-53B5-F4E7-29D8-E44B57BA2CCD}"/>
              </a:ext>
            </a:extLst>
          </p:cNvPr>
          <p:cNvSpPr>
            <a:spLocks noGrp="1"/>
          </p:cNvSpPr>
          <p:nvPr>
            <p:ph type="sldNum" sz="quarter" idx="12"/>
          </p:nvPr>
        </p:nvSpPr>
        <p:spPr/>
        <p:txBody>
          <a:bodyPr/>
          <a:lstStyle/>
          <a:p>
            <a:fld id="{1844E2AD-2CA4-4022-8F3B-D585D66E2E30}" type="slidenum">
              <a:rPr lang="sv-SE" smtClean="0"/>
              <a:pPr/>
              <a:t>48</a:t>
            </a:fld>
            <a:endParaRPr lang="sv-SE"/>
          </a:p>
        </p:txBody>
      </p:sp>
    </p:spTree>
    <p:extLst>
      <p:ext uri="{BB962C8B-B14F-4D97-AF65-F5344CB8AC3E}">
        <p14:creationId xmlns:p14="http://schemas.microsoft.com/office/powerpoint/2010/main" val="4021146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41B64B6-FC53-AEBB-898E-44DD1848B084}"/>
              </a:ext>
            </a:extLst>
          </p:cNvPr>
          <p:cNvSpPr>
            <a:spLocks noGrp="1"/>
          </p:cNvSpPr>
          <p:nvPr>
            <p:ph type="title"/>
          </p:nvPr>
        </p:nvSpPr>
        <p:spPr/>
        <p:txBody>
          <a:bodyPr/>
          <a:lstStyle/>
          <a:p>
            <a:r>
              <a:rPr kumimoji="0" lang="sv-SE" sz="3600" b="0" i="0" u="none" strike="noStrike" kern="1200" cap="none" spc="0" normalizeH="0" baseline="0" noProof="0">
                <a:ln>
                  <a:noFill/>
                </a:ln>
                <a:solidFill>
                  <a:srgbClr val="005643"/>
                </a:solidFill>
                <a:effectLst/>
                <a:uLnTx/>
                <a:uFillTx/>
                <a:latin typeface="Times New Roman" panose="02020603050405020304"/>
                <a:ea typeface="+mj-ea"/>
                <a:cs typeface="+mj-cs"/>
              </a:rPr>
              <a:t>Restaurering av marina ekosystem</a:t>
            </a:r>
            <a:endParaRPr lang="sv-SE"/>
          </a:p>
        </p:txBody>
      </p:sp>
      <p:sp>
        <p:nvSpPr>
          <p:cNvPr id="8" name="Platshållare för innehåll 7">
            <a:extLst>
              <a:ext uri="{FF2B5EF4-FFF2-40B4-BE49-F238E27FC236}">
                <a16:creationId xmlns:a16="http://schemas.microsoft.com/office/drawing/2014/main" id="{01E2671A-A9A7-4785-B80C-E8D14A068DD6}"/>
              </a:ext>
            </a:extLst>
          </p:cNvPr>
          <p:cNvSpPr>
            <a:spLocks noGrp="1"/>
          </p:cNvSpPr>
          <p:nvPr>
            <p:ph sz="half" idx="13"/>
          </p:nvPr>
        </p:nvSpPr>
        <p:spPr>
          <a:xfrm>
            <a:off x="323527" y="1047624"/>
            <a:ext cx="7700181" cy="3552771"/>
          </a:xfrm>
        </p:spPr>
        <p:txBody>
          <a:bodyPr/>
          <a:lstStyle/>
          <a:p>
            <a:pPr marL="285750" indent="-285750">
              <a:buFont typeface="Arial" panose="020B0604020202020204" pitchFamily="34" charset="0"/>
              <a:buChar char="•"/>
            </a:pPr>
            <a:r>
              <a:rPr lang="sv-SE" sz="1500">
                <a:cs typeface="Times New Roman"/>
              </a:rPr>
              <a:t>Gott tillstånd och andra viktiga definitioner är i marina ekosystem kopplade till definitionen av god miljöstatus i havsmiljödirektivet. Nationellt finns dess i föreskrifter från Havs- och vattenmyndigheten.</a:t>
            </a:r>
          </a:p>
          <a:p>
            <a:pPr marL="285750" indent="-285750">
              <a:buFont typeface="Arial" panose="020B0604020202020204" pitchFamily="34" charset="0"/>
              <a:buChar char="•"/>
            </a:pPr>
            <a:r>
              <a:rPr lang="sv-SE" sz="1500">
                <a:cs typeface="Times New Roman"/>
              </a:rPr>
              <a:t>Restaureringar av livsmiljöer i grupperna 1-6 som inte är i gott tillstånd ska ha påbörjats på 30 % av arealen senast 2030, 60 % senast 2040 och 90 % senast 2050.</a:t>
            </a:r>
          </a:p>
          <a:p>
            <a:pPr marL="285750" indent="-285750">
              <a:buFont typeface="Arial" panose="020B0604020202020204" pitchFamily="34" charset="0"/>
              <a:buChar char="•"/>
            </a:pPr>
            <a:r>
              <a:rPr lang="sv-SE" sz="1500">
                <a:cs typeface="Times New Roman"/>
              </a:rPr>
              <a:t>En annan tidplan och andra procentsatser gäller för grupp 7 med mjuka sediment.</a:t>
            </a:r>
          </a:p>
          <a:p>
            <a:pPr marL="285750" indent="-285750">
              <a:buFont typeface="Arial" panose="020B0604020202020204" pitchFamily="34" charset="0"/>
              <a:buChar char="•"/>
            </a:pPr>
            <a:r>
              <a:rPr lang="sv-SE" sz="1500">
                <a:cs typeface="Times New Roman"/>
              </a:rPr>
              <a:t>Bevarandeåtgärder inom den gemensamma fiskeripolitiken ska också ingå i planen.</a:t>
            </a:r>
          </a:p>
          <a:p>
            <a:pPr marL="285750" indent="-285750">
              <a:buFont typeface="Arial" panose="020B0604020202020204" pitchFamily="34" charset="0"/>
              <a:buChar char="•"/>
            </a:pPr>
            <a:r>
              <a:rPr lang="sv-SE" sz="1500">
                <a:cs typeface="Times New Roman"/>
              </a:rPr>
              <a:t>Medlemsländerna ska säkerställa att </a:t>
            </a:r>
            <a:r>
              <a:rPr lang="sv-SE" sz="1500" b="1">
                <a:cs typeface="Times New Roman"/>
              </a:rPr>
              <a:t>arealen i gott tillstånd ökar</a:t>
            </a:r>
            <a:r>
              <a:rPr lang="sv-SE" sz="1500">
                <a:cs typeface="Times New Roman"/>
              </a:rPr>
              <a:t> för alla livsmiljötyper och </a:t>
            </a:r>
            <a:r>
              <a:rPr lang="sv-SE" sz="1500" b="1">
                <a:cs typeface="Times New Roman"/>
              </a:rPr>
              <a:t>en ökad trend mot tillräcklig kvalitet och kvantitet</a:t>
            </a:r>
            <a:r>
              <a:rPr lang="sv-SE" sz="1500">
                <a:cs typeface="Times New Roman"/>
              </a:rPr>
              <a:t> av de marina livsmiljöerna för de utpekade arterna.</a:t>
            </a:r>
            <a:br>
              <a:rPr lang="sv-SE" sz="1500">
                <a:cs typeface="Times New Roman"/>
              </a:rPr>
            </a:br>
            <a:endParaRPr lang="sv-SE" sz="1500"/>
          </a:p>
        </p:txBody>
      </p:sp>
      <p:sp>
        <p:nvSpPr>
          <p:cNvPr id="4" name="Platshållare för bildnummer 3">
            <a:extLst>
              <a:ext uri="{FF2B5EF4-FFF2-40B4-BE49-F238E27FC236}">
                <a16:creationId xmlns:a16="http://schemas.microsoft.com/office/drawing/2014/main" id="{E9E94951-4A62-5862-3911-D970E5AD04B0}"/>
              </a:ext>
            </a:extLst>
          </p:cNvPr>
          <p:cNvSpPr>
            <a:spLocks noGrp="1"/>
          </p:cNvSpPr>
          <p:nvPr>
            <p:ph type="sldNum" sz="quarter" idx="12"/>
          </p:nvPr>
        </p:nvSpPr>
        <p:spPr/>
        <p:txBody>
          <a:bodyPr/>
          <a:lstStyle/>
          <a:p>
            <a:fld id="{1844E2AD-2CA4-4022-8F3B-D585D66E2E30}" type="slidenum">
              <a:rPr lang="sv-SE" smtClean="0"/>
              <a:pPr/>
              <a:t>49</a:t>
            </a:fld>
            <a:endParaRPr lang="sv-SE"/>
          </a:p>
        </p:txBody>
      </p:sp>
    </p:spTree>
    <p:extLst>
      <p:ext uri="{BB962C8B-B14F-4D97-AF65-F5344CB8AC3E}">
        <p14:creationId xmlns:p14="http://schemas.microsoft.com/office/powerpoint/2010/main" val="756990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5DD4-0877-5F3A-9519-70758AB42F2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0D6819E-C973-04DA-911D-FF23236A9E5E}"/>
              </a:ext>
            </a:extLst>
          </p:cNvPr>
          <p:cNvSpPr>
            <a:spLocks noGrp="1"/>
          </p:cNvSpPr>
          <p:nvPr>
            <p:ph type="title"/>
          </p:nvPr>
        </p:nvSpPr>
        <p:spPr/>
        <p:txBody>
          <a:bodyPr>
            <a:normAutofit/>
          </a:bodyPr>
          <a:lstStyle/>
          <a:p>
            <a:r>
              <a:rPr lang="sv-SE" sz="4000"/>
              <a:t>Förordningen om restaurering av natur</a:t>
            </a:r>
            <a:endParaRPr lang="sv-SE"/>
          </a:p>
        </p:txBody>
      </p:sp>
      <p:sp>
        <p:nvSpPr>
          <p:cNvPr id="7" name="Platshållare för innehåll 6">
            <a:extLst>
              <a:ext uri="{FF2B5EF4-FFF2-40B4-BE49-F238E27FC236}">
                <a16:creationId xmlns:a16="http://schemas.microsoft.com/office/drawing/2014/main" id="{B2FC6B87-007A-D30B-EBBC-3CE01B70678E}"/>
              </a:ext>
            </a:extLst>
          </p:cNvPr>
          <p:cNvSpPr>
            <a:spLocks noGrp="1"/>
          </p:cNvSpPr>
          <p:nvPr>
            <p:ph sz="half" idx="13"/>
          </p:nvPr>
        </p:nvSpPr>
        <p:spPr>
          <a:xfrm>
            <a:off x="323528" y="1203562"/>
            <a:ext cx="5988372" cy="3666093"/>
          </a:xfrm>
        </p:spPr>
        <p:txBody>
          <a:bodyPr vert="horz" lIns="91440" tIns="45720" rIns="91440" bIns="45720" rtlCol="0" anchor="t">
            <a:noAutofit/>
          </a:bodyPr>
          <a:lstStyle/>
          <a:p>
            <a:pPr marL="0" indent="0"/>
            <a:r>
              <a:rPr lang="sv-SE" i="1">
                <a:cs typeface="Arial" panose="020B0604020202020204"/>
              </a:rPr>
              <a:t>Citat: </a:t>
            </a:r>
            <a:r>
              <a:rPr lang="sv-SE">
                <a:cs typeface="Arial" panose="020B0604020202020204"/>
              </a:rPr>
              <a:t>”Genom denna förordning inrättas en ram inom vilken medlemsstaterna ska genomföra effektiva och områdesbaserade restaureringsåtgärder med målsättningen att gemensamt, som ett unionsomfattande mål, inom den areal och de ekosystem som omfattas av denna förordning, täcka minst 20 % av landområden och minst 20 % av havsarealen senast 2030, samt alla ekosystem som är i behov av restaurering senast 2050.”</a:t>
            </a:r>
          </a:p>
        </p:txBody>
      </p:sp>
      <p:pic>
        <p:nvPicPr>
          <p:cNvPr id="4" name="Bildobjekt 3" descr="EU flagga">
            <a:extLst>
              <a:ext uri="{FF2B5EF4-FFF2-40B4-BE49-F238E27FC236}">
                <a16:creationId xmlns:a16="http://schemas.microsoft.com/office/drawing/2014/main" id="{7AE29334-D233-9750-C8F5-0807CC1740DD}"/>
              </a:ext>
            </a:extLst>
          </p:cNvPr>
          <p:cNvPicPr>
            <a:picLocks noChangeAspect="1"/>
          </p:cNvPicPr>
          <p:nvPr/>
        </p:nvPicPr>
        <p:blipFill>
          <a:blip r:embed="rId3"/>
          <a:stretch>
            <a:fillRect/>
          </a:stretch>
        </p:blipFill>
        <p:spPr>
          <a:xfrm>
            <a:off x="7203956" y="873765"/>
            <a:ext cx="1688524" cy="1136833"/>
          </a:xfrm>
          <a:prstGeom prst="rect">
            <a:avLst/>
          </a:prstGeom>
        </p:spPr>
      </p:pic>
      <p:sp>
        <p:nvSpPr>
          <p:cNvPr id="5" name="textruta 4">
            <a:extLst>
              <a:ext uri="{FF2B5EF4-FFF2-40B4-BE49-F238E27FC236}">
                <a16:creationId xmlns:a16="http://schemas.microsoft.com/office/drawing/2014/main" id="{E0D8A080-0E47-1126-CAF3-85A12411A61D}"/>
              </a:ext>
            </a:extLst>
          </p:cNvPr>
          <p:cNvSpPr txBox="1"/>
          <p:nvPr/>
        </p:nvSpPr>
        <p:spPr>
          <a:xfrm>
            <a:off x="251520" y="4460033"/>
            <a:ext cx="8575239" cy="246221"/>
          </a:xfrm>
          <a:prstGeom prst="rect">
            <a:avLst/>
          </a:prstGeom>
          <a:noFill/>
        </p:spPr>
        <p:txBody>
          <a:bodyPr wrap="square" rtlCol="0">
            <a:spAutoFit/>
          </a:bodyPr>
          <a:lstStyle/>
          <a:p>
            <a:r>
              <a:rPr lang="sv-SE" sz="1000">
                <a:solidFill>
                  <a:schemeClr val="accent6">
                    <a:lumMod val="75000"/>
                  </a:schemeClr>
                </a:solidFill>
              </a:rPr>
              <a:t>Hela förordningen finns på https://eur-lex.europa.eu/legal-content/SV/TXT/HTML/?uri=OJ:L_202401991#cpt_I</a:t>
            </a:r>
          </a:p>
        </p:txBody>
      </p:sp>
      <p:sp>
        <p:nvSpPr>
          <p:cNvPr id="2" name="Platshållare för bildnummer 1">
            <a:extLst>
              <a:ext uri="{FF2B5EF4-FFF2-40B4-BE49-F238E27FC236}">
                <a16:creationId xmlns:a16="http://schemas.microsoft.com/office/drawing/2014/main" id="{8E6FF91B-135E-3B3F-4BB5-9D3BED9F4CF8}"/>
              </a:ext>
            </a:extLst>
          </p:cNvPr>
          <p:cNvSpPr>
            <a:spLocks noGrp="1"/>
          </p:cNvSpPr>
          <p:nvPr>
            <p:ph type="sldNum" sz="quarter" idx="12"/>
          </p:nvPr>
        </p:nvSpPr>
        <p:spPr/>
        <p:txBody>
          <a:bodyPr/>
          <a:lstStyle/>
          <a:p>
            <a:fld id="{1844E2AD-2CA4-4022-8F3B-D585D66E2E30}" type="slidenum">
              <a:rPr lang="sv-SE" smtClean="0"/>
              <a:pPr/>
              <a:t>5</a:t>
            </a:fld>
            <a:endParaRPr lang="sv-SE"/>
          </a:p>
        </p:txBody>
      </p:sp>
    </p:spTree>
    <p:extLst>
      <p:ext uri="{BB962C8B-B14F-4D97-AF65-F5344CB8AC3E}">
        <p14:creationId xmlns:p14="http://schemas.microsoft.com/office/powerpoint/2010/main" val="23284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294D57A-381C-54AE-1BA1-250523D2AC9E}"/>
              </a:ext>
            </a:extLst>
          </p:cNvPr>
          <p:cNvSpPr>
            <a:spLocks noGrp="1"/>
          </p:cNvSpPr>
          <p:nvPr>
            <p:ph type="title"/>
          </p:nvPr>
        </p:nvSpPr>
        <p:spPr/>
        <p:txBody>
          <a:bodyPr/>
          <a:lstStyle/>
          <a:p>
            <a:r>
              <a:rPr lang="sv-SE">
                <a:solidFill>
                  <a:srgbClr val="005643"/>
                </a:solidFill>
                <a:latin typeface="Times New Roman" panose="02020603050405020304"/>
              </a:rPr>
              <a:t>Exempel på möjliga åtgärder enligt förordningen</a:t>
            </a:r>
          </a:p>
        </p:txBody>
      </p:sp>
      <p:sp>
        <p:nvSpPr>
          <p:cNvPr id="8" name="Platshållare för innehåll 7">
            <a:extLst>
              <a:ext uri="{FF2B5EF4-FFF2-40B4-BE49-F238E27FC236}">
                <a16:creationId xmlns:a16="http://schemas.microsoft.com/office/drawing/2014/main" id="{D826B345-A77A-E934-E0D3-A13D10B4FEE2}"/>
              </a:ext>
            </a:extLst>
          </p:cNvPr>
          <p:cNvSpPr>
            <a:spLocks noGrp="1"/>
          </p:cNvSpPr>
          <p:nvPr>
            <p:ph sz="half" idx="13"/>
          </p:nvPr>
        </p:nvSpPr>
        <p:spPr>
          <a:xfrm>
            <a:off x="323527" y="1410961"/>
            <a:ext cx="6749447" cy="3372985"/>
          </a:xfrm>
        </p:spPr>
        <p:txBody>
          <a:bodyPr/>
          <a:lstStyle/>
          <a:p>
            <a:pPr marL="285750" indent="-285750">
              <a:buFont typeface="Arial" panose="020B0604020202020204" pitchFamily="34" charset="0"/>
              <a:buChar char="•"/>
            </a:pPr>
            <a:r>
              <a:rPr lang="sv-SE" sz="1400">
                <a:cs typeface="Times New Roman"/>
              </a:rPr>
              <a:t>Låta ekosystemen återhämta sig till ett mer naturligt tillstånd genom att upphöra med nyttjande som påverkar negativt. Denna typ av så kallade passiva åtgärder är de viktigaste åtgärderna i marin miljö eftersom andra åtgärder ofta är mycket kostsamma.</a:t>
            </a:r>
          </a:p>
          <a:p>
            <a:pPr marL="285750" indent="-285750">
              <a:buFont typeface="Arial" panose="020B0604020202020204" pitchFamily="34" charset="0"/>
              <a:buChar char="•"/>
            </a:pPr>
            <a:r>
              <a:rPr lang="sv-SE" sz="1400">
                <a:cs typeface="Times New Roman"/>
              </a:rPr>
              <a:t>Restaurera sjögräsängar genom att minska negativ påverkan eller aktiv förökning och återplantering.</a:t>
            </a:r>
          </a:p>
          <a:p>
            <a:pPr marL="285750" indent="-285750">
              <a:buFont typeface="Arial" panose="020B0604020202020204" pitchFamily="34" charset="0"/>
              <a:buChar char="•"/>
            </a:pPr>
            <a:r>
              <a:rPr lang="sv-SE" sz="1400">
                <a:cs typeface="Times New Roman"/>
              </a:rPr>
              <a:t>Restaurera viktiga lek- och uppväxtområden för fisk.</a:t>
            </a:r>
          </a:p>
          <a:p>
            <a:pPr marL="285750" indent="-285750">
              <a:buFont typeface="Arial" panose="020B0604020202020204" pitchFamily="34" charset="0"/>
              <a:buChar char="•"/>
            </a:pPr>
            <a:r>
              <a:rPr lang="sv-SE" sz="1400">
                <a:cs typeface="Times New Roman"/>
              </a:rPr>
              <a:t>Förbättra tillståndet för populationer av arter som är särskilt viktiga för ekosystemet genom passiva eller aktiva åtgärder.</a:t>
            </a:r>
          </a:p>
          <a:p>
            <a:pPr marL="285750" indent="-285750">
              <a:buFont typeface="Arial" panose="020B0604020202020204" pitchFamily="34" charset="0"/>
              <a:buChar char="•"/>
            </a:pPr>
            <a:r>
              <a:rPr lang="sv-SE" sz="1400">
                <a:cs typeface="Times New Roman"/>
              </a:rPr>
              <a:t>Åtgärda olika former av föroreningar så att tillförseln minskar, till exempel näringsämnen, buller, skräp (plast), farliga ämnen. </a:t>
            </a:r>
            <a:br>
              <a:rPr lang="sv-SE" sz="1400">
                <a:cs typeface="Times New Roman"/>
              </a:rPr>
            </a:br>
            <a:endParaRPr lang="sv-SE" sz="1400"/>
          </a:p>
        </p:txBody>
      </p:sp>
      <p:sp>
        <p:nvSpPr>
          <p:cNvPr id="4" name="Platshållare för bildnummer 3">
            <a:extLst>
              <a:ext uri="{FF2B5EF4-FFF2-40B4-BE49-F238E27FC236}">
                <a16:creationId xmlns:a16="http://schemas.microsoft.com/office/drawing/2014/main" id="{94EEDDCB-20B6-A05B-9C8F-0BC21691E63E}"/>
              </a:ext>
            </a:extLst>
          </p:cNvPr>
          <p:cNvSpPr>
            <a:spLocks noGrp="1"/>
          </p:cNvSpPr>
          <p:nvPr>
            <p:ph type="sldNum" sz="quarter" idx="12"/>
          </p:nvPr>
        </p:nvSpPr>
        <p:spPr/>
        <p:txBody>
          <a:bodyPr/>
          <a:lstStyle/>
          <a:p>
            <a:fld id="{1844E2AD-2CA4-4022-8F3B-D585D66E2E30}" type="slidenum">
              <a:rPr lang="sv-SE" smtClean="0"/>
              <a:pPr/>
              <a:t>50</a:t>
            </a:fld>
            <a:endParaRPr lang="sv-SE"/>
          </a:p>
        </p:txBody>
      </p:sp>
    </p:spTree>
    <p:extLst>
      <p:ext uri="{BB962C8B-B14F-4D97-AF65-F5344CB8AC3E}">
        <p14:creationId xmlns:p14="http://schemas.microsoft.com/office/powerpoint/2010/main" val="2792652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AD04C-8C41-214F-558E-B65BFFA45983}"/>
              </a:ext>
            </a:extLst>
          </p:cNvPr>
          <p:cNvSpPr>
            <a:spLocks noGrp="1"/>
          </p:cNvSpPr>
          <p:nvPr>
            <p:ph type="ctrTitle"/>
          </p:nvPr>
        </p:nvSpPr>
        <p:spPr>
          <a:xfrm>
            <a:off x="1143000" y="1285106"/>
            <a:ext cx="7173416" cy="1790700"/>
          </a:xfrm>
        </p:spPr>
        <p:txBody>
          <a:bodyPr/>
          <a:lstStyle/>
          <a:p>
            <a:r>
              <a:rPr lang="sv-SE"/>
              <a:t>Om konsekvensutredning</a:t>
            </a:r>
          </a:p>
        </p:txBody>
      </p:sp>
    </p:spTree>
    <p:extLst>
      <p:ext uri="{BB962C8B-B14F-4D97-AF65-F5344CB8AC3E}">
        <p14:creationId xmlns:p14="http://schemas.microsoft.com/office/powerpoint/2010/main" val="2204252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1F13F9E-85C3-15D4-1C69-D5F68EABB2EC}"/>
              </a:ext>
            </a:extLst>
          </p:cNvPr>
          <p:cNvSpPr>
            <a:spLocks noGrp="1"/>
          </p:cNvSpPr>
          <p:nvPr>
            <p:ph type="ctrTitle"/>
          </p:nvPr>
        </p:nvSpPr>
        <p:spPr>
          <a:xfrm>
            <a:off x="1957388" y="1"/>
            <a:ext cx="6856675" cy="4708981"/>
          </a:xfrm>
        </p:spPr>
        <p:txBody>
          <a:bodyPr/>
          <a:lstStyle/>
          <a:p>
            <a:r>
              <a:rPr lang="sv-SE" sz="2200" i="1">
                <a:solidFill>
                  <a:schemeClr val="bg1"/>
                </a:solidFill>
                <a:cs typeface="Arial"/>
              </a:rPr>
              <a:t>Konsekvensutredningen: </a:t>
            </a:r>
            <a:br>
              <a:rPr lang="sv-SE" sz="2200" i="1">
                <a:solidFill>
                  <a:schemeClr val="bg1"/>
                </a:solidFill>
                <a:cs typeface="Arial"/>
              </a:rPr>
            </a:br>
            <a:r>
              <a:rPr lang="sv-SE" sz="2200" i="1">
                <a:solidFill>
                  <a:schemeClr val="bg1"/>
                </a:solidFill>
                <a:cs typeface="Arial"/>
              </a:rPr>
              <a:t>	-ska bidra till att vi tar fram välanalyserade och ändamålsenliga förslag på åtgärder och styrmedel i Planen.</a:t>
            </a:r>
            <a:br>
              <a:rPr lang="sv-SE" sz="2200" i="1">
                <a:solidFill>
                  <a:schemeClr val="bg1"/>
                </a:solidFill>
                <a:cs typeface="Arial"/>
              </a:rPr>
            </a:br>
            <a:r>
              <a:rPr lang="sv-SE" sz="2200" i="1">
                <a:solidFill>
                  <a:schemeClr val="bg1"/>
                </a:solidFill>
                <a:latin typeface="Akkurat Pro"/>
                <a:cs typeface="Arial"/>
              </a:rPr>
              <a:t>	-</a:t>
            </a:r>
            <a:r>
              <a:rPr lang="sv-SE" sz="2200" i="1">
                <a:solidFill>
                  <a:schemeClr val="bg1"/>
                </a:solidFill>
              </a:rPr>
              <a:t>är ett verktyg som hjälper oss att ta fram så bra bestämmelser som möjligt</a:t>
            </a:r>
            <a:br>
              <a:rPr lang="sv-SE" sz="2200" i="1">
                <a:solidFill>
                  <a:schemeClr val="bg1"/>
                </a:solidFill>
                <a:latin typeface="Akkurat Pro"/>
              </a:rPr>
            </a:br>
            <a:r>
              <a:rPr lang="sv-SE" sz="2200" i="1">
                <a:solidFill>
                  <a:schemeClr val="bg1"/>
                </a:solidFill>
                <a:latin typeface="Akkurat Pro"/>
              </a:rPr>
              <a:t>	-</a:t>
            </a:r>
            <a:r>
              <a:rPr lang="sv-SE" sz="2200" i="1">
                <a:solidFill>
                  <a:schemeClr val="bg1"/>
                </a:solidFill>
              </a:rPr>
              <a:t>som på ett transparent sätt visa vilka vägval som gjorts vid införandet av förslag. </a:t>
            </a:r>
          </a:p>
        </p:txBody>
      </p:sp>
      <p:sp>
        <p:nvSpPr>
          <p:cNvPr id="5" name="textruta 4">
            <a:extLst>
              <a:ext uri="{FF2B5EF4-FFF2-40B4-BE49-F238E27FC236}">
                <a16:creationId xmlns:a16="http://schemas.microsoft.com/office/drawing/2014/main" id="{E483E157-B999-5C08-29B8-F7824D25B71F}"/>
              </a:ext>
            </a:extLst>
          </p:cNvPr>
          <p:cNvSpPr txBox="1"/>
          <p:nvPr/>
        </p:nvSpPr>
        <p:spPr>
          <a:xfrm>
            <a:off x="142446" y="981786"/>
            <a:ext cx="2881223" cy="4708853"/>
          </a:xfrm>
          <a:prstGeom prst="rect">
            <a:avLst/>
          </a:prstGeom>
          <a:noFill/>
        </p:spPr>
        <p:txBody>
          <a:bodyPr wrap="square" rtlCol="0">
            <a:spAutoFit/>
          </a:bodyPr>
          <a:lstStyle/>
          <a:p>
            <a:r>
              <a:rPr lang="sv-SE" sz="29999">
                <a:solidFill>
                  <a:schemeClr val="bg1"/>
                </a:solidFill>
                <a:latin typeface="Garamond" panose="02020404030301010803" pitchFamily="18" charset="0"/>
              </a:rPr>
              <a:t>”</a:t>
            </a:r>
          </a:p>
        </p:txBody>
      </p:sp>
      <p:sp>
        <p:nvSpPr>
          <p:cNvPr id="2" name="Platshållare för sidfot 1">
            <a:extLst>
              <a:ext uri="{FF2B5EF4-FFF2-40B4-BE49-F238E27FC236}">
                <a16:creationId xmlns:a16="http://schemas.microsoft.com/office/drawing/2014/main" id="{EE662CF0-88DA-2C53-1E99-65377147521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21EA0E14-97C6-F803-064E-92A99B6F984D}"/>
              </a:ext>
            </a:extLst>
          </p:cNvPr>
          <p:cNvSpPr>
            <a:spLocks noGrp="1"/>
          </p:cNvSpPr>
          <p:nvPr>
            <p:ph type="sldNum" sz="quarter" idx="12"/>
          </p:nvPr>
        </p:nvSpPr>
        <p:spPr/>
        <p:txBody>
          <a:bodyPr/>
          <a:lstStyle/>
          <a:p>
            <a:fld id="{1844E2AD-2CA4-4022-8F3B-D585D66E2E30}" type="slidenum">
              <a:rPr lang="sv-SE" smtClean="0"/>
              <a:pPr/>
              <a:t>52</a:t>
            </a:fld>
            <a:endParaRPr lang="sv-SE"/>
          </a:p>
        </p:txBody>
      </p:sp>
    </p:spTree>
    <p:extLst>
      <p:ext uri="{BB962C8B-B14F-4D97-AF65-F5344CB8AC3E}">
        <p14:creationId xmlns:p14="http://schemas.microsoft.com/office/powerpoint/2010/main" val="53058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3219567-2C84-503D-61ED-152D5AA5425B}"/>
              </a:ext>
            </a:extLst>
          </p:cNvPr>
          <p:cNvSpPr>
            <a:spLocks noGrp="1"/>
          </p:cNvSpPr>
          <p:nvPr>
            <p:ph type="title"/>
          </p:nvPr>
        </p:nvSpPr>
        <p:spPr/>
        <p:txBody>
          <a:bodyPr/>
          <a:lstStyle/>
          <a:p>
            <a:r>
              <a:rPr lang="sv-SE"/>
              <a:t>Vad är en Konsekvensutredning?</a:t>
            </a:r>
          </a:p>
        </p:txBody>
      </p:sp>
      <p:sp>
        <p:nvSpPr>
          <p:cNvPr id="4" name="Platshållare för text 3">
            <a:extLst>
              <a:ext uri="{FF2B5EF4-FFF2-40B4-BE49-F238E27FC236}">
                <a16:creationId xmlns:a16="http://schemas.microsoft.com/office/drawing/2014/main" id="{E79C807F-97D3-7C26-CA59-30A1021E4150}"/>
              </a:ext>
            </a:extLst>
          </p:cNvPr>
          <p:cNvSpPr>
            <a:spLocks noGrp="1"/>
          </p:cNvSpPr>
          <p:nvPr>
            <p:ph sz="half" idx="13"/>
          </p:nvPr>
        </p:nvSpPr>
        <p:spPr/>
        <p:txBody>
          <a:bodyPr vert="horz" lIns="91440" tIns="45720" rIns="91440" bIns="45720" rtlCol="0" anchor="t">
            <a:noAutofit/>
          </a:bodyPr>
          <a:lstStyle/>
          <a:p>
            <a:pPr marL="285750" indent="-285750">
              <a:buFont typeface="Arial" panose="020B0604020202020204" pitchFamily="34" charset="0"/>
              <a:buChar char="•"/>
            </a:pPr>
            <a:r>
              <a:rPr lang="sv-SE"/>
              <a:t>En konsekvensutredning är ett strukturerat och transparant sätt att ta fram förslag på åtgärder och styrmedel på.</a:t>
            </a:r>
          </a:p>
          <a:p>
            <a:pPr marL="285750" indent="-285750">
              <a:buFont typeface="Arial" panose="020B0604020202020204" pitchFamily="34" charset="0"/>
              <a:buChar char="•"/>
            </a:pPr>
            <a:endParaRPr lang="sv-SE"/>
          </a:p>
          <a:p>
            <a:pPr marL="285750" indent="-285750">
              <a:buFont typeface="Arial" panose="020B0604020202020204" pitchFamily="34" charset="0"/>
              <a:buChar char="•"/>
            </a:pPr>
            <a:r>
              <a:rPr lang="sv-SE"/>
              <a:t>Den är reglerad i Förordningen om Konsekvensutredningar och ska genomföras för alla förslag på regeländringar.</a:t>
            </a:r>
            <a:endParaRPr lang="sv-SE">
              <a:cs typeface="Arial"/>
            </a:endParaRPr>
          </a:p>
        </p:txBody>
      </p:sp>
      <p:sp>
        <p:nvSpPr>
          <p:cNvPr id="3" name="Platshållare för bildnummer 2">
            <a:extLst>
              <a:ext uri="{FF2B5EF4-FFF2-40B4-BE49-F238E27FC236}">
                <a16:creationId xmlns:a16="http://schemas.microsoft.com/office/drawing/2014/main" id="{283DDFC2-1486-AC13-067E-44188614E9E2}"/>
              </a:ext>
            </a:extLst>
          </p:cNvPr>
          <p:cNvSpPr>
            <a:spLocks noGrp="1"/>
          </p:cNvSpPr>
          <p:nvPr>
            <p:ph type="sldNum" sz="quarter" idx="12"/>
          </p:nvPr>
        </p:nvSpPr>
        <p:spPr/>
        <p:txBody>
          <a:bodyPr/>
          <a:lstStyle/>
          <a:p>
            <a:fld id="{1844E2AD-2CA4-4022-8F3B-D585D66E2E30}" type="slidenum">
              <a:rPr lang="sv-SE" smtClean="0"/>
              <a:pPr/>
              <a:t>53</a:t>
            </a:fld>
            <a:endParaRPr lang="sv-SE"/>
          </a:p>
        </p:txBody>
      </p:sp>
    </p:spTree>
    <p:extLst>
      <p:ext uri="{BB962C8B-B14F-4D97-AF65-F5344CB8AC3E}">
        <p14:creationId xmlns:p14="http://schemas.microsoft.com/office/powerpoint/2010/main" val="2009554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C77F-3D95-33CE-F8B4-F8EE2E680BD6}"/>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5C3B14EB-EF82-FF90-036E-BCEAFECDEC78}"/>
              </a:ext>
            </a:extLst>
          </p:cNvPr>
          <p:cNvSpPr>
            <a:spLocks noGrp="1"/>
          </p:cNvSpPr>
          <p:nvPr>
            <p:ph type="title"/>
          </p:nvPr>
        </p:nvSpPr>
        <p:spPr/>
        <p:txBody>
          <a:bodyPr/>
          <a:lstStyle/>
          <a:p>
            <a:r>
              <a:rPr lang="sv-SE"/>
              <a:t>Varför ska vi </a:t>
            </a:r>
            <a:r>
              <a:rPr lang="sv-SE" err="1"/>
              <a:t>konsekvensutreda</a:t>
            </a:r>
            <a:r>
              <a:rPr lang="sv-SE"/>
              <a:t> NRF?</a:t>
            </a:r>
          </a:p>
        </p:txBody>
      </p:sp>
      <p:sp>
        <p:nvSpPr>
          <p:cNvPr id="4" name="Platshållare för text 3">
            <a:extLst>
              <a:ext uri="{FF2B5EF4-FFF2-40B4-BE49-F238E27FC236}">
                <a16:creationId xmlns:a16="http://schemas.microsoft.com/office/drawing/2014/main" id="{A2FF8557-270C-04AD-6A01-072C1B84B63F}"/>
              </a:ext>
            </a:extLst>
          </p:cNvPr>
          <p:cNvSpPr>
            <a:spLocks noGrp="1"/>
          </p:cNvSpPr>
          <p:nvPr>
            <p:ph sz="half" idx="13"/>
          </p:nvPr>
        </p:nvSpPr>
        <p:spPr/>
        <p:txBody>
          <a:bodyPr/>
          <a:lstStyle/>
          <a:p>
            <a:pPr marL="285750" indent="-285750">
              <a:buFont typeface="Arial" panose="020B0604020202020204" pitchFamily="34" charset="0"/>
              <a:buChar char="•"/>
            </a:pPr>
            <a:r>
              <a:rPr lang="sv-SE"/>
              <a:t>När vi ska genomföra Naturrestaureringsförordningen  i Sverige behöver vi ta fram en </a:t>
            </a:r>
            <a:r>
              <a:rPr lang="sv-SE" b="1"/>
              <a:t>plan med förslag på åtgärder och styrmedel </a:t>
            </a:r>
            <a:r>
              <a:rPr lang="sv-SE"/>
              <a:t>som ser till att vi uppnår de krav som ställs i förordningen. </a:t>
            </a:r>
          </a:p>
          <a:p>
            <a:pPr marL="0" indent="0"/>
            <a:endParaRPr lang="sv-SE"/>
          </a:p>
          <a:p>
            <a:pPr marL="285750" indent="-285750">
              <a:buFont typeface="Arial" panose="020B0604020202020204" pitchFamily="34" charset="0"/>
              <a:buChar char="•"/>
            </a:pPr>
            <a:r>
              <a:rPr lang="sv-SE"/>
              <a:t>Då behöver vi utreda vilka förslag som är mest </a:t>
            </a:r>
            <a:r>
              <a:rPr lang="sv-SE" b="1"/>
              <a:t>effektiva</a:t>
            </a:r>
            <a:r>
              <a:rPr lang="sv-SE"/>
              <a:t> men samtidigt har </a:t>
            </a:r>
            <a:r>
              <a:rPr lang="sv-SE" b="1"/>
              <a:t>så små konsekvenser och kostnader för samhället i stort</a:t>
            </a:r>
            <a:r>
              <a:rPr lang="sv-SE"/>
              <a:t>, inklusive för företag och enskilda.</a:t>
            </a:r>
          </a:p>
        </p:txBody>
      </p:sp>
      <p:sp>
        <p:nvSpPr>
          <p:cNvPr id="3" name="Platshållare för bildnummer 2">
            <a:extLst>
              <a:ext uri="{FF2B5EF4-FFF2-40B4-BE49-F238E27FC236}">
                <a16:creationId xmlns:a16="http://schemas.microsoft.com/office/drawing/2014/main" id="{3177CDBB-279E-B6BB-156A-CED5645160EE}"/>
              </a:ext>
            </a:extLst>
          </p:cNvPr>
          <p:cNvSpPr>
            <a:spLocks noGrp="1"/>
          </p:cNvSpPr>
          <p:nvPr>
            <p:ph type="sldNum" sz="quarter" idx="12"/>
          </p:nvPr>
        </p:nvSpPr>
        <p:spPr/>
        <p:txBody>
          <a:bodyPr/>
          <a:lstStyle/>
          <a:p>
            <a:fld id="{1844E2AD-2CA4-4022-8F3B-D585D66E2E30}" type="slidenum">
              <a:rPr lang="sv-SE" smtClean="0"/>
              <a:pPr/>
              <a:t>54</a:t>
            </a:fld>
            <a:endParaRPr lang="sv-SE"/>
          </a:p>
        </p:txBody>
      </p:sp>
    </p:spTree>
    <p:extLst>
      <p:ext uri="{BB962C8B-B14F-4D97-AF65-F5344CB8AC3E}">
        <p14:creationId xmlns:p14="http://schemas.microsoft.com/office/powerpoint/2010/main" val="3545116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BB397-728C-94F1-F782-E6F9F7867D32}"/>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73B61AA1-3794-0932-52E2-E9A56D146D32}"/>
              </a:ext>
            </a:extLst>
          </p:cNvPr>
          <p:cNvSpPr>
            <a:spLocks noGrp="1"/>
          </p:cNvSpPr>
          <p:nvPr>
            <p:ph type="title"/>
          </p:nvPr>
        </p:nvSpPr>
        <p:spPr/>
        <p:txBody>
          <a:bodyPr/>
          <a:lstStyle/>
          <a:p>
            <a:r>
              <a:rPr lang="sv-SE"/>
              <a:t>Kommer andra aktörer kunna bidra i konsekvensutredningen</a:t>
            </a:r>
          </a:p>
        </p:txBody>
      </p:sp>
      <p:sp>
        <p:nvSpPr>
          <p:cNvPr id="4" name="Platshållare för text 3">
            <a:extLst>
              <a:ext uri="{FF2B5EF4-FFF2-40B4-BE49-F238E27FC236}">
                <a16:creationId xmlns:a16="http://schemas.microsoft.com/office/drawing/2014/main" id="{0F073E99-CF00-F35E-A746-1549B4CFA37C}"/>
              </a:ext>
            </a:extLst>
          </p:cNvPr>
          <p:cNvSpPr>
            <a:spLocks noGrp="1"/>
          </p:cNvSpPr>
          <p:nvPr>
            <p:ph sz="half" idx="13"/>
          </p:nvPr>
        </p:nvSpPr>
        <p:spPr/>
        <p:txBody>
          <a:bodyPr/>
          <a:lstStyle/>
          <a:p>
            <a:pPr marL="285750" indent="-285750">
              <a:buFont typeface="Arial" panose="020B0604020202020204" pitchFamily="34" charset="0"/>
              <a:buChar char="•"/>
            </a:pPr>
            <a:endParaRPr lang="sv-SE"/>
          </a:p>
          <a:p>
            <a:pPr marL="285750" indent="-285750">
              <a:buFont typeface="Arial" panose="020B0604020202020204" pitchFamily="34" charset="0"/>
              <a:buChar char="•"/>
            </a:pPr>
            <a:r>
              <a:rPr lang="sv-SE"/>
              <a:t>Samhällets alla aktörer är väldigt viktiga i arbetet med att ta fram effektiva förslag på åtgärder och styrmedel.</a:t>
            </a:r>
          </a:p>
          <a:p>
            <a:pPr marL="285750" indent="-285750">
              <a:buFont typeface="Arial" panose="020B0604020202020204" pitchFamily="34" charset="0"/>
              <a:buChar char="•"/>
            </a:pPr>
            <a:endParaRPr lang="sv-SE"/>
          </a:p>
          <a:p>
            <a:pPr marL="285750" indent="-285750">
              <a:buFont typeface="Arial" panose="020B0604020202020204" pitchFamily="34" charset="0"/>
              <a:buChar char="•"/>
            </a:pPr>
            <a:r>
              <a:rPr lang="sv-SE"/>
              <a:t>I konsekvensutredningen behöver vi veta vilka åtgärder som kan ha störst effekt för att uppnå kraven i NRF men de ska samtidigt ha så små konsekvenser som möjligt för berörda aktörer. </a:t>
            </a:r>
          </a:p>
        </p:txBody>
      </p:sp>
      <p:sp>
        <p:nvSpPr>
          <p:cNvPr id="3" name="Platshållare för bildnummer 2">
            <a:extLst>
              <a:ext uri="{FF2B5EF4-FFF2-40B4-BE49-F238E27FC236}">
                <a16:creationId xmlns:a16="http://schemas.microsoft.com/office/drawing/2014/main" id="{ADE573B8-1889-C93A-42E3-01D1FC1986FF}"/>
              </a:ext>
            </a:extLst>
          </p:cNvPr>
          <p:cNvSpPr>
            <a:spLocks noGrp="1"/>
          </p:cNvSpPr>
          <p:nvPr>
            <p:ph type="sldNum" sz="quarter" idx="12"/>
          </p:nvPr>
        </p:nvSpPr>
        <p:spPr/>
        <p:txBody>
          <a:bodyPr/>
          <a:lstStyle/>
          <a:p>
            <a:fld id="{1844E2AD-2CA4-4022-8F3B-D585D66E2E30}" type="slidenum">
              <a:rPr lang="sv-SE" smtClean="0"/>
              <a:pPr/>
              <a:t>55</a:t>
            </a:fld>
            <a:endParaRPr lang="sv-SE"/>
          </a:p>
        </p:txBody>
      </p:sp>
    </p:spTree>
    <p:extLst>
      <p:ext uri="{BB962C8B-B14F-4D97-AF65-F5344CB8AC3E}">
        <p14:creationId xmlns:p14="http://schemas.microsoft.com/office/powerpoint/2010/main" val="3993712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BCF364A-6148-F300-3435-C1BA5815342D}"/>
              </a:ext>
            </a:extLst>
          </p:cNvPr>
          <p:cNvSpPr>
            <a:spLocks noGrp="1"/>
          </p:cNvSpPr>
          <p:nvPr>
            <p:ph type="title"/>
          </p:nvPr>
        </p:nvSpPr>
        <p:spPr>
          <a:xfrm>
            <a:off x="103319" y="232221"/>
            <a:ext cx="8568952" cy="730772"/>
          </a:xfrm>
        </p:spPr>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a:t>Tidsplanering </a:t>
            </a:r>
          </a:p>
        </p:txBody>
      </p:sp>
      <p:graphicFrame>
        <p:nvGraphicFramePr>
          <p:cNvPr id="6" name="Platshållare för innehåll 5" descr="Pilar från febr 25 till febr 26.">
            <a:extLst>
              <a:ext uri="{FF2B5EF4-FFF2-40B4-BE49-F238E27FC236}">
                <a16:creationId xmlns:a16="http://schemas.microsoft.com/office/drawing/2014/main" id="{52C1A54F-9154-4D95-3A54-357D057F9B0A}"/>
              </a:ext>
            </a:extLst>
          </p:cNvPr>
          <p:cNvGraphicFramePr>
            <a:graphicFrameLocks noGrp="1"/>
          </p:cNvGraphicFramePr>
          <p:nvPr>
            <p:ph sz="half" idx="13"/>
            <p:extLst>
              <p:ext uri="{D42A27DB-BD31-4B8C-83A1-F6EECF244321}">
                <p14:modId xmlns:p14="http://schemas.microsoft.com/office/powerpoint/2010/main" val="1721568639"/>
              </p:ext>
            </p:extLst>
          </p:nvPr>
        </p:nvGraphicFramePr>
        <p:xfrm>
          <a:off x="827907" y="655194"/>
          <a:ext cx="8064574" cy="730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Ellips 22">
            <a:extLst>
              <a:ext uri="{FF2B5EF4-FFF2-40B4-BE49-F238E27FC236}">
                <a16:creationId xmlns:a16="http://schemas.microsoft.com/office/drawing/2014/main" id="{67B7A647-4639-A413-0EB2-59426649299E}"/>
              </a:ext>
            </a:extLst>
          </p:cNvPr>
          <p:cNvSpPr/>
          <p:nvPr/>
        </p:nvSpPr>
        <p:spPr>
          <a:xfrm>
            <a:off x="1049576" y="1191446"/>
            <a:ext cx="904776" cy="658763"/>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80" tIns="34290" rIns="68580" bIns="34290" anchor="t"/>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sz="1050"/>
              <a:t>Intro KU alla grupper</a:t>
            </a:r>
          </a:p>
        </p:txBody>
      </p:sp>
      <p:sp>
        <p:nvSpPr>
          <p:cNvPr id="31" name="Rektangel 30" descr="Myndigheterna förbereder">
            <a:extLst>
              <a:ext uri="{FF2B5EF4-FFF2-40B4-BE49-F238E27FC236}">
                <a16:creationId xmlns:a16="http://schemas.microsoft.com/office/drawing/2014/main" id="{E4455C16-897A-036D-D5AB-5572733D6319}"/>
              </a:ext>
            </a:extLst>
          </p:cNvPr>
          <p:cNvSpPr/>
          <p:nvPr/>
        </p:nvSpPr>
        <p:spPr>
          <a:xfrm>
            <a:off x="523601" y="2682769"/>
            <a:ext cx="914400" cy="6551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019FA59D-E84C-0956-30E6-8B09615DE9A7}"/>
              </a:ext>
            </a:extLst>
          </p:cNvPr>
          <p:cNvSpPr txBox="1"/>
          <p:nvPr/>
        </p:nvSpPr>
        <p:spPr>
          <a:xfrm>
            <a:off x="507623" y="2721286"/>
            <a:ext cx="998815" cy="658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355791">
              <a:lnSpc>
                <a:spcPct val="90000"/>
              </a:lnSpc>
              <a:spcBef>
                <a:spcPct val="0"/>
              </a:spcBef>
              <a:spcAft>
                <a:spcPct val="35000"/>
              </a:spcAft>
            </a:pPr>
            <a:r>
              <a:rPr lang="sv-SE" sz="1000"/>
              <a:t>Myndig-</a:t>
            </a:r>
            <a:r>
              <a:rPr lang="sv-SE" sz="1000" err="1"/>
              <a:t>heterna</a:t>
            </a:r>
            <a:r>
              <a:rPr lang="sv-SE" sz="1000"/>
              <a:t> förbereder</a:t>
            </a:r>
          </a:p>
        </p:txBody>
      </p:sp>
      <p:grpSp>
        <p:nvGrpSpPr>
          <p:cNvPr id="33" name="Grupp 32" descr="text: Problem- och målanalys, nollalternativ tas fram">
            <a:extLst>
              <a:ext uri="{FF2B5EF4-FFF2-40B4-BE49-F238E27FC236}">
                <a16:creationId xmlns:a16="http://schemas.microsoft.com/office/drawing/2014/main" id="{3C3FF29D-7CE1-4AF2-76FA-F6BFEF2AF75E}"/>
              </a:ext>
            </a:extLst>
          </p:cNvPr>
          <p:cNvGrpSpPr/>
          <p:nvPr/>
        </p:nvGrpSpPr>
        <p:grpSpPr>
          <a:xfrm>
            <a:off x="1489814" y="2682790"/>
            <a:ext cx="1678978" cy="671287"/>
            <a:chOff x="916483" y="1984"/>
            <a:chExt cx="2087168" cy="1241165"/>
          </a:xfrm>
        </p:grpSpPr>
        <p:sp>
          <p:nvSpPr>
            <p:cNvPr id="34" name="Rektangel 33">
              <a:extLst>
                <a:ext uri="{FF2B5EF4-FFF2-40B4-BE49-F238E27FC236}">
                  <a16:creationId xmlns:a16="http://schemas.microsoft.com/office/drawing/2014/main" id="{C25FE749-C7F2-94C5-0D98-2593ED329922}"/>
                </a:ext>
              </a:extLst>
            </p:cNvPr>
            <p:cNvSpPr/>
            <p:nvPr/>
          </p:nvSpPr>
          <p:spPr>
            <a:xfrm>
              <a:off x="916483" y="1984"/>
              <a:ext cx="2030015" cy="121800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35" name="textruta 34">
              <a:extLst>
                <a:ext uri="{FF2B5EF4-FFF2-40B4-BE49-F238E27FC236}">
                  <a16:creationId xmlns:a16="http://schemas.microsoft.com/office/drawing/2014/main" id="{5A1F4F12-870D-87B5-3C55-190CCF603240}"/>
                </a:ext>
              </a:extLst>
            </p:cNvPr>
            <p:cNvSpPr txBox="1"/>
            <p:nvPr/>
          </p:nvSpPr>
          <p:spPr>
            <a:xfrm>
              <a:off x="948175" y="25140"/>
              <a:ext cx="2055476"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355791">
                <a:lnSpc>
                  <a:spcPct val="90000"/>
                </a:lnSpc>
                <a:spcBef>
                  <a:spcPct val="0"/>
                </a:spcBef>
                <a:spcAft>
                  <a:spcPct val="35000"/>
                </a:spcAft>
              </a:pPr>
              <a:r>
                <a:rPr lang="sv-SE" sz="975" dirty="0"/>
                <a:t> Problem- och målanalys, nollalternativ tas fram</a:t>
              </a:r>
            </a:p>
          </p:txBody>
        </p:sp>
      </p:grpSp>
      <p:sp>
        <p:nvSpPr>
          <p:cNvPr id="16" name="Ellips 15">
            <a:extLst>
              <a:ext uri="{FF2B5EF4-FFF2-40B4-BE49-F238E27FC236}">
                <a16:creationId xmlns:a16="http://schemas.microsoft.com/office/drawing/2014/main" id="{C7660FBC-2452-21C6-C9F0-7438787BFA24}"/>
              </a:ext>
            </a:extLst>
          </p:cNvPr>
          <p:cNvSpPr/>
          <p:nvPr/>
        </p:nvSpPr>
        <p:spPr>
          <a:xfrm>
            <a:off x="1623838" y="1499658"/>
            <a:ext cx="1003104" cy="797228"/>
          </a:xfrm>
          <a:prstGeom prst="ellipse">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100">
              <a:solidFill>
                <a:schemeClr val="bg2"/>
              </a:solidFill>
            </a:endParaRPr>
          </a:p>
          <a:p>
            <a:r>
              <a:rPr lang="sv-SE" sz="1000">
                <a:solidFill>
                  <a:schemeClr val="bg2"/>
                </a:solidFill>
              </a:rPr>
              <a:t>Dialog      1</a:t>
            </a:r>
          </a:p>
        </p:txBody>
      </p:sp>
      <p:sp>
        <p:nvSpPr>
          <p:cNvPr id="159" name="Ellips 158">
            <a:extLst>
              <a:ext uri="{FF2B5EF4-FFF2-40B4-BE49-F238E27FC236}">
                <a16:creationId xmlns:a16="http://schemas.microsoft.com/office/drawing/2014/main" id="{9E2CE1CC-C640-9D4C-6053-4087D8D7DE22}"/>
              </a:ext>
            </a:extLst>
          </p:cNvPr>
          <p:cNvSpPr/>
          <p:nvPr/>
        </p:nvSpPr>
        <p:spPr>
          <a:xfrm>
            <a:off x="2191166" y="1905795"/>
            <a:ext cx="1003104" cy="719026"/>
          </a:xfrm>
          <a:prstGeom prst="ellipse">
            <a:avLst/>
          </a:prstGeom>
          <a:solidFill>
            <a:srgbClr val="98BC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sv-SE" sz="825" err="1"/>
              <a:t>Åtgädsför</a:t>
            </a:r>
            <a:r>
              <a:rPr lang="sv-SE" sz="825"/>
              <a:t>-slag från artikel</a:t>
            </a:r>
          </a:p>
          <a:p>
            <a:pPr algn="ctr"/>
            <a:r>
              <a:rPr lang="sv-SE" sz="825"/>
              <a:t>grupperna</a:t>
            </a:r>
          </a:p>
        </p:txBody>
      </p:sp>
      <p:grpSp>
        <p:nvGrpSpPr>
          <p:cNvPr id="13" name="Grupp 12" descr="Text: problembild klar">
            <a:extLst>
              <a:ext uri="{FF2B5EF4-FFF2-40B4-BE49-F238E27FC236}">
                <a16:creationId xmlns:a16="http://schemas.microsoft.com/office/drawing/2014/main" id="{077BC163-89E0-F957-AE44-C15BD49101CE}"/>
              </a:ext>
            </a:extLst>
          </p:cNvPr>
          <p:cNvGrpSpPr/>
          <p:nvPr/>
        </p:nvGrpSpPr>
        <p:grpSpPr>
          <a:xfrm>
            <a:off x="2380225" y="1213456"/>
            <a:ext cx="904776" cy="730772"/>
            <a:chOff x="945654" y="670260"/>
            <a:chExt cx="2961679" cy="2961679"/>
          </a:xfrm>
        </p:grpSpPr>
        <p:sp>
          <p:nvSpPr>
            <p:cNvPr id="14" name="Ellips 13">
              <a:extLst>
                <a:ext uri="{FF2B5EF4-FFF2-40B4-BE49-F238E27FC236}">
                  <a16:creationId xmlns:a16="http://schemas.microsoft.com/office/drawing/2014/main" id="{88204355-9CF8-9685-D1AE-B591BD926915}"/>
                </a:ext>
              </a:extLst>
            </p:cNvPr>
            <p:cNvSpPr/>
            <p:nvPr/>
          </p:nvSpPr>
          <p:spPr>
            <a:xfrm>
              <a:off x="945654" y="670260"/>
              <a:ext cx="2961679" cy="29616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15" name="Ellips 4">
              <a:extLst>
                <a:ext uri="{FF2B5EF4-FFF2-40B4-BE49-F238E27FC236}">
                  <a16:creationId xmlns:a16="http://schemas.microsoft.com/office/drawing/2014/main" id="{15AA1CE9-79CC-4EA1-1F79-34DB383C1F72}"/>
                </a:ext>
              </a:extLst>
            </p:cNvPr>
            <p:cNvSpPr txBox="1"/>
            <p:nvPr/>
          </p:nvSpPr>
          <p:spPr>
            <a:xfrm>
              <a:off x="1196316" y="1125778"/>
              <a:ext cx="2383191" cy="2094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800280">
                <a:lnSpc>
                  <a:spcPct val="90000"/>
                </a:lnSpc>
                <a:spcBef>
                  <a:spcPct val="0"/>
                </a:spcBef>
                <a:spcAft>
                  <a:spcPct val="35000"/>
                </a:spcAft>
              </a:pPr>
              <a:r>
                <a:rPr lang="sv-SE" sz="1100"/>
                <a:t>Problem-bild  klar</a:t>
              </a:r>
            </a:p>
          </p:txBody>
        </p:sp>
      </p:grpSp>
      <p:grpSp>
        <p:nvGrpSpPr>
          <p:cNvPr id="24" name="Grupp 23" descr="Text: analysav möjliga förslag på åtgärder/styrmedel">
            <a:extLst>
              <a:ext uri="{FF2B5EF4-FFF2-40B4-BE49-F238E27FC236}">
                <a16:creationId xmlns:a16="http://schemas.microsoft.com/office/drawing/2014/main" id="{48D334B6-621B-8EBB-9C9E-97EB50155B2D}"/>
              </a:ext>
            </a:extLst>
          </p:cNvPr>
          <p:cNvGrpSpPr/>
          <p:nvPr/>
        </p:nvGrpSpPr>
        <p:grpSpPr>
          <a:xfrm>
            <a:off x="3131685" y="2676009"/>
            <a:ext cx="1981390" cy="678698"/>
            <a:chOff x="1097862" y="-10394"/>
            <a:chExt cx="2052147" cy="1242581"/>
          </a:xfrm>
        </p:grpSpPr>
        <p:sp>
          <p:nvSpPr>
            <p:cNvPr id="25" name="Rektangel 24">
              <a:extLst>
                <a:ext uri="{FF2B5EF4-FFF2-40B4-BE49-F238E27FC236}">
                  <a16:creationId xmlns:a16="http://schemas.microsoft.com/office/drawing/2014/main" id="{1D34F650-7EF2-43AD-357D-4517D4E217DF}"/>
                </a:ext>
              </a:extLst>
            </p:cNvPr>
            <p:cNvSpPr/>
            <p:nvPr/>
          </p:nvSpPr>
          <p:spPr>
            <a:xfrm>
              <a:off x="1097862" y="1984"/>
              <a:ext cx="2052147" cy="12058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26" name="textruta 25">
              <a:extLst>
                <a:ext uri="{FF2B5EF4-FFF2-40B4-BE49-F238E27FC236}">
                  <a16:creationId xmlns:a16="http://schemas.microsoft.com/office/drawing/2014/main" id="{1697D786-ABF4-F87C-D247-35E1AC28EABA}"/>
                </a:ext>
              </a:extLst>
            </p:cNvPr>
            <p:cNvSpPr txBox="1"/>
            <p:nvPr/>
          </p:nvSpPr>
          <p:spPr>
            <a:xfrm>
              <a:off x="1239301" y="-10394"/>
              <a:ext cx="1662436" cy="12425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355791">
                <a:lnSpc>
                  <a:spcPct val="90000"/>
                </a:lnSpc>
                <a:spcBef>
                  <a:spcPct val="0"/>
                </a:spcBef>
                <a:spcAft>
                  <a:spcPct val="35000"/>
                </a:spcAft>
              </a:pPr>
              <a:r>
                <a:rPr lang="sv-SE" sz="975" dirty="0"/>
                <a:t>Analys av möjliga förslag på åtgärder/styrmedel   </a:t>
              </a:r>
            </a:p>
          </p:txBody>
        </p:sp>
      </p:grpSp>
      <p:sp>
        <p:nvSpPr>
          <p:cNvPr id="160" name="Ellips 159">
            <a:extLst>
              <a:ext uri="{FF2B5EF4-FFF2-40B4-BE49-F238E27FC236}">
                <a16:creationId xmlns:a16="http://schemas.microsoft.com/office/drawing/2014/main" id="{BFA4992B-C0DD-1BD2-5D7B-14F0E65A6E4B}"/>
              </a:ext>
            </a:extLst>
          </p:cNvPr>
          <p:cNvSpPr/>
          <p:nvPr/>
        </p:nvSpPr>
        <p:spPr>
          <a:xfrm>
            <a:off x="4321693" y="1282617"/>
            <a:ext cx="891806" cy="719026"/>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sv-SE" sz="825"/>
              <a:t>Lösningsalternativ framtagna</a:t>
            </a:r>
            <a:endParaRPr lang="sv-SE" sz="1013"/>
          </a:p>
        </p:txBody>
      </p:sp>
      <p:sp>
        <p:nvSpPr>
          <p:cNvPr id="17" name="Ellips 16" descr="Text: förslag valda">
            <a:extLst>
              <a:ext uri="{FF2B5EF4-FFF2-40B4-BE49-F238E27FC236}">
                <a16:creationId xmlns:a16="http://schemas.microsoft.com/office/drawing/2014/main" id="{9F97C2CA-D0A7-DDAF-F63A-E4C3D0DC0534}"/>
              </a:ext>
            </a:extLst>
          </p:cNvPr>
          <p:cNvSpPr/>
          <p:nvPr/>
        </p:nvSpPr>
        <p:spPr>
          <a:xfrm>
            <a:off x="5309585" y="1227985"/>
            <a:ext cx="904776" cy="73077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27" name="Ellips 4">
            <a:extLst>
              <a:ext uri="{FF2B5EF4-FFF2-40B4-BE49-F238E27FC236}">
                <a16:creationId xmlns:a16="http://schemas.microsoft.com/office/drawing/2014/main" id="{977A02BB-356E-EEBC-3826-32004FC51648}"/>
              </a:ext>
            </a:extLst>
          </p:cNvPr>
          <p:cNvSpPr txBox="1"/>
          <p:nvPr/>
        </p:nvSpPr>
        <p:spPr>
          <a:xfrm>
            <a:off x="5419096" y="1338228"/>
            <a:ext cx="680141" cy="516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800280">
              <a:lnSpc>
                <a:spcPct val="90000"/>
              </a:lnSpc>
              <a:spcBef>
                <a:spcPct val="0"/>
              </a:spcBef>
              <a:spcAft>
                <a:spcPct val="35000"/>
              </a:spcAft>
            </a:pPr>
            <a:r>
              <a:rPr lang="sv-SE" sz="1088"/>
              <a:t>Förslag valda</a:t>
            </a:r>
            <a:endParaRPr lang="sv-SE" sz="1100"/>
          </a:p>
        </p:txBody>
      </p:sp>
      <p:sp>
        <p:nvSpPr>
          <p:cNvPr id="18" name="Ellips 17">
            <a:extLst>
              <a:ext uri="{FF2B5EF4-FFF2-40B4-BE49-F238E27FC236}">
                <a16:creationId xmlns:a16="http://schemas.microsoft.com/office/drawing/2014/main" id="{3629AAE2-ED62-D908-8CC3-AE08DE33F24B}"/>
              </a:ext>
            </a:extLst>
          </p:cNvPr>
          <p:cNvSpPr/>
          <p:nvPr/>
        </p:nvSpPr>
        <p:spPr>
          <a:xfrm>
            <a:off x="5721151" y="1638172"/>
            <a:ext cx="1082376" cy="730772"/>
          </a:xfrm>
          <a:prstGeom prst="ellipse">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200"/>
          </a:p>
          <a:p>
            <a:r>
              <a:rPr lang="sv-SE" sz="1200">
                <a:solidFill>
                  <a:schemeClr val="bg1"/>
                </a:solidFill>
              </a:rPr>
              <a:t>Dialog 2 </a:t>
            </a:r>
          </a:p>
        </p:txBody>
      </p:sp>
      <p:grpSp>
        <p:nvGrpSpPr>
          <p:cNvPr id="5" name="Grupp 4" descr="text: KU samman&#10;ställs och klar">
            <a:extLst>
              <a:ext uri="{FF2B5EF4-FFF2-40B4-BE49-F238E27FC236}">
                <a16:creationId xmlns:a16="http://schemas.microsoft.com/office/drawing/2014/main" id="{C9527138-A723-0EAA-3A8C-9555014586E1}"/>
              </a:ext>
            </a:extLst>
          </p:cNvPr>
          <p:cNvGrpSpPr/>
          <p:nvPr/>
        </p:nvGrpSpPr>
        <p:grpSpPr>
          <a:xfrm>
            <a:off x="6104826" y="1224454"/>
            <a:ext cx="1025903" cy="730772"/>
            <a:chOff x="945654" y="670260"/>
            <a:chExt cx="2961679" cy="2961679"/>
          </a:xfrm>
        </p:grpSpPr>
        <p:sp>
          <p:nvSpPr>
            <p:cNvPr id="7" name="Ellips 6">
              <a:extLst>
                <a:ext uri="{FF2B5EF4-FFF2-40B4-BE49-F238E27FC236}">
                  <a16:creationId xmlns:a16="http://schemas.microsoft.com/office/drawing/2014/main" id="{A4B7135F-DAA7-79F3-A606-4CCB7405851C}"/>
                </a:ext>
              </a:extLst>
            </p:cNvPr>
            <p:cNvSpPr/>
            <p:nvPr/>
          </p:nvSpPr>
          <p:spPr>
            <a:xfrm>
              <a:off x="945654" y="670260"/>
              <a:ext cx="2961679" cy="29616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9" name="Ellips 4">
              <a:extLst>
                <a:ext uri="{FF2B5EF4-FFF2-40B4-BE49-F238E27FC236}">
                  <a16:creationId xmlns:a16="http://schemas.microsoft.com/office/drawing/2014/main" id="{822333F5-D95F-3E25-FD8C-AA39A7F4B8DC}"/>
                </a:ext>
              </a:extLst>
            </p:cNvPr>
            <p:cNvSpPr txBox="1"/>
            <p:nvPr/>
          </p:nvSpPr>
          <p:spPr>
            <a:xfrm>
              <a:off x="1157025" y="1279011"/>
              <a:ext cx="2527951" cy="1955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800280">
                <a:lnSpc>
                  <a:spcPct val="90000"/>
                </a:lnSpc>
                <a:spcBef>
                  <a:spcPct val="0"/>
                </a:spcBef>
                <a:spcAft>
                  <a:spcPct val="35000"/>
                </a:spcAft>
              </a:pPr>
              <a:r>
                <a:rPr lang="sv-SE" sz="1100" dirty="0"/>
                <a:t>KU samman</a:t>
              </a:r>
            </a:p>
            <a:p>
              <a:pPr algn="ctr" defTabSz="2800280">
                <a:lnSpc>
                  <a:spcPct val="90000"/>
                </a:lnSpc>
                <a:spcBef>
                  <a:spcPct val="0"/>
                </a:spcBef>
                <a:spcAft>
                  <a:spcPct val="35000"/>
                </a:spcAft>
              </a:pPr>
              <a:r>
                <a:rPr lang="sv-SE" sz="1100" dirty="0"/>
                <a:t>ställs och klar</a:t>
              </a:r>
            </a:p>
          </p:txBody>
        </p:sp>
      </p:grpSp>
      <p:grpSp>
        <p:nvGrpSpPr>
          <p:cNvPr id="28" name="Grupp 27" descr="Text: Valda förslag konsekvensanalyseras och justeras">
            <a:extLst>
              <a:ext uri="{FF2B5EF4-FFF2-40B4-BE49-F238E27FC236}">
                <a16:creationId xmlns:a16="http://schemas.microsoft.com/office/drawing/2014/main" id="{53B5A79F-C546-7153-8B99-3641EEDDF208}"/>
              </a:ext>
            </a:extLst>
          </p:cNvPr>
          <p:cNvGrpSpPr/>
          <p:nvPr/>
        </p:nvGrpSpPr>
        <p:grpSpPr>
          <a:xfrm>
            <a:off x="5045784" y="2676009"/>
            <a:ext cx="1674399" cy="708988"/>
            <a:chOff x="940061" y="75706"/>
            <a:chExt cx="1727749" cy="1251777"/>
          </a:xfrm>
        </p:grpSpPr>
        <p:sp>
          <p:nvSpPr>
            <p:cNvPr id="29" name="Rektangel 28">
              <a:extLst>
                <a:ext uri="{FF2B5EF4-FFF2-40B4-BE49-F238E27FC236}">
                  <a16:creationId xmlns:a16="http://schemas.microsoft.com/office/drawing/2014/main" id="{E8762D3C-BC59-0867-8E5E-D89BD00926F9}"/>
                </a:ext>
              </a:extLst>
            </p:cNvPr>
            <p:cNvSpPr/>
            <p:nvPr/>
          </p:nvSpPr>
          <p:spPr>
            <a:xfrm>
              <a:off x="1055957" y="75706"/>
              <a:ext cx="1521022" cy="12180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30" name="textruta 29">
              <a:extLst>
                <a:ext uri="{FF2B5EF4-FFF2-40B4-BE49-F238E27FC236}">
                  <a16:creationId xmlns:a16="http://schemas.microsoft.com/office/drawing/2014/main" id="{6685BA35-EC1C-1BC4-FFA0-C062F5C91D65}"/>
                </a:ext>
              </a:extLst>
            </p:cNvPr>
            <p:cNvSpPr txBox="1"/>
            <p:nvPr/>
          </p:nvSpPr>
          <p:spPr>
            <a:xfrm>
              <a:off x="940061" y="108465"/>
              <a:ext cx="1727749" cy="1219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355791">
                <a:lnSpc>
                  <a:spcPct val="90000"/>
                </a:lnSpc>
                <a:spcBef>
                  <a:spcPct val="0"/>
                </a:spcBef>
                <a:spcAft>
                  <a:spcPct val="35000"/>
                </a:spcAft>
              </a:pPr>
              <a:r>
                <a:rPr lang="sv-SE" sz="900" dirty="0"/>
                <a:t>Valda förslag </a:t>
              </a:r>
              <a:r>
                <a:rPr lang="sv-SE" sz="900" dirty="0" err="1"/>
                <a:t>konsekvensanalyseras</a:t>
              </a:r>
              <a:r>
                <a:rPr lang="sv-SE" sz="900" dirty="0"/>
                <a:t> och justeras</a:t>
              </a:r>
            </a:p>
          </p:txBody>
        </p:sp>
      </p:grpSp>
      <p:sp>
        <p:nvSpPr>
          <p:cNvPr id="10" name="textruta 9">
            <a:extLst>
              <a:ext uri="{FF2B5EF4-FFF2-40B4-BE49-F238E27FC236}">
                <a16:creationId xmlns:a16="http://schemas.microsoft.com/office/drawing/2014/main" id="{08E7B7CC-897A-C3C9-25F2-A21CFC3D814D}"/>
              </a:ext>
            </a:extLst>
          </p:cNvPr>
          <p:cNvSpPr txBox="1"/>
          <p:nvPr/>
        </p:nvSpPr>
        <p:spPr>
          <a:xfrm>
            <a:off x="7451588" y="2682769"/>
            <a:ext cx="1201924" cy="658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355791">
              <a:lnSpc>
                <a:spcPct val="90000"/>
              </a:lnSpc>
              <a:spcBef>
                <a:spcPct val="0"/>
              </a:spcBef>
              <a:spcAft>
                <a:spcPct val="35000"/>
              </a:spcAft>
            </a:pPr>
            <a:r>
              <a:rPr lang="sv-SE" sz="900"/>
              <a:t>Myndigheter vidareutvecklar förslaget</a:t>
            </a:r>
          </a:p>
        </p:txBody>
      </p:sp>
      <p:grpSp>
        <p:nvGrpSpPr>
          <p:cNvPr id="11" name="Grupp 10" descr="text: Beredning i myndigheterna">
            <a:extLst>
              <a:ext uri="{FF2B5EF4-FFF2-40B4-BE49-F238E27FC236}">
                <a16:creationId xmlns:a16="http://schemas.microsoft.com/office/drawing/2014/main" id="{62FDFB47-B22F-E249-05AE-9B269FABB97A}"/>
              </a:ext>
            </a:extLst>
          </p:cNvPr>
          <p:cNvGrpSpPr/>
          <p:nvPr/>
        </p:nvGrpSpPr>
        <p:grpSpPr>
          <a:xfrm>
            <a:off x="7587450" y="2653351"/>
            <a:ext cx="1305029" cy="707669"/>
            <a:chOff x="755532" y="-39171"/>
            <a:chExt cx="2249933" cy="1259164"/>
          </a:xfrm>
        </p:grpSpPr>
        <p:sp>
          <p:nvSpPr>
            <p:cNvPr id="12" name="Rektangel 11">
              <a:extLst>
                <a:ext uri="{FF2B5EF4-FFF2-40B4-BE49-F238E27FC236}">
                  <a16:creationId xmlns:a16="http://schemas.microsoft.com/office/drawing/2014/main" id="{F7B47EBF-4A61-13B7-EAAD-1A13587E7CF9}"/>
                </a:ext>
              </a:extLst>
            </p:cNvPr>
            <p:cNvSpPr/>
            <p:nvPr/>
          </p:nvSpPr>
          <p:spPr>
            <a:xfrm>
              <a:off x="916483" y="1984"/>
              <a:ext cx="2030015" cy="121800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19" name="textruta 18">
              <a:extLst>
                <a:ext uri="{FF2B5EF4-FFF2-40B4-BE49-F238E27FC236}">
                  <a16:creationId xmlns:a16="http://schemas.microsoft.com/office/drawing/2014/main" id="{7C9FF282-0573-E404-9F22-2DEAA1F00B75}"/>
                </a:ext>
              </a:extLst>
            </p:cNvPr>
            <p:cNvSpPr txBox="1"/>
            <p:nvPr/>
          </p:nvSpPr>
          <p:spPr>
            <a:xfrm>
              <a:off x="755532" y="-39171"/>
              <a:ext cx="2249933"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355791">
                <a:lnSpc>
                  <a:spcPct val="90000"/>
                </a:lnSpc>
                <a:spcBef>
                  <a:spcPct val="0"/>
                </a:spcBef>
                <a:spcAft>
                  <a:spcPct val="35000"/>
                </a:spcAft>
              </a:pPr>
              <a:r>
                <a:rPr lang="sv-SE" sz="1000" dirty="0"/>
                <a:t>Beredning i myndigheterna</a:t>
              </a:r>
            </a:p>
          </p:txBody>
        </p:sp>
      </p:grpSp>
      <p:grpSp>
        <p:nvGrpSpPr>
          <p:cNvPr id="20" name="Grupp 19" descr="Text: planen överlämnas">
            <a:extLst>
              <a:ext uri="{FF2B5EF4-FFF2-40B4-BE49-F238E27FC236}">
                <a16:creationId xmlns:a16="http://schemas.microsoft.com/office/drawing/2014/main" id="{FAA3B10A-3123-BCD1-1486-1C1ACC2408F7}"/>
              </a:ext>
            </a:extLst>
          </p:cNvPr>
          <p:cNvGrpSpPr/>
          <p:nvPr/>
        </p:nvGrpSpPr>
        <p:grpSpPr>
          <a:xfrm>
            <a:off x="8189771" y="1229405"/>
            <a:ext cx="916128" cy="730772"/>
            <a:chOff x="2280943" y="-2250749"/>
            <a:chExt cx="2998838" cy="2961679"/>
          </a:xfrm>
        </p:grpSpPr>
        <p:sp>
          <p:nvSpPr>
            <p:cNvPr id="21" name="Ellips 20">
              <a:extLst>
                <a:ext uri="{FF2B5EF4-FFF2-40B4-BE49-F238E27FC236}">
                  <a16:creationId xmlns:a16="http://schemas.microsoft.com/office/drawing/2014/main" id="{D62052CF-861A-6A63-3D42-5677DCDDBBBA}"/>
                </a:ext>
              </a:extLst>
            </p:cNvPr>
            <p:cNvSpPr/>
            <p:nvPr/>
          </p:nvSpPr>
          <p:spPr>
            <a:xfrm>
              <a:off x="2318102" y="-2250749"/>
              <a:ext cx="2961679" cy="29616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22" name="Ellips 4">
              <a:extLst>
                <a:ext uri="{FF2B5EF4-FFF2-40B4-BE49-F238E27FC236}">
                  <a16:creationId xmlns:a16="http://schemas.microsoft.com/office/drawing/2014/main" id="{830E0D78-C892-09AC-1E9E-F9AE2E8F14BF}"/>
                </a:ext>
              </a:extLst>
            </p:cNvPr>
            <p:cNvSpPr txBox="1"/>
            <p:nvPr/>
          </p:nvSpPr>
          <p:spPr>
            <a:xfrm>
              <a:off x="2280943" y="-1667382"/>
              <a:ext cx="2927235" cy="19864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800280">
                <a:lnSpc>
                  <a:spcPct val="90000"/>
                </a:lnSpc>
                <a:spcBef>
                  <a:spcPct val="0"/>
                </a:spcBef>
                <a:spcAft>
                  <a:spcPct val="35000"/>
                </a:spcAft>
              </a:pPr>
              <a:r>
                <a:rPr lang="sv-SE" sz="1088"/>
                <a:t>Planen överlämnas</a:t>
              </a:r>
              <a:endParaRPr lang="sv-SE" sz="1100"/>
            </a:p>
          </p:txBody>
        </p:sp>
      </p:grpSp>
      <p:sp>
        <p:nvSpPr>
          <p:cNvPr id="167" name="Rektangel 166">
            <a:extLst>
              <a:ext uri="{FF2B5EF4-FFF2-40B4-BE49-F238E27FC236}">
                <a16:creationId xmlns:a16="http://schemas.microsoft.com/office/drawing/2014/main" id="{FBA988C4-E554-D7A5-0A98-1A8D592AD683}"/>
              </a:ext>
            </a:extLst>
          </p:cNvPr>
          <p:cNvSpPr/>
          <p:nvPr/>
        </p:nvSpPr>
        <p:spPr>
          <a:xfrm>
            <a:off x="6669357" y="2680395"/>
            <a:ext cx="895359" cy="6791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sv-SE" sz="900" dirty="0"/>
              <a:t>KU rapport sammanställs</a:t>
            </a:r>
          </a:p>
        </p:txBody>
      </p:sp>
      <p:sp>
        <p:nvSpPr>
          <p:cNvPr id="140" name="Ellips 139">
            <a:extLst>
              <a:ext uri="{FF2B5EF4-FFF2-40B4-BE49-F238E27FC236}">
                <a16:creationId xmlns:a16="http://schemas.microsoft.com/office/drawing/2014/main" id="{D4B8228F-498B-80F8-3D93-0B1E1CDBCA6E}"/>
              </a:ext>
            </a:extLst>
          </p:cNvPr>
          <p:cNvSpPr/>
          <p:nvPr/>
        </p:nvSpPr>
        <p:spPr>
          <a:xfrm>
            <a:off x="7086034" y="1210798"/>
            <a:ext cx="904776" cy="73077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80" tIns="34290" rIns="68580" bIns="34290" anchor="t"/>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sz="1200"/>
              <a:t>Planen klar</a:t>
            </a:r>
          </a:p>
        </p:txBody>
      </p:sp>
      <p:grpSp>
        <p:nvGrpSpPr>
          <p:cNvPr id="37" name="Grupp 36" descr="Text: Täta avstämningar&#10;Upplägg av arbete&#10;Förståelse för uppdraget&#10;">
            <a:extLst>
              <a:ext uri="{FF2B5EF4-FFF2-40B4-BE49-F238E27FC236}">
                <a16:creationId xmlns:a16="http://schemas.microsoft.com/office/drawing/2014/main" id="{5F7B79C2-B773-7B1D-BA02-46BC440FBBC5}"/>
              </a:ext>
            </a:extLst>
          </p:cNvPr>
          <p:cNvGrpSpPr/>
          <p:nvPr/>
        </p:nvGrpSpPr>
        <p:grpSpPr>
          <a:xfrm>
            <a:off x="507623" y="3851989"/>
            <a:ext cx="1801298" cy="1146731"/>
            <a:chOff x="-343575" y="0"/>
            <a:chExt cx="3087425" cy="4064000"/>
          </a:xfrm>
        </p:grpSpPr>
        <p:sp>
          <p:nvSpPr>
            <p:cNvPr id="38" name="Flödesschema: Manuell åtgärd 37">
              <a:extLst>
                <a:ext uri="{FF2B5EF4-FFF2-40B4-BE49-F238E27FC236}">
                  <a16:creationId xmlns:a16="http://schemas.microsoft.com/office/drawing/2014/main" id="{06BA9D18-7BAE-A1C0-B247-1621E78046C5}"/>
                </a:ext>
              </a:extLst>
            </p:cNvPr>
            <p:cNvSpPr/>
            <p:nvPr/>
          </p:nvSpPr>
          <p:spPr>
            <a:xfrm rot="16200000">
              <a:off x="-1063873" y="1064617"/>
              <a:ext cx="4064000" cy="1934765"/>
            </a:xfrm>
            <a:prstGeom prst="flowChartManualOperati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39" name="Flödesschema: Manuell åtgärd 4">
              <a:extLst>
                <a:ext uri="{FF2B5EF4-FFF2-40B4-BE49-F238E27FC236}">
                  <a16:creationId xmlns:a16="http://schemas.microsoft.com/office/drawing/2014/main" id="{67A7AC96-214F-F31E-22FA-7FBA0918685B}"/>
                </a:ext>
              </a:extLst>
            </p:cNvPr>
            <p:cNvSpPr txBox="1"/>
            <p:nvPr/>
          </p:nvSpPr>
          <p:spPr>
            <a:xfrm>
              <a:off x="-343575" y="812799"/>
              <a:ext cx="3087425" cy="2438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0" tIns="0" rIns="278712" bIns="0" numCol="1" spcCol="1270" anchor="t"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955751">
                <a:lnSpc>
                  <a:spcPct val="90000"/>
                </a:lnSpc>
                <a:spcBef>
                  <a:spcPct val="0"/>
                </a:spcBef>
                <a:spcAft>
                  <a:spcPct val="35000"/>
                </a:spcAft>
              </a:pPr>
              <a:r>
                <a:rPr lang="sv-SE" sz="900" dirty="0"/>
                <a:t>Täta avstämningar</a:t>
              </a:r>
            </a:p>
            <a:p>
              <a:pPr defTabSz="1955751">
                <a:lnSpc>
                  <a:spcPct val="90000"/>
                </a:lnSpc>
                <a:spcBef>
                  <a:spcPct val="0"/>
                </a:spcBef>
                <a:spcAft>
                  <a:spcPct val="35000"/>
                </a:spcAft>
              </a:pPr>
              <a:r>
                <a:rPr lang="sv-SE" sz="900" dirty="0"/>
                <a:t>Upplägg av arbete</a:t>
              </a:r>
            </a:p>
            <a:p>
              <a:pPr defTabSz="1955751">
                <a:lnSpc>
                  <a:spcPct val="90000"/>
                </a:lnSpc>
                <a:spcBef>
                  <a:spcPct val="0"/>
                </a:spcBef>
                <a:spcAft>
                  <a:spcPct val="35000"/>
                </a:spcAft>
              </a:pPr>
              <a:r>
                <a:rPr lang="sv-SE" sz="900" dirty="0"/>
                <a:t>Förståelse för uppdraget</a:t>
              </a:r>
            </a:p>
            <a:p>
              <a:pPr marL="285743" lvl="1" indent="-285743" defTabSz="1511262">
                <a:lnSpc>
                  <a:spcPct val="90000"/>
                </a:lnSpc>
                <a:spcBef>
                  <a:spcPct val="0"/>
                </a:spcBef>
                <a:spcAft>
                  <a:spcPct val="15000"/>
                </a:spcAft>
                <a:buChar char="•"/>
              </a:pPr>
              <a:endParaRPr lang="sv-SE" sz="3400" dirty="0"/>
            </a:p>
            <a:p>
              <a:pPr marL="285743" lvl="1" indent="-285743" defTabSz="1511262">
                <a:lnSpc>
                  <a:spcPct val="90000"/>
                </a:lnSpc>
                <a:spcBef>
                  <a:spcPct val="0"/>
                </a:spcBef>
                <a:spcAft>
                  <a:spcPct val="15000"/>
                </a:spcAft>
                <a:buChar char="•"/>
              </a:pPr>
              <a:endParaRPr lang="sv-SE" sz="3400" dirty="0"/>
            </a:p>
          </p:txBody>
        </p:sp>
      </p:grpSp>
      <p:graphicFrame>
        <p:nvGraphicFramePr>
          <p:cNvPr id="8" name="Diagram 7" descr="Text: löpande avstämningar och kommunikation">
            <a:extLst>
              <a:ext uri="{FF2B5EF4-FFF2-40B4-BE49-F238E27FC236}">
                <a16:creationId xmlns:a16="http://schemas.microsoft.com/office/drawing/2014/main" id="{CE062C5B-DAEE-25CF-7A3D-CFAF4B78D7CA}"/>
              </a:ext>
            </a:extLst>
          </p:cNvPr>
          <p:cNvGraphicFramePr/>
          <p:nvPr>
            <p:extLst>
              <p:ext uri="{D42A27DB-BD31-4B8C-83A1-F6EECF244321}">
                <p14:modId xmlns:p14="http://schemas.microsoft.com/office/powerpoint/2010/main" val="3522557105"/>
              </p:ext>
            </p:extLst>
          </p:nvPr>
        </p:nvGraphicFramePr>
        <p:xfrm>
          <a:off x="1837310" y="4083918"/>
          <a:ext cx="6185018" cy="6586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0" name="Grupp 39" descr="Text: Gemensam leverans&#10;">
            <a:extLst>
              <a:ext uri="{FF2B5EF4-FFF2-40B4-BE49-F238E27FC236}">
                <a16:creationId xmlns:a16="http://schemas.microsoft.com/office/drawing/2014/main" id="{2BD82C63-6153-67FC-C3B3-B5828FC15CD4}"/>
              </a:ext>
            </a:extLst>
          </p:cNvPr>
          <p:cNvGrpSpPr/>
          <p:nvPr/>
        </p:nvGrpSpPr>
        <p:grpSpPr>
          <a:xfrm>
            <a:off x="7812361" y="3897528"/>
            <a:ext cx="1394637" cy="948844"/>
            <a:chOff x="-432881" y="0"/>
            <a:chExt cx="2880201" cy="4064000"/>
          </a:xfrm>
        </p:grpSpPr>
        <p:sp>
          <p:nvSpPr>
            <p:cNvPr id="41" name="Flödesschema: Manuell åtgärd 40">
              <a:extLst>
                <a:ext uri="{FF2B5EF4-FFF2-40B4-BE49-F238E27FC236}">
                  <a16:creationId xmlns:a16="http://schemas.microsoft.com/office/drawing/2014/main" id="{765870C0-B04E-8D08-E2F8-40BA9FA27A13}"/>
                </a:ext>
              </a:extLst>
            </p:cNvPr>
            <p:cNvSpPr/>
            <p:nvPr/>
          </p:nvSpPr>
          <p:spPr>
            <a:xfrm rot="16200000">
              <a:off x="-1063873" y="1064617"/>
              <a:ext cx="4064000" cy="1934765"/>
            </a:xfrm>
            <a:prstGeom prst="flowChartManualOperati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sz="1800"/>
            </a:p>
          </p:txBody>
        </p:sp>
        <p:sp>
          <p:nvSpPr>
            <p:cNvPr id="42" name="Flödesschema: Manuell åtgärd 4">
              <a:extLst>
                <a:ext uri="{FF2B5EF4-FFF2-40B4-BE49-F238E27FC236}">
                  <a16:creationId xmlns:a16="http://schemas.microsoft.com/office/drawing/2014/main" id="{3AA9FC1A-4712-762E-DF6F-C349B3912A43}"/>
                </a:ext>
              </a:extLst>
            </p:cNvPr>
            <p:cNvSpPr txBox="1"/>
            <p:nvPr/>
          </p:nvSpPr>
          <p:spPr>
            <a:xfrm>
              <a:off x="-432881" y="812800"/>
              <a:ext cx="2880201" cy="2438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0" tIns="0" rIns="278712" bIns="0" numCol="1" spcCol="1270" anchor="t" anchorCtr="0">
              <a:no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955751">
                <a:lnSpc>
                  <a:spcPct val="90000"/>
                </a:lnSpc>
                <a:spcBef>
                  <a:spcPct val="0"/>
                </a:spcBef>
                <a:spcAft>
                  <a:spcPct val="35000"/>
                </a:spcAft>
              </a:pPr>
              <a:r>
                <a:rPr lang="sv-SE" sz="900" dirty="0"/>
                <a:t>Gemensam leverans</a:t>
              </a:r>
            </a:p>
            <a:p>
              <a:pPr marL="285743" lvl="1" indent="-285743" defTabSz="1511262">
                <a:lnSpc>
                  <a:spcPct val="90000"/>
                </a:lnSpc>
                <a:spcBef>
                  <a:spcPct val="0"/>
                </a:spcBef>
                <a:spcAft>
                  <a:spcPct val="15000"/>
                </a:spcAft>
                <a:buChar char="•"/>
              </a:pPr>
              <a:endParaRPr lang="sv-SE" sz="3400" dirty="0"/>
            </a:p>
            <a:p>
              <a:pPr marL="285743" lvl="1" indent="-285743" defTabSz="1511262">
                <a:lnSpc>
                  <a:spcPct val="90000"/>
                </a:lnSpc>
                <a:spcBef>
                  <a:spcPct val="0"/>
                </a:spcBef>
                <a:spcAft>
                  <a:spcPct val="15000"/>
                </a:spcAft>
                <a:buChar char="•"/>
              </a:pPr>
              <a:endParaRPr lang="sv-SE" sz="3400" dirty="0"/>
            </a:p>
          </p:txBody>
        </p:sp>
      </p:grpSp>
      <p:sp>
        <p:nvSpPr>
          <p:cNvPr id="2" name="Platshållare för sidfot 1">
            <a:extLst>
              <a:ext uri="{FF2B5EF4-FFF2-40B4-BE49-F238E27FC236}">
                <a16:creationId xmlns:a16="http://schemas.microsoft.com/office/drawing/2014/main" id="{9934E87F-41D3-92BB-380F-A73CDDC731F5}"/>
              </a:ext>
            </a:extLst>
          </p:cNvPr>
          <p:cNvSpPr>
            <a:spLocks noGrp="1"/>
          </p:cNvSpPr>
          <p:nvPr>
            <p:ph type="ftr" sz="quarter" idx="11"/>
          </p:nvPr>
        </p:nvSpPr>
        <p:spPr/>
        <p:txBody>
          <a:bodyPr/>
          <a:lstStyle>
            <a:defPPr>
              <a:defRPr lang="sv-S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92DDB145-9116-6551-1314-FDCD2FEA48A2}"/>
              </a:ext>
            </a:extLst>
          </p:cNvPr>
          <p:cNvSpPr>
            <a:spLocks noGrp="1"/>
          </p:cNvSpPr>
          <p:nvPr>
            <p:ph type="sldNum" sz="quarter" idx="12"/>
          </p:nvPr>
        </p:nvSpPr>
        <p:spPr/>
        <p:txBody>
          <a:bodyPr/>
          <a:lstStyle>
            <a:defPPr>
              <a:defRPr lang="sv-S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1844E2AD-2CA4-4022-8F3B-D585D66E2E30}" type="slidenum">
              <a:rPr lang="sv-SE" smtClean="0"/>
              <a:pPr/>
              <a:t>56</a:t>
            </a:fld>
            <a:endParaRPr lang="sv-SE"/>
          </a:p>
        </p:txBody>
      </p:sp>
    </p:spTree>
    <p:extLst>
      <p:ext uri="{BB962C8B-B14F-4D97-AF65-F5344CB8AC3E}">
        <p14:creationId xmlns:p14="http://schemas.microsoft.com/office/powerpoint/2010/main" val="1123289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5BAE97-D082-84C0-A112-EAB918532032}"/>
              </a:ext>
            </a:extLst>
          </p:cNvPr>
          <p:cNvSpPr>
            <a:spLocks noGrp="1"/>
          </p:cNvSpPr>
          <p:nvPr>
            <p:ph type="ctrTitle"/>
          </p:nvPr>
        </p:nvSpPr>
        <p:spPr/>
        <p:txBody>
          <a:bodyPr/>
          <a:lstStyle/>
          <a:p>
            <a:r>
              <a:rPr lang="sv-SE"/>
              <a:t>Om miljöbedömning</a:t>
            </a:r>
          </a:p>
        </p:txBody>
      </p:sp>
    </p:spTree>
    <p:extLst>
      <p:ext uri="{BB962C8B-B14F-4D97-AF65-F5344CB8AC3E}">
        <p14:creationId xmlns:p14="http://schemas.microsoft.com/office/powerpoint/2010/main" val="4125893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5EC4-4552-D605-E66E-42B3A35751AE}"/>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7ABC683E-D731-052C-49F6-43E383F72CFB}"/>
              </a:ext>
            </a:extLst>
          </p:cNvPr>
          <p:cNvSpPr txBox="1"/>
          <p:nvPr/>
        </p:nvSpPr>
        <p:spPr>
          <a:xfrm>
            <a:off x="142445" y="981785"/>
            <a:ext cx="288122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0" b="0" i="0" u="none" strike="noStrike" kern="1200" cap="none" spc="0" normalizeH="0" baseline="0" noProof="0">
                <a:ln>
                  <a:noFill/>
                </a:ln>
                <a:solidFill>
                  <a:srgbClr val="FFFFFF"/>
                </a:solidFill>
                <a:effectLst/>
                <a:uLnTx/>
                <a:uFillTx/>
                <a:latin typeface="Garamond" panose="02020404030301010803" pitchFamily="18" charset="0"/>
                <a:ea typeface="+mn-ea"/>
                <a:cs typeface="+mn-cs"/>
              </a:rPr>
              <a:t>”</a:t>
            </a:r>
          </a:p>
        </p:txBody>
      </p:sp>
      <p:sp>
        <p:nvSpPr>
          <p:cNvPr id="4" name="Rubrik 3">
            <a:extLst>
              <a:ext uri="{FF2B5EF4-FFF2-40B4-BE49-F238E27FC236}">
                <a16:creationId xmlns:a16="http://schemas.microsoft.com/office/drawing/2014/main" id="{51831601-6A1C-19F6-8F9E-04ED0DD5E5D5}"/>
              </a:ext>
            </a:extLst>
          </p:cNvPr>
          <p:cNvSpPr>
            <a:spLocks noGrp="1"/>
          </p:cNvSpPr>
          <p:nvPr>
            <p:ph type="ctrTitle"/>
          </p:nvPr>
        </p:nvSpPr>
        <p:spPr>
          <a:xfrm>
            <a:off x="2017561" y="276895"/>
            <a:ext cx="7006107" cy="3987764"/>
          </a:xfrm>
        </p:spPr>
        <p:txBody>
          <a:bodyPr/>
          <a:lstStyle/>
          <a:p>
            <a:pPr>
              <a:lnSpc>
                <a:spcPct val="100000"/>
              </a:lnSpc>
            </a:pPr>
            <a:br>
              <a:rPr lang="sv-SE">
                <a:solidFill>
                  <a:schemeClr val="bg1"/>
                </a:solidFill>
              </a:rPr>
            </a:br>
            <a:r>
              <a:rPr lang="sv-SE" sz="2400">
                <a:solidFill>
                  <a:schemeClr val="bg1"/>
                </a:solidFill>
                <a:latin typeface="Akkurat Pro"/>
              </a:rPr>
              <a:t>En strategisk miljöbedömning av</a:t>
            </a:r>
            <a:r>
              <a:rPr lang="sv-SE" sz="2400" b="0" i="0">
                <a:solidFill>
                  <a:schemeClr val="bg1"/>
                </a:solidFill>
                <a:effectLst/>
                <a:latin typeface="Akkurat Pro"/>
              </a:rPr>
              <a:t> </a:t>
            </a:r>
            <a:r>
              <a:rPr lang="sv-SE" sz="2400">
                <a:solidFill>
                  <a:schemeClr val="bg1"/>
                </a:solidFill>
                <a:latin typeface="Akkurat Pro"/>
              </a:rPr>
              <a:t>naturrestaureringsplanen görs för att främja hållbar utveckling.</a:t>
            </a:r>
            <a:br>
              <a:rPr lang="sv-SE" sz="2400">
                <a:solidFill>
                  <a:schemeClr val="bg1"/>
                </a:solidFill>
                <a:latin typeface="Akkurat Pro"/>
              </a:rPr>
            </a:br>
            <a:br>
              <a:rPr lang="sv-SE" sz="2400">
                <a:solidFill>
                  <a:schemeClr val="bg1"/>
                </a:solidFill>
                <a:latin typeface="Akkurat Pro"/>
              </a:rPr>
            </a:br>
            <a:r>
              <a:rPr lang="sv-SE" sz="2400">
                <a:solidFill>
                  <a:schemeClr val="bg1"/>
                </a:solidFill>
                <a:latin typeface="Akkurat Pro"/>
              </a:rPr>
              <a:t>Miljöbedömningen stöttar planens framtagande genom att visa på miljöeffekter och alternativa lösningar under processens gång. </a:t>
            </a:r>
            <a:br>
              <a:rPr lang="sv-SE" sz="2400">
                <a:solidFill>
                  <a:schemeClr val="bg1"/>
                </a:solidFill>
                <a:latin typeface="Akkurat Pro"/>
              </a:rPr>
            </a:br>
            <a:br>
              <a:rPr lang="sv-SE" sz="2400">
                <a:solidFill>
                  <a:schemeClr val="bg1"/>
                </a:solidFill>
                <a:latin typeface="Akkurat Pro"/>
              </a:rPr>
            </a:br>
            <a:r>
              <a:rPr lang="sv-SE" sz="2400">
                <a:solidFill>
                  <a:schemeClr val="bg1"/>
                </a:solidFill>
                <a:latin typeface="Akkurat Pro"/>
              </a:rPr>
              <a:t>Synpunkter på utkastet till miljökonsekvensbeskrivning kommer att kunna lämnas under dialogmöte 2 i höst</a:t>
            </a:r>
            <a:endParaRPr lang="sv-SE" sz="2400">
              <a:solidFill>
                <a:schemeClr val="bg1"/>
              </a:solidFill>
            </a:endParaRPr>
          </a:p>
        </p:txBody>
      </p:sp>
      <p:sp>
        <p:nvSpPr>
          <p:cNvPr id="2" name="Platshållare för sidfot 1">
            <a:extLst>
              <a:ext uri="{FF2B5EF4-FFF2-40B4-BE49-F238E27FC236}">
                <a16:creationId xmlns:a16="http://schemas.microsoft.com/office/drawing/2014/main" id="{8CEC6861-034B-9C31-83DE-EF870372B0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srgbClr val="005643"/>
                </a:solidFill>
                <a:effectLst/>
                <a:uLnTx/>
                <a:uFillTx/>
                <a:latin typeface="Arial" panose="020B0604020202020204"/>
                <a:ea typeface="+mn-ea"/>
                <a:cs typeface="+mn-cs"/>
              </a:rPr>
              <a:t>NATURVÅRDSVERKET | SWEDISH ENVIRONMENTAL PROTECTION AGENCY</a:t>
            </a:r>
          </a:p>
        </p:txBody>
      </p:sp>
      <p:sp>
        <p:nvSpPr>
          <p:cNvPr id="3" name="Platshållare för bildnummer 2">
            <a:extLst>
              <a:ext uri="{FF2B5EF4-FFF2-40B4-BE49-F238E27FC236}">
                <a16:creationId xmlns:a16="http://schemas.microsoft.com/office/drawing/2014/main" id="{54338BC9-417C-8B75-133B-723112B87C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4E2AD-2CA4-4022-8F3B-D585D66E2E30}" type="slidenum">
              <a:rPr kumimoji="0" lang="sv-SE" sz="700" b="0" i="0" u="none" strike="noStrike" kern="1200" cap="none" spc="0" normalizeH="0" baseline="0" noProof="0" smtClean="0">
                <a:ln>
                  <a:noFill/>
                </a:ln>
                <a:solidFill>
                  <a:srgbClr val="00564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700" b="0" i="0" u="none" strike="noStrike" kern="1200" cap="none" spc="0" normalizeH="0" baseline="0" noProof="0">
              <a:ln>
                <a:noFill/>
              </a:ln>
              <a:solidFill>
                <a:srgbClr val="00564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8301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EB9E-7069-F33B-3511-0059B971719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2A87337-5915-A020-DD8C-E5246E998390}"/>
              </a:ext>
            </a:extLst>
          </p:cNvPr>
          <p:cNvSpPr>
            <a:spLocks noGrp="1"/>
          </p:cNvSpPr>
          <p:nvPr>
            <p:ph type="title"/>
          </p:nvPr>
        </p:nvSpPr>
        <p:spPr>
          <a:xfrm>
            <a:off x="261695" y="375580"/>
            <a:ext cx="8568952" cy="730772"/>
          </a:xfrm>
        </p:spPr>
        <p:txBody>
          <a:bodyPr/>
          <a:lstStyle/>
          <a:p>
            <a:r>
              <a:rPr lang="sv-SE"/>
              <a:t>Tidsplanering för miljöbedömningen </a:t>
            </a:r>
          </a:p>
        </p:txBody>
      </p:sp>
      <p:graphicFrame>
        <p:nvGraphicFramePr>
          <p:cNvPr id="6" name="Platshållare för innehåll 5" descr="Pilar med text från febr 25 till febr 26">
            <a:extLst>
              <a:ext uri="{FF2B5EF4-FFF2-40B4-BE49-F238E27FC236}">
                <a16:creationId xmlns:a16="http://schemas.microsoft.com/office/drawing/2014/main" id="{BC1EC37F-801A-6DD4-BBE2-403F41CDE621}"/>
              </a:ext>
            </a:extLst>
          </p:cNvPr>
          <p:cNvGraphicFramePr>
            <a:graphicFrameLocks noGrp="1"/>
          </p:cNvGraphicFramePr>
          <p:nvPr>
            <p:ph sz="half" idx="13"/>
            <p:extLst>
              <p:ext uri="{D42A27DB-BD31-4B8C-83A1-F6EECF244321}">
                <p14:modId xmlns:p14="http://schemas.microsoft.com/office/powerpoint/2010/main" val="1545211662"/>
              </p:ext>
            </p:extLst>
          </p:nvPr>
        </p:nvGraphicFramePr>
        <p:xfrm>
          <a:off x="617658" y="979959"/>
          <a:ext cx="8349276" cy="815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Ellips 15">
            <a:extLst>
              <a:ext uri="{FF2B5EF4-FFF2-40B4-BE49-F238E27FC236}">
                <a16:creationId xmlns:a16="http://schemas.microsoft.com/office/drawing/2014/main" id="{A750F7CA-7DD1-11E3-D708-196D4A9C9138}"/>
              </a:ext>
            </a:extLst>
          </p:cNvPr>
          <p:cNvSpPr/>
          <p:nvPr/>
        </p:nvSpPr>
        <p:spPr>
          <a:xfrm>
            <a:off x="2187030" y="1473686"/>
            <a:ext cx="1053187" cy="797228"/>
          </a:xfrm>
          <a:prstGeom prst="ellipse">
            <a:avLst/>
          </a:pr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FFFFFF"/>
                </a:solidFill>
                <a:effectLst/>
                <a:uLnTx/>
                <a:uFillTx/>
                <a:latin typeface="Arial" panose="020B0604020202020204"/>
                <a:ea typeface="+mn-ea"/>
                <a:cs typeface="+mn-cs"/>
              </a:rPr>
              <a:t>Dialog 1</a:t>
            </a:r>
          </a:p>
        </p:txBody>
      </p:sp>
      <p:grpSp>
        <p:nvGrpSpPr>
          <p:cNvPr id="13" name="Grupp 12" descr="text: Avgränsningssamråd med miljömyndigheter, Lst och kommuner&#10;">
            <a:extLst>
              <a:ext uri="{FF2B5EF4-FFF2-40B4-BE49-F238E27FC236}">
                <a16:creationId xmlns:a16="http://schemas.microsoft.com/office/drawing/2014/main" id="{D43F09B8-4E9E-E23B-1A93-A8BC83796353}"/>
              </a:ext>
            </a:extLst>
          </p:cNvPr>
          <p:cNvGrpSpPr/>
          <p:nvPr/>
        </p:nvGrpSpPr>
        <p:grpSpPr>
          <a:xfrm>
            <a:off x="1635169" y="2218075"/>
            <a:ext cx="1775490" cy="825156"/>
            <a:chOff x="931723" y="-373267"/>
            <a:chExt cx="5663725" cy="4473568"/>
          </a:xfrm>
        </p:grpSpPr>
        <p:sp>
          <p:nvSpPr>
            <p:cNvPr id="14" name="Ellips 13">
              <a:extLst>
                <a:ext uri="{FF2B5EF4-FFF2-40B4-BE49-F238E27FC236}">
                  <a16:creationId xmlns:a16="http://schemas.microsoft.com/office/drawing/2014/main" id="{7F20D610-860E-9DF0-A642-B37D01FA1B82}"/>
                </a:ext>
              </a:extLst>
            </p:cNvPr>
            <p:cNvSpPr/>
            <p:nvPr/>
          </p:nvSpPr>
          <p:spPr>
            <a:xfrm>
              <a:off x="1081903" y="-373267"/>
              <a:ext cx="5363366" cy="4473568"/>
            </a:xfrm>
            <a:prstGeom prst="ellipse">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Ellips 4">
              <a:extLst>
                <a:ext uri="{FF2B5EF4-FFF2-40B4-BE49-F238E27FC236}">
                  <a16:creationId xmlns:a16="http://schemas.microsoft.com/office/drawing/2014/main" id="{6022F832-183A-1087-7AF4-2965211D44F9}"/>
                </a:ext>
              </a:extLst>
            </p:cNvPr>
            <p:cNvSpPr txBox="1"/>
            <p:nvPr/>
          </p:nvSpPr>
          <p:spPr>
            <a:xfrm>
              <a:off x="931723" y="1059517"/>
              <a:ext cx="5663725" cy="20942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2800280" rtl="0" eaLnBrk="1" fontAlgn="auto" latinLnBrk="0" hangingPunct="1">
                <a:lnSpc>
                  <a:spcPct val="90000"/>
                </a:lnSpc>
                <a:spcBef>
                  <a:spcPct val="0"/>
                </a:spcBef>
                <a:spcAft>
                  <a:spcPct val="35000"/>
                </a:spcAft>
                <a:buClrTx/>
                <a:buSzTx/>
                <a:buFontTx/>
                <a:buNone/>
                <a:tabLst/>
                <a:defRPr/>
              </a:pPr>
              <a:r>
                <a:rPr kumimoji="0" lang="sv-SE" sz="1100" b="0" i="0" u="none" strike="noStrike" kern="1200" cap="none" spc="0" normalizeH="0" baseline="0" noProof="0" dirty="0">
                  <a:ln>
                    <a:noFill/>
                  </a:ln>
                  <a:solidFill>
                    <a:srgbClr val="FFFFFF"/>
                  </a:solidFill>
                  <a:effectLst/>
                  <a:uLnTx/>
                  <a:uFillTx/>
                  <a:latin typeface="Arial" panose="020B0604020202020204"/>
                  <a:ea typeface="+mn-ea"/>
                  <a:cs typeface="+mn-cs"/>
                </a:rPr>
                <a:t>Avgränsningssamråd med miljömyndigheter, </a:t>
              </a:r>
              <a:r>
                <a:rPr kumimoji="0" lang="sv-SE" sz="1100" b="0" i="0" u="none" strike="noStrike" kern="1200" cap="none" spc="0" normalizeH="0" baseline="0" noProof="0" dirty="0" err="1">
                  <a:ln>
                    <a:noFill/>
                  </a:ln>
                  <a:solidFill>
                    <a:srgbClr val="FFFFFF"/>
                  </a:solidFill>
                  <a:effectLst/>
                  <a:uLnTx/>
                  <a:uFillTx/>
                  <a:latin typeface="Arial" panose="020B0604020202020204"/>
                  <a:ea typeface="+mn-ea"/>
                  <a:cs typeface="+mn-cs"/>
                </a:rPr>
                <a:t>Lst</a:t>
              </a:r>
              <a:r>
                <a:rPr kumimoji="0" lang="sv-SE" sz="1100" b="0" i="0" u="none" strike="noStrike" kern="1200" cap="none" spc="0" normalizeH="0" baseline="0" noProof="0" dirty="0">
                  <a:ln>
                    <a:noFill/>
                  </a:ln>
                  <a:solidFill>
                    <a:srgbClr val="FFFFFF"/>
                  </a:solidFill>
                  <a:effectLst/>
                  <a:uLnTx/>
                  <a:uFillTx/>
                  <a:latin typeface="Arial" panose="020B0604020202020204"/>
                  <a:ea typeface="+mn-ea"/>
                  <a:cs typeface="+mn-cs"/>
                </a:rPr>
                <a:t> och kommuner</a:t>
              </a:r>
            </a:p>
          </p:txBody>
        </p:sp>
      </p:grpSp>
      <p:sp>
        <p:nvSpPr>
          <p:cNvPr id="45" name="Pil: femhörning 44">
            <a:extLst>
              <a:ext uri="{FF2B5EF4-FFF2-40B4-BE49-F238E27FC236}">
                <a16:creationId xmlns:a16="http://schemas.microsoft.com/office/drawing/2014/main" id="{73F56A09-922E-350A-3840-91B72EC76A4F}"/>
              </a:ext>
            </a:extLst>
          </p:cNvPr>
          <p:cNvSpPr/>
          <p:nvPr/>
        </p:nvSpPr>
        <p:spPr>
          <a:xfrm>
            <a:off x="312427" y="3454866"/>
            <a:ext cx="1873761" cy="730772"/>
          </a:xfrm>
          <a:prstGeom prst="homePlat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sv-SE" sz="975" b="0" i="0" u="none" strike="noStrike" kern="1200" cap="none" spc="0" normalizeH="0" baseline="0" noProof="0">
                <a:ln>
                  <a:noFill/>
                </a:ln>
                <a:solidFill>
                  <a:srgbClr val="FFFFFF"/>
                </a:solidFill>
                <a:effectLst/>
                <a:uLnTx/>
                <a:uFillTx/>
                <a:latin typeface="Arial" panose="020B0604020202020204"/>
                <a:ea typeface="+mn-ea"/>
                <a:cs typeface="+mn-cs"/>
              </a:rPr>
              <a:t>Nulägesbeskrivning och underlag för avgränsningssamråd, samt nollalternativ tas fram</a:t>
            </a:r>
            <a:endParaRPr lang="sv-SE"/>
          </a:p>
        </p:txBody>
      </p:sp>
      <p:sp>
        <p:nvSpPr>
          <p:cNvPr id="46" name="Pil: femhörning 45">
            <a:extLst>
              <a:ext uri="{FF2B5EF4-FFF2-40B4-BE49-F238E27FC236}">
                <a16:creationId xmlns:a16="http://schemas.microsoft.com/office/drawing/2014/main" id="{74ECBD43-A29B-7D46-E92D-997033853627}"/>
              </a:ext>
            </a:extLst>
          </p:cNvPr>
          <p:cNvSpPr/>
          <p:nvPr/>
        </p:nvSpPr>
        <p:spPr>
          <a:xfrm>
            <a:off x="2264906" y="3457890"/>
            <a:ext cx="2057400" cy="730772"/>
          </a:xfrm>
          <a:prstGeom prst="homePlat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355791" rtl="0" eaLnBrk="1" fontAlgn="auto" latinLnBrk="0" hangingPunct="1">
              <a:lnSpc>
                <a:spcPct val="90000"/>
              </a:lnSpc>
              <a:spcBef>
                <a:spcPct val="0"/>
              </a:spcBef>
              <a:spcAft>
                <a:spcPct val="35000"/>
              </a:spcAft>
              <a:buClrTx/>
              <a:buSzTx/>
              <a:buFontTx/>
              <a:buNone/>
              <a:tabLst/>
              <a:defRPr/>
            </a:pPr>
            <a:r>
              <a:rPr kumimoji="0" lang="sv-SE" sz="975" b="0" i="0" u="none" strike="noStrike" kern="1200" cap="none" spc="0" normalizeH="0" baseline="0" noProof="0">
                <a:ln>
                  <a:noFill/>
                </a:ln>
                <a:solidFill>
                  <a:srgbClr val="FFFFFF"/>
                </a:solidFill>
                <a:effectLst/>
                <a:uLnTx/>
                <a:uFillTx/>
                <a:latin typeface="Arial" panose="020B0604020202020204"/>
                <a:ea typeface="+mn-ea"/>
                <a:cs typeface="+mn-cs"/>
              </a:rPr>
              <a:t>Integrering av miljöaspekter i planarbetet. Framtagande av alternativ. Förslag på åtgärder </a:t>
            </a:r>
            <a:r>
              <a:rPr kumimoji="0" lang="sv-SE" sz="975" b="0" i="0" u="none" strike="noStrike" kern="1200" cap="none" spc="0" normalizeH="0" baseline="0" noProof="0" err="1">
                <a:ln>
                  <a:noFill/>
                </a:ln>
                <a:solidFill>
                  <a:srgbClr val="FFFFFF"/>
                </a:solidFill>
                <a:effectLst/>
                <a:uLnTx/>
                <a:uFillTx/>
                <a:latin typeface="Arial" panose="020B0604020202020204"/>
                <a:ea typeface="+mn-ea"/>
                <a:cs typeface="+mn-cs"/>
              </a:rPr>
              <a:t>miljöbedöms</a:t>
            </a:r>
            <a:r>
              <a:rPr kumimoji="0" lang="sv-SE" sz="975" b="0" i="0" u="none" strike="noStrike" kern="1200" cap="none" spc="0" normalizeH="0" baseline="0" noProof="0">
                <a:ln>
                  <a:noFill/>
                </a:ln>
                <a:solidFill>
                  <a:srgbClr val="FFFFFF"/>
                </a:solidFill>
                <a:effectLst/>
                <a:uLnTx/>
                <a:uFillTx/>
                <a:latin typeface="Arial" panose="020B0604020202020204"/>
                <a:ea typeface="+mn-ea"/>
                <a:cs typeface="+mn-cs"/>
              </a:rPr>
              <a:t> under processen  </a:t>
            </a:r>
          </a:p>
        </p:txBody>
      </p:sp>
      <p:sp>
        <p:nvSpPr>
          <p:cNvPr id="47" name="Pil: femhörning 46">
            <a:extLst>
              <a:ext uri="{FF2B5EF4-FFF2-40B4-BE49-F238E27FC236}">
                <a16:creationId xmlns:a16="http://schemas.microsoft.com/office/drawing/2014/main" id="{42B3EAF4-F981-1452-C981-49E533FE23C0}"/>
              </a:ext>
            </a:extLst>
          </p:cNvPr>
          <p:cNvSpPr/>
          <p:nvPr/>
        </p:nvSpPr>
        <p:spPr>
          <a:xfrm>
            <a:off x="4382534" y="3474134"/>
            <a:ext cx="1567281" cy="730772"/>
          </a:xfrm>
          <a:prstGeom prst="homePlat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2355791" rtl="0" eaLnBrk="1" fontAlgn="auto" latinLnBrk="0" hangingPunct="1">
              <a:lnSpc>
                <a:spcPct val="90000"/>
              </a:lnSpc>
              <a:spcBef>
                <a:spcPct val="0"/>
              </a:spcBef>
              <a:spcAft>
                <a:spcPct val="35000"/>
              </a:spcAft>
              <a:buClrTx/>
              <a:buSzTx/>
              <a:buFontTx/>
              <a:buNone/>
              <a:tabLst/>
              <a:defRPr/>
            </a:pPr>
            <a:r>
              <a:rPr kumimoji="0" lang="sv-SE" sz="1000" b="0" i="0" u="none" strike="noStrike" kern="1200" cap="none" spc="0" normalizeH="0" baseline="0" noProof="0">
                <a:ln>
                  <a:noFill/>
                </a:ln>
                <a:solidFill>
                  <a:srgbClr val="FFFFFF"/>
                </a:solidFill>
                <a:effectLst/>
                <a:uLnTx/>
                <a:uFillTx/>
                <a:latin typeface="Arial" panose="020B0604020202020204"/>
                <a:ea typeface="+mn-ea"/>
                <a:cs typeface="+mn-cs"/>
              </a:rPr>
              <a:t>Framtagande av utkast till miljökonsekvens-beskrivning (MKB)</a:t>
            </a:r>
          </a:p>
        </p:txBody>
      </p:sp>
      <p:sp>
        <p:nvSpPr>
          <p:cNvPr id="18" name="Ellips 17">
            <a:extLst>
              <a:ext uri="{FF2B5EF4-FFF2-40B4-BE49-F238E27FC236}">
                <a16:creationId xmlns:a16="http://schemas.microsoft.com/office/drawing/2014/main" id="{BA81913F-6E9D-C3DE-BF5F-76FF8A7ADC95}"/>
              </a:ext>
            </a:extLst>
          </p:cNvPr>
          <p:cNvSpPr/>
          <p:nvPr/>
        </p:nvSpPr>
        <p:spPr>
          <a:xfrm>
            <a:off x="5410246" y="1647193"/>
            <a:ext cx="1053187" cy="797228"/>
          </a:xfrm>
          <a:prstGeom prst="ellipse">
            <a:avLst/>
          </a:pr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Arial" panose="020B0604020202020204"/>
                <a:ea typeface="+mn-ea"/>
                <a:cs typeface="+mn-cs"/>
              </a:rPr>
              <a:t>Dialog 2 </a:t>
            </a:r>
          </a:p>
        </p:txBody>
      </p:sp>
      <p:grpSp>
        <p:nvGrpSpPr>
          <p:cNvPr id="31" name="Grupp 30" descr="text: Synpunkter kan lämnas på planförslag och MKB-utkast&#10;">
            <a:extLst>
              <a:ext uri="{FF2B5EF4-FFF2-40B4-BE49-F238E27FC236}">
                <a16:creationId xmlns:a16="http://schemas.microsoft.com/office/drawing/2014/main" id="{5CA0C31A-A6FE-E73B-14AF-83CFED651274}"/>
              </a:ext>
            </a:extLst>
          </p:cNvPr>
          <p:cNvGrpSpPr/>
          <p:nvPr/>
        </p:nvGrpSpPr>
        <p:grpSpPr>
          <a:xfrm>
            <a:off x="5191304" y="2267242"/>
            <a:ext cx="1628484" cy="816506"/>
            <a:chOff x="980900" y="518942"/>
            <a:chExt cx="3063032" cy="2961675"/>
          </a:xfrm>
        </p:grpSpPr>
        <p:sp>
          <p:nvSpPr>
            <p:cNvPr id="36" name="Ellips 35">
              <a:extLst>
                <a:ext uri="{FF2B5EF4-FFF2-40B4-BE49-F238E27FC236}">
                  <a16:creationId xmlns:a16="http://schemas.microsoft.com/office/drawing/2014/main" id="{C6EE8D27-1446-D24F-5E25-02B7294F0725}"/>
                </a:ext>
              </a:extLst>
            </p:cNvPr>
            <p:cNvSpPr/>
            <p:nvPr/>
          </p:nvSpPr>
          <p:spPr>
            <a:xfrm>
              <a:off x="980900" y="518942"/>
              <a:ext cx="3063032" cy="2961675"/>
            </a:xfrm>
            <a:prstGeom prst="ellipse">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Ellips 4">
              <a:extLst>
                <a:ext uri="{FF2B5EF4-FFF2-40B4-BE49-F238E27FC236}">
                  <a16:creationId xmlns:a16="http://schemas.microsoft.com/office/drawing/2014/main" id="{D93117E4-76E0-61A9-A5CF-EE34991D6976}"/>
                </a:ext>
              </a:extLst>
            </p:cNvPr>
            <p:cNvSpPr txBox="1"/>
            <p:nvPr/>
          </p:nvSpPr>
          <p:spPr>
            <a:xfrm>
              <a:off x="1021483" y="1048166"/>
              <a:ext cx="2961681" cy="2094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2800280" rtl="0" eaLnBrk="1" fontAlgn="auto" latinLnBrk="0" hangingPunct="1">
                <a:lnSpc>
                  <a:spcPct val="90000"/>
                </a:lnSpc>
                <a:spcBef>
                  <a:spcPct val="0"/>
                </a:spcBef>
                <a:spcAft>
                  <a:spcPct val="35000"/>
                </a:spcAft>
                <a:buClrTx/>
                <a:buSzTx/>
                <a:buFontTx/>
                <a:buNone/>
                <a:tabLst/>
                <a:defRPr/>
              </a:pPr>
              <a:r>
                <a:rPr kumimoji="0" lang="sv-SE" sz="1100" b="0" i="0" u="none" strike="noStrike" kern="1200" cap="none" spc="0" normalizeH="0" baseline="0" noProof="0" dirty="0">
                  <a:ln>
                    <a:noFill/>
                  </a:ln>
                  <a:solidFill>
                    <a:srgbClr val="FFFFFF"/>
                  </a:solidFill>
                  <a:effectLst/>
                  <a:uLnTx/>
                  <a:uFillTx/>
                  <a:latin typeface="Arial" panose="020B0604020202020204"/>
                  <a:ea typeface="+mn-ea"/>
                  <a:cs typeface="+mn-cs"/>
                </a:rPr>
                <a:t>Synpunkter kan lämnas på planförslag och MKB-utkast</a:t>
              </a:r>
            </a:p>
          </p:txBody>
        </p:sp>
      </p:grpSp>
      <p:sp>
        <p:nvSpPr>
          <p:cNvPr id="48" name="Pil: femhörning 47">
            <a:extLst>
              <a:ext uri="{FF2B5EF4-FFF2-40B4-BE49-F238E27FC236}">
                <a16:creationId xmlns:a16="http://schemas.microsoft.com/office/drawing/2014/main" id="{A67B462B-E862-CEF3-8FDC-EA33C1D0610C}"/>
              </a:ext>
            </a:extLst>
          </p:cNvPr>
          <p:cNvSpPr/>
          <p:nvPr/>
        </p:nvSpPr>
        <p:spPr>
          <a:xfrm>
            <a:off x="6010043" y="3489091"/>
            <a:ext cx="1567281" cy="730772"/>
          </a:xfrm>
          <a:prstGeom prst="homePlat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sv-SE" sz="1000">
                <a:solidFill>
                  <a:srgbClr val="FFFFFF"/>
                </a:solidFill>
                <a:latin typeface="Arial" panose="020B0604020202020204"/>
              </a:rPr>
              <a:t>Tillfälle att lämna synpunkter på MKB ges. Dessa</a:t>
            </a:r>
            <a:r>
              <a:rPr kumimoji="0" lang="sv-SE" sz="1000" b="0" i="0" u="none" strike="noStrike" kern="1200" cap="none" spc="0" normalizeH="0" baseline="0" noProof="0">
                <a:ln>
                  <a:noFill/>
                </a:ln>
                <a:solidFill>
                  <a:srgbClr val="FFFFFF"/>
                </a:solidFill>
                <a:effectLst/>
                <a:uLnTx/>
                <a:uFillTx/>
                <a:latin typeface="Arial" panose="020B0604020202020204"/>
                <a:ea typeface="+mn-ea"/>
                <a:cs typeface="+mn-cs"/>
              </a:rPr>
              <a:t> </a:t>
            </a:r>
            <a:r>
              <a:rPr lang="sv-SE" sz="1000">
                <a:solidFill>
                  <a:srgbClr val="FFFFFF"/>
                </a:solidFill>
                <a:latin typeface="Arial" panose="020B0604020202020204"/>
              </a:rPr>
              <a:t>beaktas och </a:t>
            </a:r>
            <a:r>
              <a:rPr kumimoji="0" lang="sv-SE" sz="1000" b="0" i="0" u="none" strike="noStrike" kern="1200" cap="none" spc="0" normalizeH="0" baseline="0" noProof="0">
                <a:ln>
                  <a:noFill/>
                </a:ln>
                <a:solidFill>
                  <a:srgbClr val="FFFFFF"/>
                </a:solidFill>
                <a:effectLst/>
                <a:uLnTx/>
                <a:uFillTx/>
                <a:latin typeface="Arial" panose="020B0604020202020204"/>
                <a:ea typeface="+mn-ea"/>
                <a:cs typeface="+mn-cs"/>
              </a:rPr>
              <a:t>MKB färdigställs</a:t>
            </a:r>
          </a:p>
        </p:txBody>
      </p:sp>
      <p:sp>
        <p:nvSpPr>
          <p:cNvPr id="10" name="textruta 9">
            <a:extLst>
              <a:ext uri="{FF2B5EF4-FFF2-40B4-BE49-F238E27FC236}">
                <a16:creationId xmlns:a16="http://schemas.microsoft.com/office/drawing/2014/main" id="{D593B7FE-68D0-5133-95E8-8412E2262FB7}"/>
              </a:ext>
            </a:extLst>
          </p:cNvPr>
          <p:cNvSpPr txBox="1"/>
          <p:nvPr/>
        </p:nvSpPr>
        <p:spPr>
          <a:xfrm>
            <a:off x="7362284" y="3474134"/>
            <a:ext cx="1201924" cy="658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marL="0" marR="0" lvl="0" indent="0" algn="ctr" defTabSz="2355791" rtl="0" eaLnBrk="1" fontAlgn="auto" latinLnBrk="0" hangingPunct="1">
              <a:lnSpc>
                <a:spcPct val="90000"/>
              </a:lnSpc>
              <a:spcBef>
                <a:spcPct val="0"/>
              </a:spcBef>
              <a:spcAft>
                <a:spcPct val="35000"/>
              </a:spcAft>
              <a:buClrTx/>
              <a:buSzTx/>
              <a:buFontTx/>
              <a:buNone/>
              <a:tabLst/>
              <a:defRPr/>
            </a:pPr>
            <a:r>
              <a:rPr kumimoji="0" lang="sv-SE" sz="900" b="0" i="0" u="none" strike="noStrike" kern="1200" cap="none" spc="0" normalizeH="0" baseline="0" noProof="0">
                <a:ln>
                  <a:noFill/>
                </a:ln>
                <a:solidFill>
                  <a:srgbClr val="FFFFFF"/>
                </a:solidFill>
                <a:effectLst/>
                <a:uLnTx/>
                <a:uFillTx/>
                <a:latin typeface="Arial" panose="020B0604020202020204"/>
                <a:ea typeface="+mn-ea"/>
                <a:cs typeface="+mn-cs"/>
              </a:rPr>
              <a:t>Myndigheter vidareutvecklar förslaget</a:t>
            </a:r>
          </a:p>
        </p:txBody>
      </p:sp>
      <p:sp>
        <p:nvSpPr>
          <p:cNvPr id="140" name="Ellips 139">
            <a:extLst>
              <a:ext uri="{FF2B5EF4-FFF2-40B4-BE49-F238E27FC236}">
                <a16:creationId xmlns:a16="http://schemas.microsoft.com/office/drawing/2014/main" id="{E12C0C2F-B4D7-B8BC-5211-ABFC3B2167B7}"/>
              </a:ext>
            </a:extLst>
          </p:cNvPr>
          <p:cNvSpPr/>
          <p:nvPr/>
        </p:nvSpPr>
        <p:spPr>
          <a:xfrm>
            <a:off x="7072791" y="2059809"/>
            <a:ext cx="894255" cy="68453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80" tIns="34290" rIns="68580" bIns="3429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Arial" panose="020B0604020202020204"/>
                <a:ea typeface="+mn-ea"/>
                <a:cs typeface="+mn-cs"/>
              </a:rPr>
              <a:t>Planen klar</a:t>
            </a:r>
          </a:p>
        </p:txBody>
      </p:sp>
      <p:grpSp>
        <p:nvGrpSpPr>
          <p:cNvPr id="20" name="Grupp 19" descr="text: planen överlämnas">
            <a:extLst>
              <a:ext uri="{FF2B5EF4-FFF2-40B4-BE49-F238E27FC236}">
                <a16:creationId xmlns:a16="http://schemas.microsoft.com/office/drawing/2014/main" id="{314DBF2E-38BD-5C80-C65D-49CEE41CD3E9}"/>
              </a:ext>
            </a:extLst>
          </p:cNvPr>
          <p:cNvGrpSpPr/>
          <p:nvPr/>
        </p:nvGrpSpPr>
        <p:grpSpPr>
          <a:xfrm>
            <a:off x="8100467" y="2020770"/>
            <a:ext cx="916128" cy="730772"/>
            <a:chOff x="2280943" y="-2250749"/>
            <a:chExt cx="2998838" cy="2961679"/>
          </a:xfrm>
        </p:grpSpPr>
        <p:sp>
          <p:nvSpPr>
            <p:cNvPr id="21" name="Ellips 20">
              <a:extLst>
                <a:ext uri="{FF2B5EF4-FFF2-40B4-BE49-F238E27FC236}">
                  <a16:creationId xmlns:a16="http://schemas.microsoft.com/office/drawing/2014/main" id="{7CF5828B-3B28-07DF-8EEC-058A81616EEB}"/>
                </a:ext>
              </a:extLst>
            </p:cNvPr>
            <p:cNvSpPr/>
            <p:nvPr/>
          </p:nvSpPr>
          <p:spPr>
            <a:xfrm>
              <a:off x="2318102" y="-2250749"/>
              <a:ext cx="2961679" cy="29616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Ellips 4">
              <a:extLst>
                <a:ext uri="{FF2B5EF4-FFF2-40B4-BE49-F238E27FC236}">
                  <a16:creationId xmlns:a16="http://schemas.microsoft.com/office/drawing/2014/main" id="{FE9F6560-3191-108D-31E7-98AFA633DF39}"/>
                </a:ext>
              </a:extLst>
            </p:cNvPr>
            <p:cNvSpPr txBox="1"/>
            <p:nvPr/>
          </p:nvSpPr>
          <p:spPr>
            <a:xfrm>
              <a:off x="2280943" y="-1667382"/>
              <a:ext cx="2927235" cy="19864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2800280" rtl="0" eaLnBrk="1" fontAlgn="auto" latinLnBrk="0" hangingPunct="1">
                <a:lnSpc>
                  <a:spcPct val="90000"/>
                </a:lnSpc>
                <a:spcBef>
                  <a:spcPct val="0"/>
                </a:spcBef>
                <a:spcAft>
                  <a:spcPct val="35000"/>
                </a:spcAft>
                <a:buClrTx/>
                <a:buSzTx/>
                <a:buFontTx/>
                <a:buNone/>
                <a:tabLst/>
                <a:defRPr/>
              </a:pPr>
              <a:r>
                <a:rPr kumimoji="0" lang="sv-SE" sz="1088" b="0" i="0" u="none" strike="noStrike" kern="1200" cap="none" spc="0" normalizeH="0" baseline="0" noProof="0">
                  <a:ln>
                    <a:noFill/>
                  </a:ln>
                  <a:solidFill>
                    <a:srgbClr val="FFFFFF"/>
                  </a:solidFill>
                  <a:effectLst/>
                  <a:uLnTx/>
                  <a:uFillTx/>
                  <a:latin typeface="Arial" panose="020B0604020202020204"/>
                  <a:ea typeface="+mn-ea"/>
                  <a:cs typeface="+mn-cs"/>
                </a:rPr>
                <a:t>Planen överlämnas</a:t>
              </a:r>
              <a:endParaRPr kumimoji="0" lang="sv-SE"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9" name="Pil: femhörning 48">
            <a:extLst>
              <a:ext uri="{FF2B5EF4-FFF2-40B4-BE49-F238E27FC236}">
                <a16:creationId xmlns:a16="http://schemas.microsoft.com/office/drawing/2014/main" id="{06C5C0C0-0BD9-8142-9686-A8674A4371C9}"/>
              </a:ext>
            </a:extLst>
          </p:cNvPr>
          <p:cNvSpPr/>
          <p:nvPr/>
        </p:nvSpPr>
        <p:spPr>
          <a:xfrm>
            <a:off x="7678948" y="3487967"/>
            <a:ext cx="1287986" cy="730772"/>
          </a:xfrm>
          <a:prstGeom prst="homePlat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2355791" rtl="0" eaLnBrk="1" fontAlgn="auto" latinLnBrk="0" hangingPunct="1">
              <a:lnSpc>
                <a:spcPct val="90000"/>
              </a:lnSpc>
              <a:spcBef>
                <a:spcPct val="0"/>
              </a:spcBef>
              <a:spcAft>
                <a:spcPct val="35000"/>
              </a:spcAft>
              <a:buClrTx/>
              <a:buSzTx/>
              <a:buFontTx/>
              <a:buNone/>
              <a:tabLst/>
              <a:defRPr/>
            </a:pPr>
            <a:r>
              <a:rPr kumimoji="0" lang="sv-SE" sz="1000" b="0" i="0" u="none" strike="noStrike" kern="1200" cap="none" spc="0" normalizeH="0" baseline="0" noProof="0">
                <a:ln>
                  <a:noFill/>
                </a:ln>
                <a:solidFill>
                  <a:srgbClr val="FFFFFF"/>
                </a:solidFill>
                <a:effectLst/>
                <a:uLnTx/>
                <a:uFillTx/>
                <a:latin typeface="Arial" panose="020B0604020202020204"/>
                <a:ea typeface="+mn-ea"/>
                <a:cs typeface="+mn-cs"/>
              </a:rPr>
              <a:t>Beredning i myndigheterna</a:t>
            </a:r>
          </a:p>
        </p:txBody>
      </p:sp>
      <p:sp>
        <p:nvSpPr>
          <p:cNvPr id="2" name="Platshållare för sidfot 1">
            <a:extLst>
              <a:ext uri="{FF2B5EF4-FFF2-40B4-BE49-F238E27FC236}">
                <a16:creationId xmlns:a16="http://schemas.microsoft.com/office/drawing/2014/main" id="{4CCD9851-C38C-D47B-F14C-689344334DD2}"/>
              </a:ext>
            </a:extLst>
          </p:cNvPr>
          <p:cNvSpPr>
            <a:spLocks noGrp="1"/>
          </p:cNvSpPr>
          <p:nvPr>
            <p:ph type="ftr" sz="quarter" idx="4294967295"/>
          </p:nvPr>
        </p:nvSpPr>
        <p:spPr>
          <a:xfrm>
            <a:off x="431371" y="6492968"/>
            <a:ext cx="4114800"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82000"/>
                  </a:srgbClr>
                </a:solidFill>
                <a:effectLst/>
                <a:uLnTx/>
                <a:uFillTx/>
                <a:latin typeface="Arial" panose="020B0604020202020204"/>
                <a:ea typeface="+mn-ea"/>
                <a:cs typeface="+mn-cs"/>
              </a:rPr>
              <a:t>NATURVÅRDSVERKET | SWEDISH ENVIRONMENTAL PROTECTION AGENCY</a:t>
            </a:r>
          </a:p>
        </p:txBody>
      </p:sp>
      <p:sp>
        <p:nvSpPr>
          <p:cNvPr id="3" name="Platshållare för bildnummer 2">
            <a:extLst>
              <a:ext uri="{FF2B5EF4-FFF2-40B4-BE49-F238E27FC236}">
                <a16:creationId xmlns:a16="http://schemas.microsoft.com/office/drawing/2014/main" id="{7B7223FC-046C-51C0-592D-D6B4867E97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4E2AD-2CA4-4022-8F3B-D585D66E2E30}" type="slidenum">
              <a:rPr kumimoji="0" lang="sv-SE" sz="700" b="0" i="0" u="none" strike="noStrike" kern="1200" cap="none" spc="0" normalizeH="0" baseline="0" noProof="0" smtClean="0">
                <a:ln>
                  <a:noFill/>
                </a:ln>
                <a:solidFill>
                  <a:srgbClr val="00564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700" b="0" i="0" u="none" strike="noStrike" kern="1200" cap="none" spc="0" normalizeH="0" baseline="0" noProof="0">
              <a:ln>
                <a:noFill/>
              </a:ln>
              <a:solidFill>
                <a:srgbClr val="00564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917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3EE014-B6F8-E2AE-E8EB-FC10A6270E77}"/>
              </a:ext>
            </a:extLst>
          </p:cNvPr>
          <p:cNvSpPr>
            <a:spLocks noGrp="1"/>
          </p:cNvSpPr>
          <p:nvPr>
            <p:ph type="title"/>
          </p:nvPr>
        </p:nvSpPr>
        <p:spPr>
          <a:xfrm>
            <a:off x="4205553" y="131024"/>
            <a:ext cx="3973418" cy="1152128"/>
          </a:xfrm>
        </p:spPr>
        <p:txBody>
          <a:bodyPr anchor="t">
            <a:normAutofit/>
          </a:bodyPr>
          <a:lstStyle/>
          <a:p>
            <a:r>
              <a:rPr lang="sv-SE">
                <a:cs typeface="Times New Roman"/>
              </a:rPr>
              <a:t>Varför restaurera natur?</a:t>
            </a:r>
          </a:p>
        </p:txBody>
      </p:sp>
      <p:pic>
        <p:nvPicPr>
          <p:cNvPr id="6" name="Platshållare för bild 5" descr="Illustration som visar på naturnyttor där den globala trenden av utvecklingen är nedåtgående:&#10;1) Livsmiljöer upprätthålls&#10;2) Pollinering och fröspridning&#10;3) Reglering av luftkvalitet&#10;4) Stabilisering av klimatet&#10;5) Begränsning av havsförsurning&#10;6) Fördelning av sötvatten&#10;7) Reglering av vattenkvalitet&#10;8) Bildning och skydd av jord och sediment&#10;9) Reglering av faror och extrema miljöhändelser&#10;10) Skydd mot skadliga organismer och biologiska processer">
            <a:extLst>
              <a:ext uri="{FF2B5EF4-FFF2-40B4-BE49-F238E27FC236}">
                <a16:creationId xmlns:a16="http://schemas.microsoft.com/office/drawing/2014/main" id="{0B30C164-9135-E27E-4506-58C5D123D9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757" r="1042"/>
          <a:stretch/>
        </p:blipFill>
        <p:spPr>
          <a:xfrm>
            <a:off x="0" y="0"/>
            <a:ext cx="4098354" cy="4870800"/>
          </a:xfrm>
          <a:noFill/>
        </p:spPr>
      </p:pic>
      <p:sp>
        <p:nvSpPr>
          <p:cNvPr id="7" name="textruta 6">
            <a:extLst>
              <a:ext uri="{FF2B5EF4-FFF2-40B4-BE49-F238E27FC236}">
                <a16:creationId xmlns:a16="http://schemas.microsoft.com/office/drawing/2014/main" id="{63EC4435-DA56-C8C1-F33B-FEC63BE42896}"/>
              </a:ext>
            </a:extLst>
          </p:cNvPr>
          <p:cNvSpPr txBox="1"/>
          <p:nvPr/>
        </p:nvSpPr>
        <p:spPr>
          <a:xfrm>
            <a:off x="-48491" y="4883467"/>
            <a:ext cx="4398818" cy="246221"/>
          </a:xfrm>
          <a:prstGeom prst="rect">
            <a:avLst/>
          </a:prstGeom>
          <a:noFill/>
        </p:spPr>
        <p:txBody>
          <a:bodyPr wrap="square" rtlCol="0">
            <a:spAutoFit/>
          </a:bodyPr>
          <a:lstStyle/>
          <a:p>
            <a:r>
              <a:rPr lang="sv-SE" sz="1000" kern="0"/>
              <a:t>Källa: IPBES, svensk version i Naturvårdsverket rapport 6917, januari 2020 </a:t>
            </a:r>
          </a:p>
        </p:txBody>
      </p:sp>
      <p:pic>
        <p:nvPicPr>
          <p:cNvPr id="8" name="Bildobjekt 7" descr="En bild som visar att av de särskilt skyddsvärda livsmiljötyper (naturtyper) som omfattas av art- och habitatdirektivets bilaga I har bara 15 procent god bevarandestatus.">
            <a:extLst>
              <a:ext uri="{FF2B5EF4-FFF2-40B4-BE49-F238E27FC236}">
                <a16:creationId xmlns:a16="http://schemas.microsoft.com/office/drawing/2014/main" id="{495AEF92-5DC8-2140-2BFA-D0B4B70602C0}"/>
              </a:ext>
            </a:extLst>
          </p:cNvPr>
          <p:cNvPicPr>
            <a:picLocks noChangeAspect="1"/>
          </p:cNvPicPr>
          <p:nvPr/>
        </p:nvPicPr>
        <p:blipFill>
          <a:blip r:embed="rId4"/>
          <a:stretch>
            <a:fillRect/>
          </a:stretch>
        </p:blipFill>
        <p:spPr>
          <a:xfrm>
            <a:off x="5613941" y="1199369"/>
            <a:ext cx="2672229" cy="3326558"/>
          </a:xfrm>
          <a:prstGeom prst="rect">
            <a:avLst/>
          </a:prstGeom>
        </p:spPr>
      </p:pic>
      <p:sp>
        <p:nvSpPr>
          <p:cNvPr id="5" name="textruta 4">
            <a:extLst>
              <a:ext uri="{FF2B5EF4-FFF2-40B4-BE49-F238E27FC236}">
                <a16:creationId xmlns:a16="http://schemas.microsoft.com/office/drawing/2014/main" id="{6457A1B3-C8B4-FCA7-8D9A-8FEE63EAADE3}"/>
              </a:ext>
            </a:extLst>
          </p:cNvPr>
          <p:cNvSpPr txBox="1"/>
          <p:nvPr/>
        </p:nvSpPr>
        <p:spPr>
          <a:xfrm>
            <a:off x="4849924" y="4806522"/>
            <a:ext cx="4398818" cy="400110"/>
          </a:xfrm>
          <a:prstGeom prst="rect">
            <a:avLst/>
          </a:prstGeom>
          <a:noFill/>
        </p:spPr>
        <p:txBody>
          <a:bodyPr wrap="square" rtlCol="0">
            <a:spAutoFit/>
          </a:bodyPr>
          <a:lstStyle/>
          <a:p>
            <a:r>
              <a:rPr lang="sv-SE" sz="1000" kern="0"/>
              <a:t>Källa: EEA, EU-rapporten för habitatdirektivets artikel 17, 2013-2018. </a:t>
            </a:r>
            <a:br>
              <a:rPr lang="sv-SE" sz="1000" kern="0"/>
            </a:br>
            <a:r>
              <a:rPr lang="sv-SE" sz="1000" kern="0"/>
              <a:t>Data för livsmiljötyper listade i habitatdirektivets bilaga I.</a:t>
            </a:r>
          </a:p>
        </p:txBody>
      </p:sp>
      <p:sp>
        <p:nvSpPr>
          <p:cNvPr id="2" name="Platshållare för bildnummer 1">
            <a:extLst>
              <a:ext uri="{FF2B5EF4-FFF2-40B4-BE49-F238E27FC236}">
                <a16:creationId xmlns:a16="http://schemas.microsoft.com/office/drawing/2014/main" id="{A146182A-14C1-614B-3F97-82457AF280E4}"/>
              </a:ext>
            </a:extLst>
          </p:cNvPr>
          <p:cNvSpPr>
            <a:spLocks noGrp="1"/>
          </p:cNvSpPr>
          <p:nvPr>
            <p:ph type="sldNum" sz="quarter" idx="12"/>
          </p:nvPr>
        </p:nvSpPr>
        <p:spPr/>
        <p:txBody>
          <a:bodyPr anchor="ctr">
            <a:normAutofit/>
          </a:bodyPr>
          <a:lstStyle/>
          <a:p>
            <a:pPr>
              <a:spcAft>
                <a:spcPts val="600"/>
              </a:spcAft>
            </a:pPr>
            <a:fld id="{1844E2AD-2CA4-4022-8F3B-D585D66E2E30}" type="slidenum">
              <a:rPr lang="sv-SE" smtClean="0"/>
              <a:pPr>
                <a:spcAft>
                  <a:spcPts val="600"/>
                </a:spcAft>
              </a:pPr>
              <a:t>6</a:t>
            </a:fld>
            <a:endParaRPr lang="sv-SE"/>
          </a:p>
        </p:txBody>
      </p:sp>
    </p:spTree>
    <p:extLst>
      <p:ext uri="{BB962C8B-B14F-4D97-AF65-F5344CB8AC3E}">
        <p14:creationId xmlns:p14="http://schemas.microsoft.com/office/powerpoint/2010/main" val="4140987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E7D0E7-D6C8-2219-C3D9-3EF57DFAECED}"/>
              </a:ext>
            </a:extLst>
          </p:cNvPr>
          <p:cNvSpPr>
            <a:spLocks noGrp="1"/>
          </p:cNvSpPr>
          <p:nvPr>
            <p:ph type="ctrTitle"/>
          </p:nvPr>
        </p:nvSpPr>
        <p:spPr>
          <a:xfrm>
            <a:off x="1043608" y="1347614"/>
            <a:ext cx="7920880" cy="1790700"/>
          </a:xfrm>
        </p:spPr>
        <p:txBody>
          <a:bodyPr/>
          <a:lstStyle/>
          <a:p>
            <a:pPr algn="l"/>
            <a:r>
              <a:rPr lang="sv-SE"/>
              <a:t>Eventuella författningsförslag</a:t>
            </a:r>
          </a:p>
        </p:txBody>
      </p:sp>
    </p:spTree>
    <p:extLst>
      <p:ext uri="{BB962C8B-B14F-4D97-AF65-F5344CB8AC3E}">
        <p14:creationId xmlns:p14="http://schemas.microsoft.com/office/powerpoint/2010/main" val="17753350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B88E2C-AC8C-D056-4131-660CBFFE40A8}"/>
              </a:ext>
            </a:extLst>
          </p:cNvPr>
          <p:cNvSpPr>
            <a:spLocks noGrp="1"/>
          </p:cNvSpPr>
          <p:nvPr>
            <p:ph type="title"/>
          </p:nvPr>
        </p:nvSpPr>
        <p:spPr>
          <a:xfrm>
            <a:off x="323529" y="397042"/>
            <a:ext cx="4680520" cy="1022582"/>
          </a:xfrm>
        </p:spPr>
        <p:txBody>
          <a:bodyPr/>
          <a:lstStyle/>
          <a:p>
            <a:r>
              <a:rPr lang="sv-SE" sz="2400"/>
              <a:t>Hur vet vi vad som är nödvändiga författningsförslag?</a:t>
            </a:r>
          </a:p>
        </p:txBody>
      </p:sp>
      <p:sp>
        <p:nvSpPr>
          <p:cNvPr id="5" name="Platshållare för innehåll 4">
            <a:extLst>
              <a:ext uri="{FF2B5EF4-FFF2-40B4-BE49-F238E27FC236}">
                <a16:creationId xmlns:a16="http://schemas.microsoft.com/office/drawing/2014/main" id="{7CD8CB3B-DBB0-6955-8593-D283575FA6B3}"/>
              </a:ext>
            </a:extLst>
          </p:cNvPr>
          <p:cNvSpPr>
            <a:spLocks noGrp="1"/>
          </p:cNvSpPr>
          <p:nvPr>
            <p:ph type="body" sz="quarter" idx="14"/>
          </p:nvPr>
        </p:nvSpPr>
        <p:spPr>
          <a:xfrm>
            <a:off x="323529" y="1371600"/>
            <a:ext cx="4680520" cy="3216374"/>
          </a:xfrm>
        </p:spPr>
        <p:txBody>
          <a:bodyPr vert="horz" lIns="91440" tIns="45720" rIns="91440" bIns="45720" rtlCol="0" anchor="t">
            <a:noAutofit/>
          </a:bodyPr>
          <a:lstStyle/>
          <a:p>
            <a:pPr marL="285750" indent="-285750"/>
            <a:r>
              <a:rPr lang="sv-SE" sz="1600" b="0" i="0">
                <a:solidFill>
                  <a:srgbClr val="000000"/>
                </a:solidFill>
                <a:effectLst/>
                <a:latin typeface="Arial"/>
                <a:cs typeface="Times New Roman"/>
              </a:rPr>
              <a:t>Vi får viss vägledning av följande formulering i regeringsuppdraget: </a:t>
            </a:r>
            <a:r>
              <a:rPr lang="sv-SE" sz="1600" i="1">
                <a:solidFill>
                  <a:srgbClr val="000000"/>
                </a:solidFill>
                <a:latin typeface="Arial"/>
                <a:cs typeface="Times New Roman"/>
              </a:rPr>
              <a:t>F</a:t>
            </a:r>
            <a:r>
              <a:rPr lang="sv-SE" sz="1600" i="1">
                <a:solidFill>
                  <a:srgbClr val="000000"/>
                </a:solidFill>
                <a:effectLst/>
                <a:latin typeface="Arial"/>
                <a:cs typeface="Times New Roman"/>
              </a:rPr>
              <a:t>örfattningsändringarna ska i</a:t>
            </a:r>
            <a:r>
              <a:rPr lang="sv-SE" sz="1600" b="1" i="1">
                <a:solidFill>
                  <a:srgbClr val="000000"/>
                </a:solidFill>
                <a:effectLst/>
                <a:latin typeface="Arial"/>
                <a:cs typeface="Times New Roman"/>
              </a:rPr>
              <a:t>nte innebära mer långtgående kostnader eller begränsningar </a:t>
            </a:r>
            <a:r>
              <a:rPr lang="sv-SE" sz="1600" i="1">
                <a:solidFill>
                  <a:srgbClr val="000000"/>
                </a:solidFill>
                <a:latin typeface="Arial"/>
                <a:cs typeface="Times New Roman"/>
              </a:rPr>
              <a:t>än vad som</a:t>
            </a:r>
            <a:r>
              <a:rPr lang="sv-SE" sz="1600" i="1">
                <a:solidFill>
                  <a:srgbClr val="000000"/>
                </a:solidFill>
                <a:effectLst/>
                <a:latin typeface="Arial"/>
                <a:cs typeface="Times New Roman"/>
              </a:rPr>
              <a:t> </a:t>
            </a:r>
            <a:r>
              <a:rPr lang="sv-SE" sz="1600" i="1">
                <a:solidFill>
                  <a:srgbClr val="000000"/>
                </a:solidFill>
                <a:latin typeface="Arial"/>
                <a:cs typeface="Times New Roman"/>
              </a:rPr>
              <a:t>bedöms nödvändigt</a:t>
            </a:r>
            <a:r>
              <a:rPr lang="sv-SE" sz="1600" i="1">
                <a:solidFill>
                  <a:srgbClr val="000000"/>
                </a:solidFill>
                <a:effectLst/>
                <a:latin typeface="Arial"/>
                <a:cs typeface="Times New Roman"/>
              </a:rPr>
              <a:t>, i synnerhet för </a:t>
            </a:r>
            <a:r>
              <a:rPr lang="sv-SE" sz="1600" b="1" i="1">
                <a:solidFill>
                  <a:srgbClr val="000000"/>
                </a:solidFill>
                <a:latin typeface="Arial"/>
                <a:cs typeface="Times New Roman"/>
              </a:rPr>
              <a:t>svenska företag</a:t>
            </a:r>
            <a:r>
              <a:rPr lang="sv-SE" sz="1600" i="1">
                <a:solidFill>
                  <a:srgbClr val="000000"/>
                </a:solidFill>
                <a:latin typeface="Arial"/>
                <a:cs typeface="Times New Roman"/>
              </a:rPr>
              <a:t>.</a:t>
            </a:r>
            <a:r>
              <a:rPr lang="sv-SE" sz="1600" i="1">
                <a:solidFill>
                  <a:srgbClr val="000000"/>
                </a:solidFill>
                <a:effectLst/>
                <a:latin typeface="Arial"/>
                <a:cs typeface="Times New Roman"/>
              </a:rPr>
              <a:t> Därutöver ska vi</a:t>
            </a:r>
            <a:r>
              <a:rPr lang="sv-SE" sz="1600" i="1">
                <a:solidFill>
                  <a:srgbClr val="000000"/>
                </a:solidFill>
                <a:latin typeface="Arial"/>
                <a:cs typeface="Times New Roman"/>
              </a:rPr>
              <a:t> </a:t>
            </a:r>
            <a:r>
              <a:rPr lang="sv-SE" sz="1600" i="1">
                <a:solidFill>
                  <a:srgbClr val="000000"/>
                </a:solidFill>
                <a:effectLst/>
                <a:latin typeface="Arial"/>
                <a:cs typeface="Times New Roman"/>
              </a:rPr>
              <a:t>nyttja den </a:t>
            </a:r>
            <a:r>
              <a:rPr lang="sv-SE" sz="1600" b="1" i="1">
                <a:solidFill>
                  <a:srgbClr val="000000"/>
                </a:solidFill>
                <a:effectLst/>
                <a:latin typeface="Arial"/>
                <a:cs typeface="Times New Roman"/>
              </a:rPr>
              <a:t>flexibilitet </a:t>
            </a:r>
            <a:r>
              <a:rPr lang="sv-SE" sz="1600" i="1">
                <a:solidFill>
                  <a:srgbClr val="000000"/>
                </a:solidFill>
                <a:effectLst/>
                <a:latin typeface="Arial"/>
                <a:cs typeface="Times New Roman"/>
              </a:rPr>
              <a:t>som finns i förordningen och inte gå utöver </a:t>
            </a:r>
            <a:r>
              <a:rPr lang="sv-SE" sz="1600" b="1" i="1">
                <a:solidFill>
                  <a:srgbClr val="000000"/>
                </a:solidFill>
                <a:effectLst/>
                <a:latin typeface="Arial"/>
                <a:cs typeface="Times New Roman"/>
              </a:rPr>
              <a:t>miniminivån </a:t>
            </a:r>
            <a:r>
              <a:rPr lang="sv-SE" sz="1600" i="1">
                <a:solidFill>
                  <a:srgbClr val="000000"/>
                </a:solidFill>
                <a:effectLst/>
                <a:latin typeface="Arial"/>
                <a:cs typeface="Times New Roman"/>
              </a:rPr>
              <a:t>i förordningen.</a:t>
            </a:r>
          </a:p>
          <a:p>
            <a:pPr marL="285750" indent="-285750">
              <a:buFont typeface="Arial" panose="020B0604020202020204" pitchFamily="34" charset="0"/>
              <a:buChar char="•"/>
            </a:pPr>
            <a:r>
              <a:rPr lang="sv-SE" sz="1600" b="0" i="0">
                <a:solidFill>
                  <a:srgbClr val="000000"/>
                </a:solidFill>
                <a:effectLst/>
                <a:latin typeface="Arial"/>
                <a:cs typeface="Times New Roman"/>
              </a:rPr>
              <a:t>Vi får även vägledning av konsekvensutredningen och dess olika analyssteg.</a:t>
            </a:r>
            <a:endParaRPr lang="sv-SE" sz="1600">
              <a:latin typeface="Arial"/>
              <a:cs typeface="Times New Roman"/>
            </a:endParaRPr>
          </a:p>
        </p:txBody>
      </p:sp>
      <p:pic>
        <p:nvPicPr>
          <p:cNvPr id="7" name="Platshållare för bild 2" descr="En bild som visar utomhus, träd, natur, vatten">
            <a:extLst>
              <a:ext uri="{FF2B5EF4-FFF2-40B4-BE49-F238E27FC236}">
                <a16:creationId xmlns:a16="http://schemas.microsoft.com/office/drawing/2014/main" id="{3A51B08B-B611-DC41-9EC4-61A622D73B3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l="9089" r="9089"/>
          <a:stretch>
            <a:fillRect/>
          </a:stretch>
        </p:blipFill>
        <p:spPr>
          <a:xfrm>
            <a:off x="5349875" y="0"/>
            <a:ext cx="3794125" cy="4868863"/>
          </a:xfrm>
        </p:spPr>
      </p:pic>
      <p:sp>
        <p:nvSpPr>
          <p:cNvPr id="2" name="Platshållare för bildnummer 1">
            <a:extLst>
              <a:ext uri="{FF2B5EF4-FFF2-40B4-BE49-F238E27FC236}">
                <a16:creationId xmlns:a16="http://schemas.microsoft.com/office/drawing/2014/main" id="{7801315D-5F47-9394-306B-80A16751D94D}"/>
              </a:ext>
            </a:extLst>
          </p:cNvPr>
          <p:cNvSpPr>
            <a:spLocks noGrp="1"/>
          </p:cNvSpPr>
          <p:nvPr>
            <p:ph type="sldNum" sz="quarter" idx="12"/>
          </p:nvPr>
        </p:nvSpPr>
        <p:spPr/>
        <p:txBody>
          <a:bodyPr/>
          <a:lstStyle/>
          <a:p>
            <a:fld id="{1844E2AD-2CA4-4022-8F3B-D585D66E2E30}" type="slidenum">
              <a:rPr lang="sv-SE" smtClean="0"/>
              <a:pPr/>
              <a:t>61</a:t>
            </a:fld>
            <a:endParaRPr lang="sv-SE"/>
          </a:p>
        </p:txBody>
      </p:sp>
    </p:spTree>
    <p:extLst>
      <p:ext uri="{BB962C8B-B14F-4D97-AF65-F5344CB8AC3E}">
        <p14:creationId xmlns:p14="http://schemas.microsoft.com/office/powerpoint/2010/main" val="3267789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8C84-A510-1475-732B-A992D0AB67F7}"/>
            </a:ext>
          </a:extLst>
        </p:cNvPr>
        <p:cNvGrpSpPr/>
        <p:nvPr/>
      </p:nvGrpSpPr>
      <p:grpSpPr>
        <a:xfrm>
          <a:off x="0" y="0"/>
          <a:ext cx="0" cy="0"/>
          <a:chOff x="0" y="0"/>
          <a:chExt cx="0" cy="0"/>
        </a:xfrm>
      </p:grpSpPr>
      <p:sp>
        <p:nvSpPr>
          <p:cNvPr id="10" name="Rubrik 9">
            <a:extLst>
              <a:ext uri="{FF2B5EF4-FFF2-40B4-BE49-F238E27FC236}">
                <a16:creationId xmlns:a16="http://schemas.microsoft.com/office/drawing/2014/main" id="{22C12216-CEAC-AC7D-53E7-18E467CD30F0}"/>
              </a:ext>
            </a:extLst>
          </p:cNvPr>
          <p:cNvSpPr>
            <a:spLocks noGrp="1"/>
          </p:cNvSpPr>
          <p:nvPr>
            <p:ph type="title"/>
          </p:nvPr>
        </p:nvSpPr>
        <p:spPr>
          <a:xfrm>
            <a:off x="3059832" y="1457325"/>
            <a:ext cx="5832648" cy="2228849"/>
          </a:xfrm>
        </p:spPr>
        <p:txBody>
          <a:bodyPr/>
          <a:lstStyle/>
          <a:p>
            <a:pPr algn="ctr"/>
            <a:r>
              <a:rPr lang="sv-SE"/>
              <a:t>Vilka kommer bli berörda av eventuella </a:t>
            </a:r>
            <a:br>
              <a:rPr lang="sv-SE"/>
            </a:br>
            <a:r>
              <a:rPr lang="sv-SE"/>
              <a:t>författningsförslag?</a:t>
            </a:r>
          </a:p>
        </p:txBody>
      </p:sp>
      <p:pic>
        <p:nvPicPr>
          <p:cNvPr id="3" name="Platshållare för bild 3" descr="En bild som visar träd, vatten, natur och en person som sitter på en sten.">
            <a:extLst>
              <a:ext uri="{FF2B5EF4-FFF2-40B4-BE49-F238E27FC236}">
                <a16:creationId xmlns:a16="http://schemas.microsoft.com/office/drawing/2014/main" id="{6A6238C7-9EFA-1978-DA79-288FEA821BC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2849034" cy="4870800"/>
          </a:xfrm>
          <a:prstGeom prst="rect">
            <a:avLst/>
          </a:prstGeom>
          <a:solidFill>
            <a:schemeClr val="bg2">
              <a:lumMod val="95000"/>
              <a:alpha val="85000"/>
            </a:schemeClr>
          </a:solidFill>
        </p:spPr>
      </p:pic>
      <p:sp>
        <p:nvSpPr>
          <p:cNvPr id="2" name="Platshållare för sidfot 5">
            <a:extLst>
              <a:ext uri="{FF2B5EF4-FFF2-40B4-BE49-F238E27FC236}">
                <a16:creationId xmlns:a16="http://schemas.microsoft.com/office/drawing/2014/main" id="{8E68AB06-9B10-4D48-6125-F5E36C06804B}"/>
              </a:ext>
            </a:extLst>
          </p:cNvPr>
          <p:cNvSpPr txBox="1">
            <a:spLocks/>
          </p:cNvSpPr>
          <p:nvPr/>
        </p:nvSpPr>
        <p:spPr>
          <a:xfrm>
            <a:off x="323528" y="4869726"/>
            <a:ext cx="5040560" cy="273844"/>
          </a:xfrm>
          <a:prstGeom prst="rect">
            <a:avLst/>
          </a:prstGeom>
        </p:spPr>
        <p:txBody>
          <a:bodyPr vert="horz" lIns="91440" tIns="45720" rIns="91440" bIns="45720" rtlCol="0" anchor="ctr"/>
          <a:lstStyle>
            <a:defPPr>
              <a:defRPr lang="sv-SE"/>
            </a:defPPr>
            <a:lvl1pPr marL="0" algn="ctr" defTabSz="914400" rtl="0" eaLnBrk="1" latinLnBrk="0" hangingPunct="1">
              <a:defRPr sz="600" b="0" i="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v-SE"/>
              <a:t>NATURVÅRDSVERKET | BOVERKET | SKOGSSTYRELSEN | JORDBRUKSVERKET | HAVS- OCH VATTENMYNDIGHETEN </a:t>
            </a:r>
          </a:p>
        </p:txBody>
      </p:sp>
      <p:sp>
        <p:nvSpPr>
          <p:cNvPr id="4" name="Platshållare för bildnummer 3">
            <a:extLst>
              <a:ext uri="{FF2B5EF4-FFF2-40B4-BE49-F238E27FC236}">
                <a16:creationId xmlns:a16="http://schemas.microsoft.com/office/drawing/2014/main" id="{982DB9D6-1D9D-5EB3-87A0-207307015929}"/>
              </a:ext>
            </a:extLst>
          </p:cNvPr>
          <p:cNvSpPr>
            <a:spLocks noGrp="1"/>
          </p:cNvSpPr>
          <p:nvPr>
            <p:ph type="sldNum" sz="quarter" idx="12"/>
          </p:nvPr>
        </p:nvSpPr>
        <p:spPr/>
        <p:txBody>
          <a:bodyPr/>
          <a:lstStyle/>
          <a:p>
            <a:fld id="{1844E2AD-2CA4-4022-8F3B-D585D66E2E30}" type="slidenum">
              <a:rPr lang="sv-SE" smtClean="0"/>
              <a:pPr/>
              <a:t>62</a:t>
            </a:fld>
            <a:endParaRPr lang="sv-SE"/>
          </a:p>
        </p:txBody>
      </p:sp>
    </p:spTree>
    <p:extLst>
      <p:ext uri="{BB962C8B-B14F-4D97-AF65-F5344CB8AC3E}">
        <p14:creationId xmlns:p14="http://schemas.microsoft.com/office/powerpoint/2010/main" val="403180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CDB3A7-BAAE-5EB0-4EBB-E54980172E8C}"/>
              </a:ext>
            </a:extLst>
          </p:cNvPr>
          <p:cNvSpPr>
            <a:spLocks noGrp="1"/>
          </p:cNvSpPr>
          <p:nvPr>
            <p:ph type="ctrTitle"/>
          </p:nvPr>
        </p:nvSpPr>
        <p:spPr/>
        <p:txBody>
          <a:bodyPr/>
          <a:lstStyle/>
          <a:p>
            <a:r>
              <a:rPr lang="sv-SE"/>
              <a:t>Delaktighet och kommunikation</a:t>
            </a:r>
          </a:p>
        </p:txBody>
      </p:sp>
    </p:spTree>
    <p:extLst>
      <p:ext uri="{BB962C8B-B14F-4D97-AF65-F5344CB8AC3E}">
        <p14:creationId xmlns:p14="http://schemas.microsoft.com/office/powerpoint/2010/main" val="3839364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483E157-B999-5C08-29B8-F7824D25B71F}"/>
              </a:ext>
            </a:extLst>
          </p:cNvPr>
          <p:cNvSpPr txBox="1"/>
          <p:nvPr/>
        </p:nvSpPr>
        <p:spPr>
          <a:xfrm>
            <a:off x="142445" y="981785"/>
            <a:ext cx="288122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0" b="0" i="0" u="none" strike="noStrike" kern="1200" cap="none" spc="0" normalizeH="0" baseline="0" noProof="0">
                <a:ln>
                  <a:noFill/>
                </a:ln>
                <a:solidFill>
                  <a:srgbClr val="FFFFFF"/>
                </a:solidFill>
                <a:effectLst/>
                <a:uLnTx/>
                <a:uFillTx/>
                <a:latin typeface="Garamond" panose="02020404030301010803" pitchFamily="18" charset="0"/>
                <a:ea typeface="+mn-ea"/>
                <a:cs typeface="+mn-cs"/>
              </a:rPr>
              <a:t>”</a:t>
            </a:r>
          </a:p>
        </p:txBody>
      </p:sp>
      <p:sp>
        <p:nvSpPr>
          <p:cNvPr id="4" name="Rubrik 3">
            <a:extLst>
              <a:ext uri="{FF2B5EF4-FFF2-40B4-BE49-F238E27FC236}">
                <a16:creationId xmlns:a16="http://schemas.microsoft.com/office/drawing/2014/main" id="{21F13F9E-85C3-15D4-1C69-D5F68EABB2EC}"/>
              </a:ext>
            </a:extLst>
          </p:cNvPr>
          <p:cNvSpPr>
            <a:spLocks noGrp="1"/>
          </p:cNvSpPr>
          <p:nvPr>
            <p:ph type="ctrTitle"/>
          </p:nvPr>
        </p:nvSpPr>
        <p:spPr>
          <a:xfrm>
            <a:off x="2455663" y="0"/>
            <a:ext cx="6358399" cy="4708981"/>
          </a:xfrm>
        </p:spPr>
        <p:txBody>
          <a:bodyPr/>
          <a:lstStyle/>
          <a:p>
            <a:br>
              <a:rPr lang="sv-SE"/>
            </a:br>
            <a:r>
              <a:rPr lang="sv-SE" sz="2400" b="0" i="0">
                <a:solidFill>
                  <a:schemeClr val="bg1"/>
                </a:solidFill>
                <a:effectLst/>
                <a:latin typeface="Akkurat Pro"/>
              </a:rPr>
              <a:t>Att ta fram en nationell plan för naturrestaurering berör många – medborgare, organisationer, näringsliv och myndigheter i Sverige. </a:t>
            </a:r>
            <a:br>
              <a:rPr lang="sv-SE" sz="2400" b="0" i="0">
                <a:solidFill>
                  <a:schemeClr val="bg1"/>
                </a:solidFill>
                <a:effectLst/>
                <a:latin typeface="Akkurat Pro"/>
              </a:rPr>
            </a:br>
            <a:br>
              <a:rPr lang="sv-SE" sz="2400" b="0" i="0">
                <a:solidFill>
                  <a:schemeClr val="bg1"/>
                </a:solidFill>
                <a:effectLst/>
                <a:latin typeface="Akkurat Pro"/>
              </a:rPr>
            </a:br>
            <a:r>
              <a:rPr lang="sv-SE" sz="2400" b="0" i="0">
                <a:solidFill>
                  <a:schemeClr val="bg1"/>
                </a:solidFill>
                <a:effectLst/>
                <a:latin typeface="Akkurat Pro"/>
              </a:rPr>
              <a:t>Därför tas förslaget till plan fram i dialog där erfarenhet, kunskap och perspektiv från många olika aktörer är en grund för arbetet. </a:t>
            </a:r>
            <a:endParaRPr lang="sv-SE" sz="2400">
              <a:solidFill>
                <a:schemeClr val="bg1"/>
              </a:solidFill>
            </a:endParaRPr>
          </a:p>
        </p:txBody>
      </p:sp>
      <p:sp>
        <p:nvSpPr>
          <p:cNvPr id="2" name="Platshållare för sidfot 1">
            <a:extLst>
              <a:ext uri="{FF2B5EF4-FFF2-40B4-BE49-F238E27FC236}">
                <a16:creationId xmlns:a16="http://schemas.microsoft.com/office/drawing/2014/main" id="{EE662CF0-88DA-2C53-1E99-6537714752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srgbClr val="005643"/>
                </a:solidFill>
                <a:effectLst/>
                <a:uLnTx/>
                <a:uFillTx/>
                <a:latin typeface="Arial" panose="020B0604020202020204"/>
                <a:ea typeface="+mn-ea"/>
                <a:cs typeface="+mn-cs"/>
              </a:rPr>
              <a:t>NATURVÅRDSVERKET | SWEDISH ENVIRONMENTAL PROTECTION AGENCY</a:t>
            </a:r>
          </a:p>
        </p:txBody>
      </p:sp>
      <p:sp>
        <p:nvSpPr>
          <p:cNvPr id="3" name="Platshållare för bildnummer 2">
            <a:extLst>
              <a:ext uri="{FF2B5EF4-FFF2-40B4-BE49-F238E27FC236}">
                <a16:creationId xmlns:a16="http://schemas.microsoft.com/office/drawing/2014/main" id="{21EA0E14-97C6-F803-064E-92A99B6F98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4E2AD-2CA4-4022-8F3B-D585D66E2E30}" type="slidenum">
              <a:rPr kumimoji="0" lang="sv-SE" sz="700" b="0" i="0" u="none" strike="noStrike" kern="1200" cap="none" spc="0" normalizeH="0" baseline="0" noProof="0" smtClean="0">
                <a:ln>
                  <a:noFill/>
                </a:ln>
                <a:solidFill>
                  <a:srgbClr val="00564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700" b="0" i="0" u="none" strike="noStrike" kern="1200" cap="none" spc="0" normalizeH="0" baseline="0" noProof="0">
              <a:ln>
                <a:noFill/>
              </a:ln>
              <a:solidFill>
                <a:srgbClr val="005643"/>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5768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Frågetecken på grön pastellbakgrund">
            <a:extLst>
              <a:ext uri="{FF2B5EF4-FFF2-40B4-BE49-F238E27FC236}">
                <a16:creationId xmlns:a16="http://schemas.microsoft.com/office/drawing/2014/main" id="{14D6E9B7-A018-B544-658D-A39DCAA1641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48006" r="8195"/>
          <a:stretch/>
        </p:blipFill>
        <p:spPr>
          <a:xfrm>
            <a:off x="20" y="10"/>
            <a:ext cx="2844456" cy="4870790"/>
          </a:xfrm>
          <a:noFill/>
        </p:spPr>
      </p:pic>
      <p:sp>
        <p:nvSpPr>
          <p:cNvPr id="5" name="Rubrik 4">
            <a:extLst>
              <a:ext uri="{FF2B5EF4-FFF2-40B4-BE49-F238E27FC236}">
                <a16:creationId xmlns:a16="http://schemas.microsoft.com/office/drawing/2014/main" id="{3C98FC30-A613-55EA-AA9E-F9432DC667FC}"/>
              </a:ext>
            </a:extLst>
          </p:cNvPr>
          <p:cNvSpPr>
            <a:spLocks noGrp="1"/>
          </p:cNvSpPr>
          <p:nvPr>
            <p:ph type="title"/>
          </p:nvPr>
        </p:nvSpPr>
        <p:spPr>
          <a:xfrm>
            <a:off x="3059832" y="267494"/>
            <a:ext cx="5832648" cy="1152128"/>
          </a:xfrm>
        </p:spPr>
        <p:txBody>
          <a:bodyPr anchor="t">
            <a:normAutofit/>
          </a:bodyPr>
          <a:lstStyle/>
          <a:p>
            <a:r>
              <a:rPr lang="sv-SE"/>
              <a:t>Varför delaktighet?</a:t>
            </a:r>
          </a:p>
        </p:txBody>
      </p:sp>
      <p:sp>
        <p:nvSpPr>
          <p:cNvPr id="4" name="Platshållare för text 3">
            <a:extLst>
              <a:ext uri="{FF2B5EF4-FFF2-40B4-BE49-F238E27FC236}">
                <a16:creationId xmlns:a16="http://schemas.microsoft.com/office/drawing/2014/main" id="{B8B96EDA-7A10-84C6-6D98-18AD4CB386C2}"/>
              </a:ext>
            </a:extLst>
          </p:cNvPr>
          <p:cNvSpPr>
            <a:spLocks noGrp="1"/>
          </p:cNvSpPr>
          <p:nvPr>
            <p:ph type="body" sz="quarter" idx="14"/>
          </p:nvPr>
        </p:nvSpPr>
        <p:spPr>
          <a:xfrm>
            <a:off x="3059832" y="1563638"/>
            <a:ext cx="5832648" cy="3024336"/>
          </a:xfrm>
        </p:spPr>
        <p:txBody>
          <a:bodyPr vert="horz" lIns="91440" tIns="45720" rIns="91440" bIns="45720" rtlCol="0" anchor="t">
            <a:normAutofit/>
          </a:bodyPr>
          <a:lstStyle/>
          <a:p>
            <a:r>
              <a:rPr lang="en-US" err="1"/>
              <a:t>Kunskap</a:t>
            </a:r>
            <a:r>
              <a:rPr lang="en-US"/>
              <a:t> och </a:t>
            </a:r>
            <a:r>
              <a:rPr lang="en-US" err="1"/>
              <a:t>erfarenhet</a:t>
            </a:r>
            <a:r>
              <a:rPr lang="en-US"/>
              <a:t> </a:t>
            </a:r>
            <a:r>
              <a:rPr lang="en-US" err="1"/>
              <a:t>från</a:t>
            </a:r>
            <a:r>
              <a:rPr lang="en-US"/>
              <a:t> </a:t>
            </a:r>
            <a:r>
              <a:rPr lang="en-US" err="1"/>
              <a:t>alla</a:t>
            </a:r>
            <a:r>
              <a:rPr lang="en-US"/>
              <a:t> </a:t>
            </a:r>
            <a:r>
              <a:rPr lang="en-US" err="1"/>
              <a:t>aktörer</a:t>
            </a:r>
            <a:r>
              <a:rPr lang="en-US"/>
              <a:t> </a:t>
            </a:r>
            <a:r>
              <a:rPr lang="en-US" err="1"/>
              <a:t>är</a:t>
            </a:r>
            <a:r>
              <a:rPr lang="en-US"/>
              <a:t> </a:t>
            </a:r>
            <a:r>
              <a:rPr lang="en-US" err="1"/>
              <a:t>en</a:t>
            </a:r>
            <a:r>
              <a:rPr lang="en-US"/>
              <a:t> </a:t>
            </a:r>
            <a:r>
              <a:rPr lang="en-US" err="1"/>
              <a:t>viktig</a:t>
            </a:r>
            <a:r>
              <a:rPr lang="en-US"/>
              <a:t> </a:t>
            </a:r>
            <a:r>
              <a:rPr lang="en-US" err="1"/>
              <a:t>grund</a:t>
            </a:r>
            <a:r>
              <a:rPr lang="en-US"/>
              <a:t> för </a:t>
            </a:r>
            <a:r>
              <a:rPr lang="en-US" err="1"/>
              <a:t>planen</a:t>
            </a:r>
            <a:endParaRPr lang="en-US"/>
          </a:p>
          <a:p>
            <a:r>
              <a:rPr lang="en-US"/>
              <a:t>Skapa </a:t>
            </a:r>
            <a:r>
              <a:rPr lang="en-US" err="1"/>
              <a:t>engagemang</a:t>
            </a:r>
            <a:r>
              <a:rPr lang="en-US"/>
              <a:t> för </a:t>
            </a:r>
            <a:r>
              <a:rPr lang="en-US" err="1"/>
              <a:t>att</a:t>
            </a:r>
            <a:r>
              <a:rPr lang="en-US"/>
              <a:t> </a:t>
            </a:r>
            <a:r>
              <a:rPr lang="en-US" err="1"/>
              <a:t>lyckas</a:t>
            </a:r>
            <a:r>
              <a:rPr lang="en-US"/>
              <a:t> </a:t>
            </a:r>
            <a:r>
              <a:rPr lang="en-US" err="1"/>
              <a:t>genomföra</a:t>
            </a:r>
            <a:r>
              <a:rPr lang="en-US"/>
              <a:t> </a:t>
            </a:r>
            <a:r>
              <a:rPr lang="en-US" err="1"/>
              <a:t>naturrestaureringsförordningen</a:t>
            </a:r>
            <a:endParaRPr lang="sv-SE"/>
          </a:p>
          <a:p>
            <a:r>
              <a:rPr lang="sv-SE" b="0" i="0" u="none" strike="noStrike">
                <a:effectLst/>
              </a:rPr>
              <a:t>Att berörda parter i tidigt skede får effektiva möjligheter att delta i att arbeta fram naturrestaureringsplanen (Förordningen)</a:t>
            </a:r>
          </a:p>
          <a:p>
            <a:r>
              <a:rPr lang="sv-SE"/>
              <a:t>Hitta åtgärder som uppnår m</a:t>
            </a:r>
            <a:r>
              <a:rPr lang="sv-SE" b="0" i="0" u="none" strike="noStrike">
                <a:effectLst/>
              </a:rPr>
              <a:t>iniminivå och ska </a:t>
            </a:r>
            <a:r>
              <a:rPr lang="sv-SE" b="0" i="0" u="none" strike="noStrike" err="1">
                <a:effectLst/>
              </a:rPr>
              <a:t>konsekvensutredas</a:t>
            </a:r>
            <a:r>
              <a:rPr lang="sv-SE" b="0" i="0" u="none" strike="noStrike">
                <a:effectLst/>
              </a:rPr>
              <a:t> (Regeringsuppdraget)</a:t>
            </a:r>
            <a:endParaRPr lang="sv-SE" b="0" i="0" u="none" strike="noStrike">
              <a:effectLst/>
              <a:cs typeface="Arial"/>
            </a:endParaRPr>
          </a:p>
        </p:txBody>
      </p:sp>
      <p:sp>
        <p:nvSpPr>
          <p:cNvPr id="3" name="Platshållare för bildnummer 2">
            <a:extLst>
              <a:ext uri="{FF2B5EF4-FFF2-40B4-BE49-F238E27FC236}">
                <a16:creationId xmlns:a16="http://schemas.microsoft.com/office/drawing/2014/main" id="{CCBCFFC2-AC9D-EAC3-6396-1E27F2423AC0}"/>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65</a:t>
            </a:fld>
            <a:endParaRPr lang="sv-SE"/>
          </a:p>
        </p:txBody>
      </p:sp>
    </p:spTree>
    <p:extLst>
      <p:ext uri="{BB962C8B-B14F-4D97-AF65-F5344CB8AC3E}">
        <p14:creationId xmlns:p14="http://schemas.microsoft.com/office/powerpoint/2010/main" val="4114035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190304F-4BD7-D074-6CAC-32AB848BF991}"/>
              </a:ext>
            </a:extLst>
          </p:cNvPr>
          <p:cNvSpPr>
            <a:spLocks noGrp="1"/>
          </p:cNvSpPr>
          <p:nvPr>
            <p:ph type="title"/>
          </p:nvPr>
        </p:nvSpPr>
        <p:spPr/>
        <p:txBody>
          <a:bodyPr/>
          <a:lstStyle/>
          <a:p>
            <a:r>
              <a:rPr lang="sv-SE"/>
              <a:t>Dialog på djupet och på bredden</a:t>
            </a:r>
          </a:p>
        </p:txBody>
      </p:sp>
      <p:grpSp>
        <p:nvGrpSpPr>
          <p:cNvPr id="8" name="Grupp 7" descr="grön ruta">
            <a:extLst>
              <a:ext uri="{FF2B5EF4-FFF2-40B4-BE49-F238E27FC236}">
                <a16:creationId xmlns:a16="http://schemas.microsoft.com/office/drawing/2014/main" id="{8178AB0C-F810-B8B0-C44A-9BB5FCA9D3D9}"/>
              </a:ext>
            </a:extLst>
          </p:cNvPr>
          <p:cNvGrpSpPr/>
          <p:nvPr/>
        </p:nvGrpSpPr>
        <p:grpSpPr>
          <a:xfrm>
            <a:off x="250830" y="1740355"/>
            <a:ext cx="2935835" cy="2357784"/>
            <a:chOff x="2521647" y="879740"/>
            <a:chExt cx="1867561" cy="1610163"/>
          </a:xfrm>
        </p:grpSpPr>
        <p:sp>
          <p:nvSpPr>
            <p:cNvPr id="9" name="Sexhörning 8">
              <a:extLst>
                <a:ext uri="{FF2B5EF4-FFF2-40B4-BE49-F238E27FC236}">
                  <a16:creationId xmlns:a16="http://schemas.microsoft.com/office/drawing/2014/main" id="{1A74282B-5525-EF08-1044-80DF1EC240FA}"/>
                </a:ext>
              </a:extLst>
            </p:cNvPr>
            <p:cNvSpPr/>
            <p:nvPr/>
          </p:nvSpPr>
          <p:spPr>
            <a:xfrm>
              <a:off x="2521647" y="879740"/>
              <a:ext cx="1867561" cy="1610163"/>
            </a:xfrm>
            <a:prstGeom prst="hexagon">
              <a:avLst>
                <a:gd name="adj" fmla="val 25000"/>
                <a:gd name="vf" fmla="val 115470"/>
              </a:avLst>
            </a:prstGeom>
            <a:solidFill>
              <a:schemeClr val="accent2"/>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10" name="Sexhörning 4">
              <a:extLst>
                <a:ext uri="{FF2B5EF4-FFF2-40B4-BE49-F238E27FC236}">
                  <a16:creationId xmlns:a16="http://schemas.microsoft.com/office/drawing/2014/main" id="{A2D22F00-8771-79C4-D626-3F51FFC031FE}"/>
                </a:ext>
              </a:extLst>
            </p:cNvPr>
            <p:cNvSpPr txBox="1"/>
            <p:nvPr/>
          </p:nvSpPr>
          <p:spPr>
            <a:xfrm>
              <a:off x="2811457" y="1129607"/>
              <a:ext cx="1287941" cy="1110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lvl="0"/>
              <a:endParaRPr lang="sv-SE"/>
            </a:p>
          </p:txBody>
        </p:sp>
      </p:grpSp>
      <p:sp>
        <p:nvSpPr>
          <p:cNvPr id="12" name="textruta 11">
            <a:extLst>
              <a:ext uri="{FF2B5EF4-FFF2-40B4-BE49-F238E27FC236}">
                <a16:creationId xmlns:a16="http://schemas.microsoft.com/office/drawing/2014/main" id="{0E03864A-8857-71CA-D66B-D372693E4F44}"/>
              </a:ext>
            </a:extLst>
          </p:cNvPr>
          <p:cNvSpPr txBox="1"/>
          <p:nvPr/>
        </p:nvSpPr>
        <p:spPr>
          <a:xfrm>
            <a:off x="216833" y="2062130"/>
            <a:ext cx="2842131" cy="1569660"/>
          </a:xfrm>
          <a:prstGeom prst="rect">
            <a:avLst/>
          </a:prstGeom>
          <a:noFill/>
        </p:spPr>
        <p:txBody>
          <a:bodyPr wrap="square">
            <a:spAutoFit/>
          </a:bodyPr>
          <a:lstStyle/>
          <a:p>
            <a:pPr algn="ctr"/>
            <a:r>
              <a:rPr lang="sv-SE" sz="1600" dirty="0">
                <a:solidFill>
                  <a:schemeClr val="bg1"/>
                </a:solidFill>
              </a:rPr>
              <a:t>Dialog kring: </a:t>
            </a:r>
          </a:p>
          <a:p>
            <a:pPr algn="ctr"/>
            <a:r>
              <a:rPr lang="sv-SE" sz="1600" dirty="0">
                <a:solidFill>
                  <a:schemeClr val="bg1"/>
                </a:solidFill>
              </a:rPr>
              <a:t>Skogsbruksekosystem</a:t>
            </a:r>
          </a:p>
          <a:p>
            <a:pPr algn="ctr"/>
            <a:r>
              <a:rPr lang="sv-SE" sz="1600" dirty="0">
                <a:solidFill>
                  <a:schemeClr val="bg1"/>
                </a:solidFill>
              </a:rPr>
              <a:t>Jordbruksekosystem</a:t>
            </a:r>
          </a:p>
          <a:p>
            <a:pPr algn="ctr"/>
            <a:r>
              <a:rPr lang="sv-SE" sz="1600" dirty="0">
                <a:solidFill>
                  <a:schemeClr val="bg1"/>
                </a:solidFill>
              </a:rPr>
              <a:t>Ekosystem för marin/sötvatten</a:t>
            </a:r>
          </a:p>
          <a:p>
            <a:pPr algn="ctr"/>
            <a:r>
              <a:rPr lang="sv-SE" sz="1600" dirty="0">
                <a:solidFill>
                  <a:schemeClr val="bg1"/>
                </a:solidFill>
              </a:rPr>
              <a:t>Urbana ekosystem</a:t>
            </a:r>
          </a:p>
        </p:txBody>
      </p:sp>
      <p:grpSp>
        <p:nvGrpSpPr>
          <p:cNvPr id="13" name="Grupp 12" descr="text: Dialog särskilda frågor: &#10;Finansiering&#10;Författnings-förändringar&#10;">
            <a:extLst>
              <a:ext uri="{FF2B5EF4-FFF2-40B4-BE49-F238E27FC236}">
                <a16:creationId xmlns:a16="http://schemas.microsoft.com/office/drawing/2014/main" id="{F639D3B0-DADE-1D1A-CDBB-0A10744F2545}"/>
              </a:ext>
            </a:extLst>
          </p:cNvPr>
          <p:cNvGrpSpPr/>
          <p:nvPr/>
        </p:nvGrpSpPr>
        <p:grpSpPr>
          <a:xfrm>
            <a:off x="3472173" y="3024029"/>
            <a:ext cx="2464197" cy="1789466"/>
            <a:chOff x="4112729" y="1759906"/>
            <a:chExt cx="1867561" cy="1610163"/>
          </a:xfrm>
        </p:grpSpPr>
        <p:sp>
          <p:nvSpPr>
            <p:cNvPr id="14" name="Sexhörning 13">
              <a:extLst>
                <a:ext uri="{FF2B5EF4-FFF2-40B4-BE49-F238E27FC236}">
                  <a16:creationId xmlns:a16="http://schemas.microsoft.com/office/drawing/2014/main" id="{9F41A22A-AFBC-CB18-AA57-B94258BE3A55}"/>
                </a:ext>
              </a:extLst>
            </p:cNvPr>
            <p:cNvSpPr/>
            <p:nvPr/>
          </p:nvSpPr>
          <p:spPr>
            <a:xfrm>
              <a:off x="4112729" y="1759906"/>
              <a:ext cx="1867561" cy="1610163"/>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5" name="Sexhörning 4">
              <a:extLst>
                <a:ext uri="{FF2B5EF4-FFF2-40B4-BE49-F238E27FC236}">
                  <a16:creationId xmlns:a16="http://schemas.microsoft.com/office/drawing/2014/main" id="{7F2956ED-A568-E4EB-2813-6F5D9F8956AC}"/>
                </a:ext>
              </a:extLst>
            </p:cNvPr>
            <p:cNvSpPr txBox="1"/>
            <p:nvPr/>
          </p:nvSpPr>
          <p:spPr>
            <a:xfrm>
              <a:off x="4402539" y="2009773"/>
              <a:ext cx="1287941" cy="1110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sv-SE" sz="1600" kern="1200" dirty="0">
                  <a:solidFill>
                    <a:schemeClr val="bg1"/>
                  </a:solidFill>
                </a:rPr>
                <a:t>Dialog särskilda frågor: </a:t>
              </a:r>
            </a:p>
            <a:p>
              <a:pPr lvl="0" algn="ctr" defTabSz="800100">
                <a:lnSpc>
                  <a:spcPct val="90000"/>
                </a:lnSpc>
                <a:spcBef>
                  <a:spcPct val="0"/>
                </a:spcBef>
                <a:spcAft>
                  <a:spcPct val="35000"/>
                </a:spcAft>
              </a:pPr>
              <a:r>
                <a:rPr lang="sv-SE" sz="1600" dirty="0">
                  <a:solidFill>
                    <a:schemeClr val="bg1"/>
                  </a:solidFill>
                </a:rPr>
                <a:t>Finansiering</a:t>
              </a:r>
            </a:p>
            <a:p>
              <a:pPr lvl="0" algn="ctr" defTabSz="800100">
                <a:lnSpc>
                  <a:spcPct val="90000"/>
                </a:lnSpc>
                <a:spcBef>
                  <a:spcPct val="0"/>
                </a:spcBef>
                <a:spcAft>
                  <a:spcPct val="35000"/>
                </a:spcAft>
              </a:pPr>
              <a:r>
                <a:rPr lang="sv-SE" sz="1600" dirty="0">
                  <a:solidFill>
                    <a:schemeClr val="bg1"/>
                  </a:solidFill>
                </a:rPr>
                <a:t>Författnings-förändringar</a:t>
              </a:r>
            </a:p>
          </p:txBody>
        </p:sp>
      </p:grpSp>
      <p:grpSp>
        <p:nvGrpSpPr>
          <p:cNvPr id="18" name="Grupp 17" descr="text: Dialog övergripande: &#10;Referensgrupp&#10;Myndighetsgrupp&#10;">
            <a:extLst>
              <a:ext uri="{FF2B5EF4-FFF2-40B4-BE49-F238E27FC236}">
                <a16:creationId xmlns:a16="http://schemas.microsoft.com/office/drawing/2014/main" id="{3F83FF96-0BAB-A6F4-A172-23F6CA6835AE}"/>
              </a:ext>
            </a:extLst>
          </p:cNvPr>
          <p:cNvGrpSpPr/>
          <p:nvPr/>
        </p:nvGrpSpPr>
        <p:grpSpPr>
          <a:xfrm>
            <a:off x="5041904" y="909573"/>
            <a:ext cx="2464197" cy="1789466"/>
            <a:chOff x="4200266" y="1301923"/>
            <a:chExt cx="1867561" cy="1610163"/>
          </a:xfrm>
        </p:grpSpPr>
        <p:sp>
          <p:nvSpPr>
            <p:cNvPr id="19" name="Sexhörning 18">
              <a:extLst>
                <a:ext uri="{FF2B5EF4-FFF2-40B4-BE49-F238E27FC236}">
                  <a16:creationId xmlns:a16="http://schemas.microsoft.com/office/drawing/2014/main" id="{787E8D28-A78B-582F-9B02-50FFA3EDF343}"/>
                </a:ext>
              </a:extLst>
            </p:cNvPr>
            <p:cNvSpPr/>
            <p:nvPr/>
          </p:nvSpPr>
          <p:spPr>
            <a:xfrm>
              <a:off x="4200266" y="1301923"/>
              <a:ext cx="1867561" cy="1610163"/>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20" name="Sexhörning 4">
              <a:extLst>
                <a:ext uri="{FF2B5EF4-FFF2-40B4-BE49-F238E27FC236}">
                  <a16:creationId xmlns:a16="http://schemas.microsoft.com/office/drawing/2014/main" id="{D1684AE6-F210-B959-A8F0-FD76AAC05510}"/>
                </a:ext>
              </a:extLst>
            </p:cNvPr>
            <p:cNvSpPr txBox="1"/>
            <p:nvPr/>
          </p:nvSpPr>
          <p:spPr>
            <a:xfrm>
              <a:off x="4436425" y="1530000"/>
              <a:ext cx="1437837" cy="1110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sv-SE" sz="1600" kern="1200" dirty="0">
                  <a:solidFill>
                    <a:schemeClr val="bg1"/>
                  </a:solidFill>
                </a:rPr>
                <a:t>Dialog övergripande: </a:t>
              </a:r>
            </a:p>
            <a:p>
              <a:pPr lvl="0" algn="ctr" defTabSz="800100">
                <a:lnSpc>
                  <a:spcPct val="90000"/>
                </a:lnSpc>
                <a:spcBef>
                  <a:spcPct val="0"/>
                </a:spcBef>
                <a:spcAft>
                  <a:spcPct val="35000"/>
                </a:spcAft>
              </a:pPr>
              <a:r>
                <a:rPr lang="sv-SE" sz="1600" dirty="0">
                  <a:solidFill>
                    <a:schemeClr val="bg1"/>
                  </a:solidFill>
                </a:rPr>
                <a:t>Referensgrupp</a:t>
              </a:r>
            </a:p>
            <a:p>
              <a:pPr lvl="0" algn="ctr" defTabSz="800100">
                <a:lnSpc>
                  <a:spcPct val="90000"/>
                </a:lnSpc>
                <a:spcBef>
                  <a:spcPct val="0"/>
                </a:spcBef>
                <a:spcAft>
                  <a:spcPct val="35000"/>
                </a:spcAft>
              </a:pPr>
              <a:r>
                <a:rPr lang="sv-SE" sz="1600" kern="1200" dirty="0">
                  <a:solidFill>
                    <a:schemeClr val="bg1"/>
                  </a:solidFill>
                </a:rPr>
                <a:t>Myndi</a:t>
              </a:r>
              <a:r>
                <a:rPr lang="sv-SE" sz="1600" dirty="0">
                  <a:solidFill>
                    <a:schemeClr val="bg1"/>
                  </a:solidFill>
                </a:rPr>
                <a:t>ghetsgrupp</a:t>
              </a:r>
              <a:endParaRPr lang="sv-SE" sz="1600" kern="1200" dirty="0">
                <a:solidFill>
                  <a:schemeClr val="bg1"/>
                </a:solidFill>
              </a:endParaRPr>
            </a:p>
          </p:txBody>
        </p:sp>
      </p:grpSp>
      <p:grpSp>
        <p:nvGrpSpPr>
          <p:cNvPr id="21" name="Grupp 20" descr="text: Dialog särskilda målgrupper: &#10;Samiska folket&#10;Länsstyrelserna&#10;">
            <a:extLst>
              <a:ext uri="{FF2B5EF4-FFF2-40B4-BE49-F238E27FC236}">
                <a16:creationId xmlns:a16="http://schemas.microsoft.com/office/drawing/2014/main" id="{E6C60653-AD27-9115-F4E5-5FDC388F9F79}"/>
              </a:ext>
            </a:extLst>
          </p:cNvPr>
          <p:cNvGrpSpPr/>
          <p:nvPr/>
        </p:nvGrpSpPr>
        <p:grpSpPr>
          <a:xfrm>
            <a:off x="6428283" y="3024028"/>
            <a:ext cx="2464197" cy="1789466"/>
            <a:chOff x="4112729" y="1759906"/>
            <a:chExt cx="1867561" cy="1610163"/>
          </a:xfrm>
        </p:grpSpPr>
        <p:sp>
          <p:nvSpPr>
            <p:cNvPr id="22" name="Sexhörning 21">
              <a:extLst>
                <a:ext uri="{FF2B5EF4-FFF2-40B4-BE49-F238E27FC236}">
                  <a16:creationId xmlns:a16="http://schemas.microsoft.com/office/drawing/2014/main" id="{C87AF625-1791-82D3-D850-E5B2D6C74E66}"/>
                </a:ext>
              </a:extLst>
            </p:cNvPr>
            <p:cNvSpPr/>
            <p:nvPr/>
          </p:nvSpPr>
          <p:spPr>
            <a:xfrm>
              <a:off x="4112729" y="1759906"/>
              <a:ext cx="1867561" cy="1610163"/>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23" name="Sexhörning 4">
              <a:extLst>
                <a:ext uri="{FF2B5EF4-FFF2-40B4-BE49-F238E27FC236}">
                  <a16:creationId xmlns:a16="http://schemas.microsoft.com/office/drawing/2014/main" id="{FE0ACE24-13A7-AAFA-61BC-5564B4C1D00E}"/>
                </a:ext>
              </a:extLst>
            </p:cNvPr>
            <p:cNvSpPr txBox="1"/>
            <p:nvPr/>
          </p:nvSpPr>
          <p:spPr>
            <a:xfrm>
              <a:off x="4344229" y="2020052"/>
              <a:ext cx="1404560" cy="1110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sv-SE" sz="1600" kern="1200" dirty="0">
                  <a:solidFill>
                    <a:schemeClr val="bg1"/>
                  </a:solidFill>
                </a:rPr>
                <a:t>Dialog särskilda målgrupper: </a:t>
              </a:r>
            </a:p>
            <a:p>
              <a:pPr lvl="0" algn="ctr" defTabSz="800100">
                <a:lnSpc>
                  <a:spcPct val="90000"/>
                </a:lnSpc>
                <a:spcBef>
                  <a:spcPct val="0"/>
                </a:spcBef>
                <a:spcAft>
                  <a:spcPct val="35000"/>
                </a:spcAft>
              </a:pPr>
              <a:r>
                <a:rPr lang="sv-SE" sz="1600" dirty="0">
                  <a:solidFill>
                    <a:schemeClr val="bg1"/>
                  </a:solidFill>
                </a:rPr>
                <a:t>Samiska folket</a:t>
              </a:r>
            </a:p>
            <a:p>
              <a:pPr lvl="0" algn="ctr" defTabSz="800100">
                <a:lnSpc>
                  <a:spcPct val="90000"/>
                </a:lnSpc>
                <a:spcBef>
                  <a:spcPct val="0"/>
                </a:spcBef>
                <a:spcAft>
                  <a:spcPct val="35000"/>
                </a:spcAft>
              </a:pPr>
              <a:r>
                <a:rPr lang="sv-SE" sz="1600" dirty="0">
                  <a:solidFill>
                    <a:schemeClr val="bg1"/>
                  </a:solidFill>
                </a:rPr>
                <a:t>Länsstyrelserna</a:t>
              </a:r>
            </a:p>
          </p:txBody>
        </p:sp>
      </p:grpSp>
      <p:sp>
        <p:nvSpPr>
          <p:cNvPr id="2" name="Platshållare för bildnummer 1">
            <a:extLst>
              <a:ext uri="{FF2B5EF4-FFF2-40B4-BE49-F238E27FC236}">
                <a16:creationId xmlns:a16="http://schemas.microsoft.com/office/drawing/2014/main" id="{78E9AA4D-6C73-7FDC-9BB7-F9DCDAB583D4}"/>
              </a:ext>
            </a:extLst>
          </p:cNvPr>
          <p:cNvSpPr>
            <a:spLocks noGrp="1"/>
          </p:cNvSpPr>
          <p:nvPr>
            <p:ph type="sldNum" sz="quarter" idx="12"/>
          </p:nvPr>
        </p:nvSpPr>
        <p:spPr/>
        <p:txBody>
          <a:bodyPr/>
          <a:lstStyle/>
          <a:p>
            <a:fld id="{1844E2AD-2CA4-4022-8F3B-D585D66E2E30}" type="slidenum">
              <a:rPr lang="sv-SE" smtClean="0"/>
              <a:pPr/>
              <a:t>66</a:t>
            </a:fld>
            <a:endParaRPr lang="sv-SE"/>
          </a:p>
        </p:txBody>
      </p:sp>
    </p:spTree>
    <p:extLst>
      <p:ext uri="{BB962C8B-B14F-4D97-AF65-F5344CB8AC3E}">
        <p14:creationId xmlns:p14="http://schemas.microsoft.com/office/powerpoint/2010/main" val="2094232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44AE093-3879-826F-39A0-280150C27DA8}"/>
              </a:ext>
            </a:extLst>
          </p:cNvPr>
          <p:cNvSpPr>
            <a:spLocks noGrp="1"/>
          </p:cNvSpPr>
          <p:nvPr>
            <p:ph type="title"/>
          </p:nvPr>
        </p:nvSpPr>
        <p:spPr/>
        <p:txBody>
          <a:bodyPr/>
          <a:lstStyle/>
          <a:p>
            <a:endParaRPr lang="sv-SE"/>
          </a:p>
        </p:txBody>
      </p:sp>
      <p:pic>
        <p:nvPicPr>
          <p:cNvPr id="1026" name="Picture 2" descr="En illustration som visar en tidslinje över aktiviteter i projektet. Har redan visat tidigare. ">
            <a:extLst>
              <a:ext uri="{FF2B5EF4-FFF2-40B4-BE49-F238E27FC236}">
                <a16:creationId xmlns:a16="http://schemas.microsoft.com/office/drawing/2014/main" id="{9908D605-DF1F-7226-CFC0-CDB6D3327EB7}"/>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l="-111" t="2101" r="745" b="-175"/>
          <a:stretch/>
        </p:blipFill>
        <p:spPr bwMode="auto">
          <a:xfrm>
            <a:off x="201601" y="839312"/>
            <a:ext cx="8618893" cy="3854673"/>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bildnummer 1">
            <a:extLst>
              <a:ext uri="{FF2B5EF4-FFF2-40B4-BE49-F238E27FC236}">
                <a16:creationId xmlns:a16="http://schemas.microsoft.com/office/drawing/2014/main" id="{FA87D433-2D50-11C3-E504-6A3A90EA26AB}"/>
              </a:ext>
            </a:extLst>
          </p:cNvPr>
          <p:cNvSpPr>
            <a:spLocks noGrp="1"/>
          </p:cNvSpPr>
          <p:nvPr>
            <p:ph type="sldNum" sz="quarter" idx="12"/>
          </p:nvPr>
        </p:nvSpPr>
        <p:spPr/>
        <p:txBody>
          <a:bodyPr/>
          <a:lstStyle/>
          <a:p>
            <a:fld id="{1844E2AD-2CA4-4022-8F3B-D585D66E2E30}" type="slidenum">
              <a:rPr lang="sv-SE" smtClean="0"/>
              <a:pPr/>
              <a:t>67</a:t>
            </a:fld>
            <a:endParaRPr lang="sv-SE"/>
          </a:p>
        </p:txBody>
      </p:sp>
    </p:spTree>
    <p:extLst>
      <p:ext uri="{BB962C8B-B14F-4D97-AF65-F5344CB8AC3E}">
        <p14:creationId xmlns:p14="http://schemas.microsoft.com/office/powerpoint/2010/main" val="1047378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4EDC60A-C2ED-7562-F405-DB05495CEA68}"/>
              </a:ext>
            </a:extLst>
          </p:cNvPr>
          <p:cNvSpPr>
            <a:spLocks noGrp="1"/>
          </p:cNvSpPr>
          <p:nvPr>
            <p:ph type="title"/>
          </p:nvPr>
        </p:nvSpPr>
        <p:spPr>
          <a:xfrm>
            <a:off x="572664" y="287130"/>
            <a:ext cx="5832648" cy="1152128"/>
          </a:xfrm>
        </p:spPr>
        <p:txBody>
          <a:bodyPr/>
          <a:lstStyle/>
          <a:p>
            <a:r>
              <a:rPr lang="sv-SE">
                <a:cs typeface="Times New Roman"/>
              </a:rPr>
              <a:t>Fyra tillfällen under regeringsuppdraget</a:t>
            </a:r>
            <a:endParaRPr lang="sv-SE"/>
          </a:p>
        </p:txBody>
      </p:sp>
      <p:graphicFrame>
        <p:nvGraphicFramePr>
          <p:cNvPr id="6" name="Diagram 5" descr="En pil med fyra rutor med text som visar på informationsmöten, dialogmöte nr 1, dialogmöte nr 2 och kommunikation om resultatet.">
            <a:extLst>
              <a:ext uri="{FF2B5EF4-FFF2-40B4-BE49-F238E27FC236}">
                <a16:creationId xmlns:a16="http://schemas.microsoft.com/office/drawing/2014/main" id="{2AD3EFF6-8C92-4DA7-EB3D-A34CB65B9553}"/>
              </a:ext>
            </a:extLst>
          </p:cNvPr>
          <p:cNvGraphicFramePr/>
          <p:nvPr>
            <p:extLst>
              <p:ext uri="{D42A27DB-BD31-4B8C-83A1-F6EECF244321}">
                <p14:modId xmlns:p14="http://schemas.microsoft.com/office/powerpoint/2010/main" val="677935478"/>
              </p:ext>
            </p:extLst>
          </p:nvPr>
        </p:nvGraphicFramePr>
        <p:xfrm>
          <a:off x="373075" y="644229"/>
          <a:ext cx="8397849" cy="4362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tshållare för bildnummer 2">
            <a:extLst>
              <a:ext uri="{FF2B5EF4-FFF2-40B4-BE49-F238E27FC236}">
                <a16:creationId xmlns:a16="http://schemas.microsoft.com/office/drawing/2014/main" id="{39A42546-842B-8E78-4EA0-D9A25F20C715}"/>
              </a:ext>
            </a:extLst>
          </p:cNvPr>
          <p:cNvSpPr>
            <a:spLocks noGrp="1"/>
          </p:cNvSpPr>
          <p:nvPr>
            <p:ph type="sldNum" sz="quarter" idx="12"/>
          </p:nvPr>
        </p:nvSpPr>
        <p:spPr/>
        <p:txBody>
          <a:bodyPr/>
          <a:lstStyle/>
          <a:p>
            <a:fld id="{1844E2AD-2CA4-4022-8F3B-D585D66E2E30}" type="slidenum">
              <a:rPr lang="sv-SE" smtClean="0"/>
              <a:pPr/>
              <a:t>68</a:t>
            </a:fld>
            <a:endParaRPr lang="sv-SE"/>
          </a:p>
        </p:txBody>
      </p:sp>
    </p:spTree>
    <p:extLst>
      <p:ext uri="{BB962C8B-B14F-4D97-AF65-F5344CB8AC3E}">
        <p14:creationId xmlns:p14="http://schemas.microsoft.com/office/powerpoint/2010/main" val="1937779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C0DDD5-A7CF-6361-6AAA-CA6A26165048}"/>
              </a:ext>
            </a:extLst>
          </p:cNvPr>
          <p:cNvSpPr>
            <a:spLocks noGrp="1"/>
          </p:cNvSpPr>
          <p:nvPr>
            <p:ph type="title"/>
          </p:nvPr>
        </p:nvSpPr>
        <p:spPr/>
        <p:txBody>
          <a:bodyPr/>
          <a:lstStyle/>
          <a:p>
            <a:r>
              <a:rPr lang="sv-SE"/>
              <a:t>Vad innehåller dialogen?</a:t>
            </a:r>
          </a:p>
        </p:txBody>
      </p:sp>
      <p:graphicFrame>
        <p:nvGraphicFramePr>
          <p:cNvPr id="7" name="Diagram 6" descr="En fyrfältare med text ovan: Åtgärder i de olika ekosystemen/ konsekvenser och nedan: miljöpåverkan/författningsförändringar">
            <a:extLst>
              <a:ext uri="{FF2B5EF4-FFF2-40B4-BE49-F238E27FC236}">
                <a16:creationId xmlns:a16="http://schemas.microsoft.com/office/drawing/2014/main" id="{253DF881-A47C-4BEA-E4EB-847F0AAC5B0C}"/>
              </a:ext>
            </a:extLst>
          </p:cNvPr>
          <p:cNvGraphicFramePr/>
          <p:nvPr>
            <p:extLst>
              <p:ext uri="{D42A27DB-BD31-4B8C-83A1-F6EECF244321}">
                <p14:modId xmlns:p14="http://schemas.microsoft.com/office/powerpoint/2010/main" val="2981228087"/>
              </p:ext>
            </p:extLst>
          </p:nvPr>
        </p:nvGraphicFramePr>
        <p:xfrm>
          <a:off x="1619098" y="1176822"/>
          <a:ext cx="5732678" cy="351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tshållare för bildnummer 2">
            <a:extLst>
              <a:ext uri="{FF2B5EF4-FFF2-40B4-BE49-F238E27FC236}">
                <a16:creationId xmlns:a16="http://schemas.microsoft.com/office/drawing/2014/main" id="{E978972F-5B58-668F-297D-DFC340385643}"/>
              </a:ext>
            </a:extLst>
          </p:cNvPr>
          <p:cNvSpPr>
            <a:spLocks noGrp="1"/>
          </p:cNvSpPr>
          <p:nvPr>
            <p:ph type="sldNum" sz="quarter" idx="12"/>
          </p:nvPr>
        </p:nvSpPr>
        <p:spPr/>
        <p:txBody>
          <a:bodyPr/>
          <a:lstStyle/>
          <a:p>
            <a:fld id="{1844E2AD-2CA4-4022-8F3B-D585D66E2E30}" type="slidenum">
              <a:rPr lang="sv-SE" smtClean="0"/>
              <a:pPr/>
              <a:t>69</a:t>
            </a:fld>
            <a:endParaRPr lang="sv-SE"/>
          </a:p>
        </p:txBody>
      </p:sp>
    </p:spTree>
    <p:extLst>
      <p:ext uri="{BB962C8B-B14F-4D97-AF65-F5344CB8AC3E}">
        <p14:creationId xmlns:p14="http://schemas.microsoft.com/office/powerpoint/2010/main" val="269919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C9D16-1585-8AF0-9256-C2D5659E43C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293F1D81-6C6F-6996-D67F-B3D628F58B4C}"/>
              </a:ext>
            </a:extLst>
          </p:cNvPr>
          <p:cNvSpPr>
            <a:spLocks noGrp="1"/>
          </p:cNvSpPr>
          <p:nvPr>
            <p:ph type="title"/>
          </p:nvPr>
        </p:nvSpPr>
        <p:spPr>
          <a:xfrm>
            <a:off x="355600" y="131024"/>
            <a:ext cx="7823371" cy="1152128"/>
          </a:xfrm>
        </p:spPr>
        <p:txBody>
          <a:bodyPr anchor="t">
            <a:normAutofit/>
          </a:bodyPr>
          <a:lstStyle/>
          <a:p>
            <a:r>
              <a:rPr lang="sv-SE">
                <a:cs typeface="Times New Roman"/>
              </a:rPr>
              <a:t>Varför behövs förordningen?</a:t>
            </a:r>
          </a:p>
        </p:txBody>
      </p:sp>
      <p:sp>
        <p:nvSpPr>
          <p:cNvPr id="15" name="Rektangel 14">
            <a:extLst>
              <a:ext uri="{FF2B5EF4-FFF2-40B4-BE49-F238E27FC236}">
                <a16:creationId xmlns:a16="http://schemas.microsoft.com/office/drawing/2014/main" id="{C0933156-60D0-140A-FCB5-58CEB7A84C84}"/>
              </a:ext>
            </a:extLst>
          </p:cNvPr>
          <p:cNvSpPr/>
          <p:nvPr/>
        </p:nvSpPr>
        <p:spPr>
          <a:xfrm>
            <a:off x="355600" y="741236"/>
            <a:ext cx="7499169" cy="338554"/>
          </a:xfrm>
          <a:prstGeom prst="rect">
            <a:avLst/>
          </a:prstGeom>
        </p:spPr>
        <p:txBody>
          <a:bodyPr wrap="none">
            <a:spAutoFit/>
          </a:bodyPr>
          <a:lstStyle/>
          <a:p>
            <a:r>
              <a:rPr lang="en-US" sz="1600" err="1"/>
              <a:t>Flera</a:t>
            </a:r>
            <a:r>
              <a:rPr lang="en-US" sz="1600"/>
              <a:t> </a:t>
            </a:r>
            <a:r>
              <a:rPr lang="en-US" sz="1600" err="1"/>
              <a:t>mål</a:t>
            </a:r>
            <a:r>
              <a:rPr lang="en-US" sz="1600"/>
              <a:t> </a:t>
            </a:r>
            <a:r>
              <a:rPr lang="en-US" sz="1600" err="1"/>
              <a:t>har</a:t>
            </a:r>
            <a:r>
              <a:rPr lang="en-US" sz="1600"/>
              <a:t> </a:t>
            </a:r>
            <a:r>
              <a:rPr lang="en-US" sz="1600" err="1"/>
              <a:t>inte</a:t>
            </a:r>
            <a:r>
              <a:rPr lang="en-US" sz="1600"/>
              <a:t> </a:t>
            </a:r>
            <a:r>
              <a:rPr lang="en-US" sz="1600" err="1"/>
              <a:t>nåtts</a:t>
            </a:r>
            <a:r>
              <a:rPr lang="en-US" sz="1600"/>
              <a:t>, </a:t>
            </a:r>
            <a:r>
              <a:rPr lang="en-US" sz="1600" err="1"/>
              <a:t>t.ex</a:t>
            </a:r>
            <a:r>
              <a:rPr lang="en-US" sz="1600"/>
              <a:t>. </a:t>
            </a:r>
            <a:r>
              <a:rPr lang="en-US" sz="1600" err="1"/>
              <a:t>mål</a:t>
            </a:r>
            <a:r>
              <a:rPr lang="en-US" sz="1600"/>
              <a:t> 1 i EU:s strategi för </a:t>
            </a:r>
            <a:r>
              <a:rPr lang="en-US" sz="1600" err="1"/>
              <a:t>biologisk</a:t>
            </a:r>
            <a:r>
              <a:rPr lang="en-US" sz="1600"/>
              <a:t> </a:t>
            </a:r>
            <a:r>
              <a:rPr lang="en-US" sz="1600" err="1"/>
              <a:t>mångfald</a:t>
            </a:r>
            <a:r>
              <a:rPr lang="en-US" sz="1600"/>
              <a:t> till 2020:</a:t>
            </a:r>
            <a:endParaRPr lang="sv-SE" sz="1600"/>
          </a:p>
        </p:txBody>
      </p:sp>
      <p:pic>
        <p:nvPicPr>
          <p:cNvPr id="13" name="Bildobjekt 12" descr="En analys för EU som helhet visas i högra delen av bilden och visar att av de särskilt skyddsvärda livsmiljötyper (naturtyper) som omfattas av art- och habitatdirektivets bilaga I har bara 15 procent god bevarandestatus, enligt en rapport för perioden 2013-2018">
            <a:extLst>
              <a:ext uri="{FF2B5EF4-FFF2-40B4-BE49-F238E27FC236}">
                <a16:creationId xmlns:a16="http://schemas.microsoft.com/office/drawing/2014/main" id="{11EA5037-62AE-E26C-8097-7E8BD95974C6}"/>
              </a:ext>
            </a:extLst>
          </p:cNvPr>
          <p:cNvPicPr>
            <a:picLocks noChangeAspect="1"/>
          </p:cNvPicPr>
          <p:nvPr/>
        </p:nvPicPr>
        <p:blipFill>
          <a:blip r:embed="rId3"/>
          <a:srcRect t="12772" b="19971"/>
          <a:stretch/>
        </p:blipFill>
        <p:spPr>
          <a:xfrm>
            <a:off x="355600" y="1233756"/>
            <a:ext cx="4916791" cy="3011814"/>
          </a:xfrm>
          <a:prstGeom prst="rect">
            <a:avLst/>
          </a:prstGeom>
        </p:spPr>
      </p:pic>
      <p:sp>
        <p:nvSpPr>
          <p:cNvPr id="16" name="Rektangel 15">
            <a:extLst>
              <a:ext uri="{FF2B5EF4-FFF2-40B4-BE49-F238E27FC236}">
                <a16:creationId xmlns:a16="http://schemas.microsoft.com/office/drawing/2014/main" id="{D0C4D8FC-19B9-A4D5-1D9D-87A30566E5E4}"/>
              </a:ext>
            </a:extLst>
          </p:cNvPr>
          <p:cNvSpPr/>
          <p:nvPr/>
        </p:nvSpPr>
        <p:spPr>
          <a:xfrm>
            <a:off x="355600" y="4351527"/>
            <a:ext cx="6205353" cy="276999"/>
          </a:xfrm>
          <a:prstGeom prst="rect">
            <a:avLst/>
          </a:prstGeom>
        </p:spPr>
        <p:txBody>
          <a:bodyPr wrap="none">
            <a:spAutoFit/>
          </a:bodyPr>
          <a:lstStyle/>
          <a:p>
            <a:r>
              <a:rPr lang="en-US" sz="1200" err="1"/>
              <a:t>Varje</a:t>
            </a:r>
            <a:r>
              <a:rPr lang="en-US" sz="1200"/>
              <a:t> </a:t>
            </a:r>
            <a:r>
              <a:rPr lang="en-US" sz="1200" err="1"/>
              <a:t>stapel</a:t>
            </a:r>
            <a:r>
              <a:rPr lang="en-US" sz="1200"/>
              <a:t> </a:t>
            </a:r>
            <a:r>
              <a:rPr lang="en-US" sz="1200" err="1"/>
              <a:t>visar</a:t>
            </a:r>
            <a:r>
              <a:rPr lang="en-US" sz="1200"/>
              <a:t> </a:t>
            </a:r>
            <a:r>
              <a:rPr lang="en-US" sz="1200" err="1"/>
              <a:t>andel</a:t>
            </a:r>
            <a:r>
              <a:rPr lang="en-US" sz="1200"/>
              <a:t> av </a:t>
            </a:r>
            <a:r>
              <a:rPr lang="en-US" sz="1200" err="1"/>
              <a:t>bedömningar</a:t>
            </a:r>
            <a:r>
              <a:rPr lang="en-US" sz="1200"/>
              <a:t> </a:t>
            </a:r>
            <a:r>
              <a:rPr lang="en-US" sz="1200" err="1"/>
              <a:t>som</a:t>
            </a:r>
            <a:r>
              <a:rPr lang="en-US" sz="1200"/>
              <a:t> </a:t>
            </a:r>
            <a:r>
              <a:rPr lang="en-US" sz="1200" err="1"/>
              <a:t>har</a:t>
            </a:r>
            <a:r>
              <a:rPr lang="en-US" sz="1200"/>
              <a:t> </a:t>
            </a:r>
            <a:r>
              <a:rPr lang="en-US" sz="1200" err="1"/>
              <a:t>gynnsam</a:t>
            </a:r>
            <a:r>
              <a:rPr lang="en-US" sz="1200"/>
              <a:t>/</a:t>
            </a:r>
            <a:r>
              <a:rPr lang="en-US" sz="1200" err="1"/>
              <a:t>säker</a:t>
            </a:r>
            <a:r>
              <a:rPr lang="en-US" sz="1200"/>
              <a:t> </a:t>
            </a:r>
            <a:r>
              <a:rPr lang="en-US" sz="1200" err="1"/>
              <a:t>eller</a:t>
            </a:r>
            <a:r>
              <a:rPr lang="en-US" sz="1200"/>
              <a:t> </a:t>
            </a:r>
            <a:r>
              <a:rPr lang="en-US" sz="1200" err="1"/>
              <a:t>förbättrad</a:t>
            </a:r>
            <a:r>
              <a:rPr lang="en-US" sz="1200"/>
              <a:t> status. </a:t>
            </a:r>
            <a:endParaRPr lang="sv-SE" sz="1200"/>
          </a:p>
        </p:txBody>
      </p:sp>
      <p:sp>
        <p:nvSpPr>
          <p:cNvPr id="11" name="Rektangel 10">
            <a:extLst>
              <a:ext uri="{FF2B5EF4-FFF2-40B4-BE49-F238E27FC236}">
                <a16:creationId xmlns:a16="http://schemas.microsoft.com/office/drawing/2014/main" id="{E4EC7F05-05C9-05D9-FBC6-12B44AD78A20}"/>
              </a:ext>
            </a:extLst>
          </p:cNvPr>
          <p:cNvSpPr/>
          <p:nvPr/>
        </p:nvSpPr>
        <p:spPr>
          <a:xfrm>
            <a:off x="356091" y="4621456"/>
            <a:ext cx="3951274" cy="276999"/>
          </a:xfrm>
          <a:prstGeom prst="rect">
            <a:avLst/>
          </a:prstGeom>
        </p:spPr>
        <p:txBody>
          <a:bodyPr wrap="none">
            <a:spAutoFit/>
          </a:bodyPr>
          <a:lstStyle/>
          <a:p>
            <a:r>
              <a:rPr lang="en-US" sz="1200" dirty="0" err="1"/>
              <a:t>Från</a:t>
            </a:r>
            <a:r>
              <a:rPr lang="en-US" sz="1200" dirty="0"/>
              <a:t> </a:t>
            </a:r>
            <a:r>
              <a:rPr lang="en-US" sz="1200" dirty="0" err="1"/>
              <a:t>rapporten</a:t>
            </a:r>
            <a:r>
              <a:rPr lang="en-US" sz="1200" dirty="0"/>
              <a:t> State of nature in the EU. EEA 10/2020.</a:t>
            </a:r>
            <a:endParaRPr lang="sv-SE" sz="1200" dirty="0"/>
          </a:p>
        </p:txBody>
      </p:sp>
      <p:sp>
        <p:nvSpPr>
          <p:cNvPr id="2" name="Platshållare för bildnummer 1">
            <a:extLst>
              <a:ext uri="{FF2B5EF4-FFF2-40B4-BE49-F238E27FC236}">
                <a16:creationId xmlns:a16="http://schemas.microsoft.com/office/drawing/2014/main" id="{22D19C67-8FD7-D803-2F02-02A2FB7CA3FC}"/>
              </a:ext>
            </a:extLst>
          </p:cNvPr>
          <p:cNvSpPr>
            <a:spLocks noGrp="1"/>
          </p:cNvSpPr>
          <p:nvPr>
            <p:ph type="sldNum" sz="quarter" idx="12"/>
          </p:nvPr>
        </p:nvSpPr>
        <p:spPr/>
        <p:txBody>
          <a:bodyPr anchor="ctr">
            <a:normAutofit/>
          </a:bodyPr>
          <a:lstStyle/>
          <a:p>
            <a:pPr>
              <a:spcAft>
                <a:spcPts val="600"/>
              </a:spcAft>
            </a:pPr>
            <a:fld id="{1844E2AD-2CA4-4022-8F3B-D585D66E2E30}" type="slidenum">
              <a:rPr lang="sv-SE" smtClean="0"/>
              <a:pPr>
                <a:spcAft>
                  <a:spcPts val="600"/>
                </a:spcAft>
              </a:pPr>
              <a:t>7</a:t>
            </a:fld>
            <a:endParaRPr lang="sv-SE"/>
          </a:p>
        </p:txBody>
      </p:sp>
    </p:spTree>
    <p:extLst>
      <p:ext uri="{BB962C8B-B14F-4D97-AF65-F5344CB8AC3E}">
        <p14:creationId xmlns:p14="http://schemas.microsoft.com/office/powerpoint/2010/main" val="340543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4B790E-3F51-C346-8C00-7EB494E87083}"/>
              </a:ext>
            </a:extLst>
          </p:cNvPr>
          <p:cNvSpPr>
            <a:spLocks noGrp="1"/>
          </p:cNvSpPr>
          <p:nvPr>
            <p:ph type="title"/>
          </p:nvPr>
        </p:nvSpPr>
        <p:spPr/>
        <p:txBody>
          <a:bodyPr/>
          <a:lstStyle/>
          <a:p>
            <a:r>
              <a:rPr lang="sv-SE"/>
              <a:t>Information på myndigheternas webbplatser</a:t>
            </a:r>
            <a:br>
              <a:rPr lang="sv-SE"/>
            </a:br>
            <a:endParaRPr lang="sv-SE"/>
          </a:p>
        </p:txBody>
      </p:sp>
      <p:sp>
        <p:nvSpPr>
          <p:cNvPr id="6" name="Platshållare för innehåll 5">
            <a:extLst>
              <a:ext uri="{FF2B5EF4-FFF2-40B4-BE49-F238E27FC236}">
                <a16:creationId xmlns:a16="http://schemas.microsoft.com/office/drawing/2014/main" id="{00056477-7DA2-7007-AE31-FAAF01AAC4EE}"/>
              </a:ext>
            </a:extLst>
          </p:cNvPr>
          <p:cNvSpPr>
            <a:spLocks noGrp="1"/>
          </p:cNvSpPr>
          <p:nvPr>
            <p:ph sz="half" idx="13"/>
          </p:nvPr>
        </p:nvSpPr>
        <p:spPr/>
        <p:txBody>
          <a:bodyPr/>
          <a:lstStyle/>
          <a:p>
            <a:pPr marL="285750" indent="-285750" algn="l" latinLnBrk="0">
              <a:buFont typeface="Arial" panose="020B0604020202020204" pitchFamily="34" charset="0"/>
              <a:buChar char="•"/>
            </a:pPr>
            <a:r>
              <a:rPr lang="sv-SE" b="0" i="0" u="sng">
                <a:solidFill>
                  <a:srgbClr val="0039A2"/>
                </a:solidFill>
                <a:effectLst/>
                <a:latin typeface="Akkurat Pro"/>
                <a:hlinkClick r:id="rId3"/>
              </a:rPr>
              <a:t>Naturvårdsverket om förordningen (naturvardsverket</a:t>
            </a:r>
            <a:r>
              <a:rPr lang="sv-SE" u="sng">
                <a:solidFill>
                  <a:srgbClr val="0039A2"/>
                </a:solidFill>
                <a:latin typeface="Akkurat Pro"/>
                <a:hlinkClick r:id="rId3"/>
              </a:rPr>
              <a:t>.se)</a:t>
            </a:r>
            <a:endParaRPr lang="sv-SE" u="sng">
              <a:solidFill>
                <a:srgbClr val="0039A2"/>
              </a:solidFill>
              <a:latin typeface="Akkurat Pro"/>
              <a:hlinkClick r:id="rId4"/>
            </a:endParaRPr>
          </a:p>
          <a:p>
            <a:pPr marL="285750" indent="-285750" algn="l" latinLnBrk="0">
              <a:buFont typeface="Arial" panose="020B0604020202020204" pitchFamily="34" charset="0"/>
              <a:buChar char="•"/>
            </a:pPr>
            <a:r>
              <a:rPr lang="sv-SE" b="0" i="0" u="sng">
                <a:solidFill>
                  <a:srgbClr val="0039A2"/>
                </a:solidFill>
                <a:effectLst/>
                <a:latin typeface="Akkurat Pro"/>
                <a:hlinkClick r:id="rId5"/>
              </a:rPr>
              <a:t>Naturvårdsverket om regeringsuppdraget (naturvardsverket.se)</a:t>
            </a:r>
            <a:endParaRPr lang="sv-SE" b="0" i="0" u="sng">
              <a:solidFill>
                <a:srgbClr val="0039A2"/>
              </a:solidFill>
              <a:effectLst/>
              <a:latin typeface="Akkurat Pro"/>
              <a:hlinkClick r:id="rId4"/>
            </a:endParaRPr>
          </a:p>
          <a:p>
            <a:pPr marL="285750" indent="-285750" algn="l" latinLnBrk="0">
              <a:buFont typeface="Arial" panose="020B0604020202020204" pitchFamily="34" charset="0"/>
              <a:buChar char="•"/>
            </a:pPr>
            <a:r>
              <a:rPr lang="sv-SE" b="0" i="0" u="sng">
                <a:solidFill>
                  <a:srgbClr val="0039A2"/>
                </a:solidFill>
                <a:effectLst/>
                <a:latin typeface="Akkurat Pro"/>
                <a:hlinkClick r:id="rId4"/>
              </a:rPr>
              <a:t>Skogsstyrelsen (skogsstyrelsen.se)</a:t>
            </a:r>
            <a:endParaRPr lang="sv-SE" b="0" i="0">
              <a:solidFill>
                <a:srgbClr val="2A2A2D"/>
              </a:solidFill>
              <a:effectLst/>
              <a:latin typeface="Tiempos Text"/>
            </a:endParaRPr>
          </a:p>
          <a:p>
            <a:pPr marL="285750" indent="-285750" algn="l" latinLnBrk="0">
              <a:buFont typeface="Arial" panose="020B0604020202020204" pitchFamily="34" charset="0"/>
              <a:buChar char="•"/>
            </a:pPr>
            <a:r>
              <a:rPr lang="sv-SE" b="0" i="0" u="none" strike="noStrike">
                <a:solidFill>
                  <a:srgbClr val="0039A2"/>
                </a:solidFill>
                <a:effectLst/>
                <a:latin typeface="Akkurat Pro"/>
                <a:hlinkClick r:id="rId6"/>
              </a:rPr>
              <a:t>Jordbruksverket (jordbruksverket.se)</a:t>
            </a:r>
            <a:endParaRPr lang="sv-SE" b="0" i="0">
              <a:solidFill>
                <a:srgbClr val="2A2A2D"/>
              </a:solidFill>
              <a:effectLst/>
              <a:latin typeface="Tiempos Text"/>
            </a:endParaRPr>
          </a:p>
          <a:p>
            <a:pPr marL="285750" indent="-285750" algn="l" latinLnBrk="0">
              <a:buFont typeface="Arial" panose="020B0604020202020204" pitchFamily="34" charset="0"/>
              <a:buChar char="•"/>
            </a:pPr>
            <a:r>
              <a:rPr lang="sv-SE" b="0" i="0" u="none" strike="noStrike">
                <a:solidFill>
                  <a:srgbClr val="0039A2"/>
                </a:solidFill>
                <a:effectLst/>
                <a:latin typeface="Akkurat Pro"/>
                <a:hlinkClick r:id="rId7"/>
              </a:rPr>
              <a:t>Havs- och vattenmyndigheten (havochvatten.se)</a:t>
            </a:r>
            <a:endParaRPr lang="sv-SE" b="0" i="0">
              <a:solidFill>
                <a:srgbClr val="2A2A2D"/>
              </a:solidFill>
              <a:effectLst/>
              <a:latin typeface="Tiempos Text"/>
            </a:endParaRPr>
          </a:p>
          <a:p>
            <a:pPr marL="285750" indent="-285750" algn="l" latinLnBrk="0">
              <a:buFont typeface="Arial" panose="020B0604020202020204" pitchFamily="34" charset="0"/>
              <a:buChar char="•"/>
            </a:pPr>
            <a:r>
              <a:rPr lang="sv-SE" b="0" i="0" u="none" strike="noStrike">
                <a:solidFill>
                  <a:srgbClr val="0039A2"/>
                </a:solidFill>
                <a:effectLst/>
                <a:latin typeface="Akkurat Pro"/>
                <a:hlinkClick r:id="rId8"/>
              </a:rPr>
              <a:t>Boverket (boverket.se)</a:t>
            </a:r>
            <a:endParaRPr lang="sv-SE" b="0" i="0">
              <a:solidFill>
                <a:srgbClr val="2A2A2D"/>
              </a:solidFill>
              <a:effectLst/>
              <a:latin typeface="Tiempos Text"/>
            </a:endParaRPr>
          </a:p>
          <a:p>
            <a:endParaRPr lang="sv-SE"/>
          </a:p>
        </p:txBody>
      </p:sp>
      <p:sp>
        <p:nvSpPr>
          <p:cNvPr id="3" name="Platshållare för bildnummer 2">
            <a:extLst>
              <a:ext uri="{FF2B5EF4-FFF2-40B4-BE49-F238E27FC236}">
                <a16:creationId xmlns:a16="http://schemas.microsoft.com/office/drawing/2014/main" id="{D386CEA3-C8E6-B174-9E9B-65768E9E3E6F}"/>
              </a:ext>
            </a:extLst>
          </p:cNvPr>
          <p:cNvSpPr>
            <a:spLocks noGrp="1"/>
          </p:cNvSpPr>
          <p:nvPr>
            <p:ph type="sldNum" sz="quarter" idx="12"/>
          </p:nvPr>
        </p:nvSpPr>
        <p:spPr/>
        <p:txBody>
          <a:bodyPr/>
          <a:lstStyle/>
          <a:p>
            <a:fld id="{1844E2AD-2CA4-4022-8F3B-D585D66E2E30}" type="slidenum">
              <a:rPr lang="sv-SE" smtClean="0"/>
              <a:pPr/>
              <a:t>70</a:t>
            </a:fld>
            <a:endParaRPr lang="sv-SE"/>
          </a:p>
        </p:txBody>
      </p:sp>
    </p:spTree>
    <p:extLst>
      <p:ext uri="{BB962C8B-B14F-4D97-AF65-F5344CB8AC3E}">
        <p14:creationId xmlns:p14="http://schemas.microsoft.com/office/powerpoint/2010/main" val="2511939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BF58EDD-7047-149E-E0A7-D6E3A1C5D9F8}"/>
              </a:ext>
            </a:extLst>
          </p:cNvPr>
          <p:cNvSpPr>
            <a:spLocks noGrp="1"/>
          </p:cNvSpPr>
          <p:nvPr>
            <p:ph type="title"/>
          </p:nvPr>
        </p:nvSpPr>
        <p:spPr>
          <a:xfrm>
            <a:off x="323528" y="267494"/>
            <a:ext cx="4248472" cy="850106"/>
          </a:xfrm>
        </p:spPr>
        <p:txBody>
          <a:bodyPr anchor="t">
            <a:normAutofit/>
          </a:bodyPr>
          <a:lstStyle/>
          <a:p>
            <a:r>
              <a:rPr lang="sv-SE"/>
              <a:t>Kommunikation</a:t>
            </a:r>
          </a:p>
        </p:txBody>
      </p:sp>
      <p:sp>
        <p:nvSpPr>
          <p:cNvPr id="8" name="Platshållare för text 7">
            <a:extLst>
              <a:ext uri="{FF2B5EF4-FFF2-40B4-BE49-F238E27FC236}">
                <a16:creationId xmlns:a16="http://schemas.microsoft.com/office/drawing/2014/main" id="{D71BDE83-96BF-43FA-371F-D082B10F84A4}"/>
              </a:ext>
            </a:extLst>
          </p:cNvPr>
          <p:cNvSpPr>
            <a:spLocks noGrp="1"/>
          </p:cNvSpPr>
          <p:nvPr>
            <p:ph type="body" sz="quarter" idx="14"/>
          </p:nvPr>
        </p:nvSpPr>
        <p:spPr>
          <a:xfrm>
            <a:off x="323528" y="1206500"/>
            <a:ext cx="4248472" cy="3381473"/>
          </a:xfrm>
        </p:spPr>
        <p:txBody>
          <a:bodyPr vert="horz" lIns="91440" tIns="45720" rIns="91440" bIns="45720" rtlCol="0" anchor="t">
            <a:normAutofit/>
          </a:bodyPr>
          <a:lstStyle/>
          <a:p>
            <a:r>
              <a:rPr lang="sv-SE" dirty="0">
                <a:hlinkClick r:id="rId3"/>
              </a:rPr>
              <a:t>Följ arbetet inom regeringsuppdraget</a:t>
            </a:r>
            <a:endParaRPr lang="sv-SE" dirty="0"/>
          </a:p>
          <a:p>
            <a:r>
              <a:rPr lang="sv-SE" dirty="0">
                <a:hlinkClick r:id="rId4"/>
              </a:rPr>
              <a:t>Inspelade informationsmötet och denna </a:t>
            </a:r>
            <a:r>
              <a:rPr lang="sv-SE" dirty="0" err="1">
                <a:hlinkClick r:id="rId4"/>
              </a:rPr>
              <a:t>ppt</a:t>
            </a:r>
            <a:r>
              <a:rPr lang="sv-SE" dirty="0">
                <a:hlinkClick r:id="rId4"/>
              </a:rPr>
              <a:t> med </a:t>
            </a:r>
            <a:r>
              <a:rPr lang="sv-SE" dirty="0" err="1">
                <a:hlinkClick r:id="rId4"/>
              </a:rPr>
              <a:t>talmanus</a:t>
            </a:r>
            <a:r>
              <a:rPr lang="sv-SE" dirty="0">
                <a:hlinkClick r:id="rId4"/>
              </a:rPr>
              <a:t> </a:t>
            </a:r>
            <a:endParaRPr lang="sv-SE" dirty="0"/>
          </a:p>
          <a:p>
            <a:r>
              <a:rPr lang="sv-SE" dirty="0">
                <a:hlinkClick r:id="rId5"/>
              </a:rPr>
              <a:t>Illustrationerna i </a:t>
            </a:r>
            <a:r>
              <a:rPr lang="sv-SE" dirty="0" err="1">
                <a:hlinkClick r:id="rId5"/>
              </a:rPr>
              <a:t>ppt:n</a:t>
            </a:r>
            <a:r>
              <a:rPr lang="sv-SE" dirty="0">
                <a:hlinkClick r:id="rId5"/>
              </a:rPr>
              <a:t> finns på webben</a:t>
            </a:r>
            <a:endParaRPr lang="sv-SE" dirty="0"/>
          </a:p>
          <a:p>
            <a:pPr marL="171450" marR="0" lvl="0" indent="-171450" algn="l" defTabSz="685800" rtl="0" eaLnBrk="1" fontAlgn="auto" latinLnBrk="0" hangingPunct="1">
              <a:lnSpc>
                <a:spcPct val="90000"/>
              </a:lnSpc>
              <a:spcBef>
                <a:spcPts val="300"/>
              </a:spcBef>
              <a:spcAft>
                <a:spcPts val="60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hlinkClick r:id="rId6"/>
              </a:rPr>
              <a:t>Prenumerera på Insatser för biologisk mångfald </a:t>
            </a:r>
          </a:p>
          <a:p>
            <a:pPr marL="171450" marR="0" lvl="0" indent="-171450" algn="l" defTabSz="685800" rtl="0" eaLnBrk="1" fontAlgn="auto" latinLnBrk="0" hangingPunct="1">
              <a:lnSpc>
                <a:spcPct val="90000"/>
              </a:lnSpc>
              <a:spcBef>
                <a:spcPts val="300"/>
              </a:spcBef>
              <a:spcAft>
                <a:spcPts val="60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hlinkClick r:id="rId7"/>
              </a:rPr>
              <a:t>Prenumerera på Hävdat</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hlinkClick r:id="rId6"/>
            </a:endParaRPr>
          </a:p>
          <a:p>
            <a:endParaRPr lang="sv-SE" dirty="0"/>
          </a:p>
        </p:txBody>
      </p:sp>
      <p:pic>
        <p:nvPicPr>
          <p:cNvPr id="9" name="Platshållare för innehåll 8" descr="En illustration som visar ett landskap med olika livsmiljöer som fjäll-, skogs- och jordbrukslandskap, vattendrag, hav och urbana miljöer med många olika restaureringsåtgärder som återvätning, ålgräsplantering, meandring av vattendrag, restaurering av naturbetesmarker, naturvårdsbränning, plantering av träd och åtgärder för mer grönska i staden och mer.  &#10;&#10;Lågupplöst (jpg)">
            <a:extLst>
              <a:ext uri="{FF2B5EF4-FFF2-40B4-BE49-F238E27FC236}">
                <a16:creationId xmlns:a16="http://schemas.microsoft.com/office/drawing/2014/main" id="{DBDC0E9C-1477-6772-95F5-6E934A31E105}"/>
              </a:ext>
            </a:extLst>
          </p:cNvPr>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4851429" y="1117600"/>
            <a:ext cx="3906779" cy="2787650"/>
          </a:xfrm>
        </p:spPr>
      </p:pic>
      <p:sp>
        <p:nvSpPr>
          <p:cNvPr id="5" name="textruta 4">
            <a:extLst>
              <a:ext uri="{FF2B5EF4-FFF2-40B4-BE49-F238E27FC236}">
                <a16:creationId xmlns:a16="http://schemas.microsoft.com/office/drawing/2014/main" id="{C285E5E9-6A53-EEB2-9088-A37706532A72}"/>
              </a:ext>
            </a:extLst>
          </p:cNvPr>
          <p:cNvSpPr txBox="1"/>
          <p:nvPr/>
        </p:nvSpPr>
        <p:spPr>
          <a:xfrm>
            <a:off x="6224241" y="3905157"/>
            <a:ext cx="2756257"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a:t>
            </a:r>
            <a:r>
              <a:rPr lang="sv-SE" sz="1050">
                <a:solidFill>
                  <a:srgbClr val="2A2A2D"/>
                </a:solidFill>
                <a:latin typeface="Arial"/>
                <a:cs typeface="Arial"/>
              </a:rPr>
              <a:t>Tobias </a:t>
            </a:r>
            <a:r>
              <a:rPr lang="sv-SE" sz="1050" err="1">
                <a:solidFill>
                  <a:srgbClr val="2A2A2D"/>
                </a:solidFill>
                <a:latin typeface="Arial"/>
                <a:cs typeface="Arial"/>
              </a:rPr>
              <a:t>Flygar</a:t>
            </a:r>
            <a:r>
              <a:rPr lang="sv-SE" sz="1050">
                <a:solidFill>
                  <a:srgbClr val="2A2A2D"/>
                </a:solidFill>
                <a:latin typeface="Arial"/>
                <a:cs typeface="Arial"/>
              </a:rPr>
              <a:t>/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err="1">
              <a:latin typeface="Arial"/>
              <a:cs typeface="Arial"/>
            </a:endParaRPr>
          </a:p>
        </p:txBody>
      </p:sp>
      <p:sp>
        <p:nvSpPr>
          <p:cNvPr id="3" name="Platshållare för bildnummer 2">
            <a:extLst>
              <a:ext uri="{FF2B5EF4-FFF2-40B4-BE49-F238E27FC236}">
                <a16:creationId xmlns:a16="http://schemas.microsoft.com/office/drawing/2014/main" id="{0BAA2E43-80EA-9E7D-BD9B-5329DA110789}"/>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71</a:t>
            </a:fld>
            <a:endParaRPr lang="sv-SE"/>
          </a:p>
        </p:txBody>
      </p:sp>
    </p:spTree>
    <p:extLst>
      <p:ext uri="{BB962C8B-B14F-4D97-AF65-F5344CB8AC3E}">
        <p14:creationId xmlns:p14="http://schemas.microsoft.com/office/powerpoint/2010/main" val="3280357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illustration som visar ett landskap med olika livsmiljöer som fjäll-, skogs- och jordbrukslandskap, vattendrag, hav och urbana miljöer med många olika restaureringsåtgärder som återvätning, ålgräsplantering, meandring av vattendrag, restaurering av naturbetesmarker, naturvårdsbränning, plantering av träd och åtgärder för mer grönska i staden och mer.  &#10;&#10;Lågupplöst (jpg)">
            <a:extLst>
              <a:ext uri="{FF2B5EF4-FFF2-40B4-BE49-F238E27FC236}">
                <a16:creationId xmlns:a16="http://schemas.microsoft.com/office/drawing/2014/main" id="{0B2458CF-E721-FEBF-F732-DA779B8E003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662" b="12662"/>
          <a:stretch>
            <a:fillRect/>
          </a:stretch>
        </p:blipFill>
        <p:spPr/>
      </p:pic>
      <p:sp>
        <p:nvSpPr>
          <p:cNvPr id="7" name="textruta 6">
            <a:extLst>
              <a:ext uri="{FF2B5EF4-FFF2-40B4-BE49-F238E27FC236}">
                <a16:creationId xmlns:a16="http://schemas.microsoft.com/office/drawing/2014/main" id="{8F86C31B-156E-DC68-26CF-765A7391D2A2}"/>
              </a:ext>
            </a:extLst>
          </p:cNvPr>
          <p:cNvSpPr txBox="1"/>
          <p:nvPr/>
        </p:nvSpPr>
        <p:spPr>
          <a:xfrm>
            <a:off x="0" y="4874400"/>
            <a:ext cx="2840683" cy="253916"/>
          </a:xfrm>
          <a:prstGeom prst="rect">
            <a:avLst/>
          </a:prstGeom>
          <a:noFill/>
        </p:spPr>
        <p:txBody>
          <a:bodyPr wrap="square" lIns="91440" tIns="45720" rIns="91440" bIns="45720" rtlCol="0" anchor="t">
            <a:spAutoFit/>
          </a:bodyPr>
          <a:lstStyle/>
          <a:p>
            <a:r>
              <a:rPr lang="sv-SE" sz="1050" b="0" i="0">
                <a:solidFill>
                  <a:srgbClr val="2A2A2D"/>
                </a:solidFill>
                <a:effectLst/>
                <a:latin typeface="Akkurat Pro"/>
              </a:rPr>
              <a:t>I</a:t>
            </a:r>
            <a:r>
              <a:rPr lang="sv-SE" sz="1050" b="0" i="0">
                <a:solidFill>
                  <a:srgbClr val="2A2A2D"/>
                </a:solidFill>
                <a:effectLst/>
                <a:latin typeface="Arial"/>
                <a:cs typeface="Arial"/>
              </a:rPr>
              <a:t>llustration: </a:t>
            </a:r>
            <a:r>
              <a:rPr lang="sv-SE" sz="1050">
                <a:solidFill>
                  <a:srgbClr val="2A2A2D"/>
                </a:solidFill>
                <a:latin typeface="Arial"/>
                <a:cs typeface="Arial"/>
              </a:rPr>
              <a:t>Tobias </a:t>
            </a:r>
            <a:r>
              <a:rPr lang="sv-SE" sz="1050" err="1">
                <a:solidFill>
                  <a:srgbClr val="2A2A2D"/>
                </a:solidFill>
                <a:latin typeface="Arial"/>
                <a:cs typeface="Arial"/>
              </a:rPr>
              <a:t>Flygar</a:t>
            </a:r>
            <a:r>
              <a:rPr lang="sv-SE" sz="1050">
                <a:solidFill>
                  <a:srgbClr val="2A2A2D"/>
                </a:solidFill>
                <a:latin typeface="Arial"/>
                <a:cs typeface="Arial"/>
              </a:rPr>
              <a:t>/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err="1">
              <a:latin typeface="Arial"/>
              <a:cs typeface="Arial"/>
            </a:endParaRPr>
          </a:p>
        </p:txBody>
      </p:sp>
    </p:spTree>
    <p:extLst>
      <p:ext uri="{BB962C8B-B14F-4D97-AF65-F5344CB8AC3E}">
        <p14:creationId xmlns:p14="http://schemas.microsoft.com/office/powerpoint/2010/main" val="151629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4D436B-6634-3EB1-43D6-F3A865B5D51B}"/>
              </a:ext>
            </a:extLst>
          </p:cNvPr>
          <p:cNvSpPr>
            <a:spLocks noGrp="1"/>
          </p:cNvSpPr>
          <p:nvPr>
            <p:ph type="ctrTitle"/>
          </p:nvPr>
        </p:nvSpPr>
        <p:spPr/>
        <p:txBody>
          <a:bodyPr>
            <a:normAutofit fontScale="90000"/>
          </a:bodyPr>
          <a:lstStyle/>
          <a:p>
            <a:r>
              <a:rPr kumimoji="0" lang="sv-SE" sz="3600" b="0" i="0" u="none" strike="noStrike" kern="1200" cap="none" spc="0" normalizeH="0" baseline="0" noProof="0">
                <a:ln>
                  <a:noFill/>
                </a:ln>
                <a:solidFill>
                  <a:srgbClr val="005643"/>
                </a:solidFill>
                <a:effectLst/>
                <a:uLnTx/>
                <a:uFillTx/>
                <a:latin typeface="Times New Roman" panose="02020603050405020304"/>
                <a:ea typeface="+mj-ea"/>
                <a:cs typeface="+mj-cs"/>
              </a:rPr>
              <a:t>Förslag till nationell restaureringsplan och författningsändringar till följd av EU-förordning om restaurering av natur</a:t>
            </a:r>
            <a:endParaRPr lang="sv-SE"/>
          </a:p>
        </p:txBody>
      </p:sp>
    </p:spTree>
    <p:extLst>
      <p:ext uri="{BB962C8B-B14F-4D97-AF65-F5344CB8AC3E}">
        <p14:creationId xmlns:p14="http://schemas.microsoft.com/office/powerpoint/2010/main" val="520007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AA0B485-18DC-B7EA-DD35-FA33C4EBBDFE}"/>
              </a:ext>
            </a:extLst>
          </p:cNvPr>
          <p:cNvSpPr>
            <a:spLocks noGrp="1"/>
          </p:cNvSpPr>
          <p:nvPr>
            <p:ph type="title"/>
          </p:nvPr>
        </p:nvSpPr>
        <p:spPr>
          <a:xfrm>
            <a:off x="4927600" y="972066"/>
            <a:ext cx="3676650" cy="2823820"/>
          </a:xfrm>
        </p:spPr>
        <p:txBody>
          <a:bodyPr anchor="t">
            <a:normAutofit/>
          </a:bodyPr>
          <a:lstStyle/>
          <a:p>
            <a:r>
              <a:rPr lang="sv-SE"/>
              <a:t>Om </a:t>
            </a:r>
            <a:br>
              <a:rPr lang="sv-SE"/>
            </a:br>
            <a:r>
              <a:rPr lang="sv-SE"/>
              <a:t>uppdrag och process</a:t>
            </a:r>
          </a:p>
        </p:txBody>
      </p:sp>
      <p:sp>
        <p:nvSpPr>
          <p:cNvPr id="10" name="textruta 9">
            <a:extLst>
              <a:ext uri="{FF2B5EF4-FFF2-40B4-BE49-F238E27FC236}">
                <a16:creationId xmlns:a16="http://schemas.microsoft.com/office/drawing/2014/main" id="{D2F87510-0A6B-5AD7-D9AD-76DD5CEC8D1A}"/>
              </a:ext>
            </a:extLst>
          </p:cNvPr>
          <p:cNvSpPr txBox="1"/>
          <p:nvPr/>
        </p:nvSpPr>
        <p:spPr>
          <a:xfrm>
            <a:off x="0" y="4129939"/>
            <a:ext cx="2574415" cy="253916"/>
          </a:xfrm>
          <a:prstGeom prst="rect">
            <a:avLst/>
          </a:prstGeom>
          <a:noFill/>
        </p:spPr>
        <p:txBody>
          <a:bodyPr wrap="square" lIns="91440" tIns="45720" rIns="91440" bIns="45720" rtlCol="0" anchor="t">
            <a:spAutoFit/>
          </a:bodyPr>
          <a:lstStyle/>
          <a:p>
            <a:r>
              <a:rPr lang="sv-SE" sz="1050" b="0" i="0">
                <a:solidFill>
                  <a:srgbClr val="2A2A2D"/>
                </a:solidFill>
                <a:effectLst/>
                <a:latin typeface="Arial"/>
                <a:cs typeface="Arial"/>
              </a:rPr>
              <a:t>Illustration: </a:t>
            </a:r>
            <a:r>
              <a:rPr lang="sv-SE" sz="1050">
                <a:solidFill>
                  <a:srgbClr val="2A2A2D"/>
                </a:solidFill>
                <a:latin typeface="Arial"/>
                <a:cs typeface="Arial"/>
              </a:rPr>
              <a:t>Tobias Flygar/ Studio</a:t>
            </a:r>
            <a:r>
              <a:rPr lang="sv-SE" sz="1050" b="0" i="0">
                <a:solidFill>
                  <a:srgbClr val="2A2A2D"/>
                </a:solidFill>
                <a:effectLst/>
                <a:latin typeface="Arial"/>
                <a:cs typeface="Arial"/>
              </a:rPr>
              <a:t> </a:t>
            </a:r>
            <a:r>
              <a:rPr lang="sv-SE" sz="1050" b="0" i="0" err="1">
                <a:solidFill>
                  <a:srgbClr val="2A2A2D"/>
                </a:solidFill>
                <a:effectLst/>
                <a:latin typeface="Arial"/>
                <a:cs typeface="Arial"/>
              </a:rPr>
              <a:t>Flygar</a:t>
            </a:r>
            <a:endParaRPr lang="sv-SE" sz="1050">
              <a:latin typeface="Arial"/>
              <a:cs typeface="Arial"/>
            </a:endParaRPr>
          </a:p>
        </p:txBody>
      </p:sp>
      <p:pic>
        <p:nvPicPr>
          <p:cNvPr id="6" name="Platshållare för bild 5" descr="En illustration som visar ett landskap med olika livsmiljöer som fjäll-, skogs- och jordbrukslandskap, vattendrag, hav och urbana miljöer med många olika restaureringsåtgärder som återvätning, ålgräsplantering, meandring av vattendrag, restaurering av naturbetesmarker, naturvårdsbränning, plantering av träd och åtgärder för mer grönska i staden och mer.  ">
            <a:extLst>
              <a:ext uri="{FF2B5EF4-FFF2-40B4-BE49-F238E27FC236}">
                <a16:creationId xmlns:a16="http://schemas.microsoft.com/office/drawing/2014/main" id="{FCFEDADC-6013-F8E4-F764-F881165870C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079" r="16079"/>
          <a:stretch>
            <a:fillRect/>
          </a:stretch>
        </p:blipFill>
        <p:spPr/>
      </p:pic>
      <p:sp>
        <p:nvSpPr>
          <p:cNvPr id="14" name="Slide Number Placeholder 3">
            <a:extLst>
              <a:ext uri="{FF2B5EF4-FFF2-40B4-BE49-F238E27FC236}">
                <a16:creationId xmlns:a16="http://schemas.microsoft.com/office/drawing/2014/main" id="{1E3368AF-68D7-CAF1-B311-570EC4FC2BB3}"/>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9</a:t>
            </a:fld>
            <a:endParaRPr lang="sv-SE"/>
          </a:p>
        </p:txBody>
      </p:sp>
    </p:spTree>
    <p:extLst>
      <p:ext uri="{BB962C8B-B14F-4D97-AF65-F5344CB8AC3E}">
        <p14:creationId xmlns:p14="http://schemas.microsoft.com/office/powerpoint/2010/main" val="816646555"/>
      </p:ext>
    </p:extLst>
  </p:cSld>
  <p:clrMapOvr>
    <a:masterClrMapping/>
  </p:clrMapOvr>
</p:sld>
</file>

<file path=ppt/theme/theme1.xml><?xml version="1.0" encoding="utf-8"?>
<a:theme xmlns:a="http://schemas.openxmlformats.org/drawingml/2006/main" name="Office-tema">
  <a:themeElements>
    <a:clrScheme name="Samarbete grön ljust tema">
      <a:dk1>
        <a:srgbClr val="000000"/>
      </a:dk1>
      <a:lt1>
        <a:srgbClr val="FFFFFF"/>
      </a:lt1>
      <a:dk2>
        <a:srgbClr val="005643"/>
      </a:dk2>
      <a:lt2>
        <a:srgbClr val="FFFFFF"/>
      </a:lt2>
      <a:accent1>
        <a:srgbClr val="98C39F"/>
      </a:accent1>
      <a:accent2>
        <a:srgbClr val="005643"/>
      </a:accent2>
      <a:accent3>
        <a:srgbClr val="02FEAF"/>
      </a:accent3>
      <a:accent4>
        <a:srgbClr val="9B6C17"/>
      </a:accent4>
      <a:accent5>
        <a:srgbClr val="ACCFDB"/>
      </a:accent5>
      <a:accent6>
        <a:srgbClr val="00336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informationsmöten" id="{D77C7A21-3C47-42C3-8920-9BE866DD9EE2}" vid="{BADC73BC-67C8-4A92-9B8F-49227F1E3A51}"/>
    </a:ext>
  </a:extLst>
</a:theme>
</file>

<file path=ppt/theme/theme2.xml><?xml version="1.0" encoding="utf-8"?>
<a:theme xmlns:a="http://schemas.openxmlformats.org/drawingml/2006/main" name="Office-tema">
  <a:themeElements>
    <a:clrScheme name="HavVatten_Colors">
      <a:dk1>
        <a:sysClr val="windowText" lastClr="000000"/>
      </a:dk1>
      <a:lt1>
        <a:sysClr val="window" lastClr="FFFFFF"/>
      </a:lt1>
      <a:dk2>
        <a:srgbClr val="44546A"/>
      </a:dk2>
      <a:lt2>
        <a:srgbClr val="E7E6E6"/>
      </a:lt2>
      <a:accent1>
        <a:srgbClr val="005F88"/>
      </a:accent1>
      <a:accent2>
        <a:srgbClr val="D1B738"/>
      </a:accent2>
      <a:accent3>
        <a:srgbClr val="092D4B"/>
      </a:accent3>
      <a:accent4>
        <a:srgbClr val="3B847B"/>
      </a:accent4>
      <a:accent5>
        <a:srgbClr val="E9EDED"/>
      </a:accent5>
      <a:accent6>
        <a:srgbClr val="00594F"/>
      </a:accent6>
      <a:hlink>
        <a:srgbClr val="0563C1"/>
      </a:hlink>
      <a:folHlink>
        <a:srgbClr val="954F72"/>
      </a:folHlink>
    </a:clrScheme>
    <a:fontScheme name="H&amp;V ppt nov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informationsmöten" id="{D77C7A21-3C47-42C3-8920-9BE866DD9EE2}" vid="{9F32A38A-CB41-48C2-822D-6635325564B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FFD58EADEB04047B61801447EF545DB" ma:contentTypeVersion="13" ma:contentTypeDescription="Skapa ett nytt dokument." ma:contentTypeScope="" ma:versionID="2510da3c5cc3b2393cd02dfcd3fbb378">
  <xsd:schema xmlns:xsd="http://www.w3.org/2001/XMLSchema" xmlns:xs="http://www.w3.org/2001/XMLSchema" xmlns:p="http://schemas.microsoft.com/office/2006/metadata/properties" xmlns:ns2="49b13344-3e08-473a-a380-e73735c42e2e" xmlns:ns3="1a8daeb0-0247-44bf-acb6-e8163d03b197" targetNamespace="http://schemas.microsoft.com/office/2006/metadata/properties" ma:root="true" ma:fieldsID="e474b03b677f1315f75626dbfec55f4c" ns2:_="" ns3:_="">
    <xsd:import namespace="49b13344-3e08-473a-a380-e73735c42e2e"/>
    <xsd:import namespace="1a8daeb0-0247-44bf-acb6-e8163d03b1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Kommenta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13344-3e08-473a-a380-e73735c42e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Kommentar" ma:index="16" nillable="true" ma:displayName="Kommentar" ma:description="Vad är detta för dokument" ma:format="Dropdown" ma:internalName="Kommentar">
      <xsd:simpleType>
        <xsd:restriction base="dms:Text">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8daeb0-0247-44bf-acb6-e8163d03b19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f8f58a6-8869-46f7-9314-50c9c743090c}" ma:internalName="TaxCatchAll" ma:showField="CatchAllData" ma:web="1a8daeb0-0247-44bf-acb6-e8163d03b1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ommentar xmlns="49b13344-3e08-473a-a380-e73735c42e2e" xsi:nil="true"/>
    <lcf76f155ced4ddcb4097134ff3c332f xmlns="49b13344-3e08-473a-a380-e73735c42e2e">
      <Terms xmlns="http://schemas.microsoft.com/office/infopath/2007/PartnerControls"/>
    </lcf76f155ced4ddcb4097134ff3c332f>
    <TaxCatchAll xmlns="1a8daeb0-0247-44bf-acb6-e8163d03b197" xsi:nil="true"/>
  </documentManagement>
</p:properties>
</file>

<file path=customXml/itemProps1.xml><?xml version="1.0" encoding="utf-8"?>
<ds:datastoreItem xmlns:ds="http://schemas.openxmlformats.org/officeDocument/2006/customXml" ds:itemID="{E5ED39BA-5597-4B87-BC14-B2AD0B2C7012}">
  <ds:schemaRefs>
    <ds:schemaRef ds:uri="http://schemas.microsoft.com/sharepoint/v3/contenttype/forms"/>
  </ds:schemaRefs>
</ds:datastoreItem>
</file>

<file path=customXml/itemProps2.xml><?xml version="1.0" encoding="utf-8"?>
<ds:datastoreItem xmlns:ds="http://schemas.openxmlformats.org/officeDocument/2006/customXml" ds:itemID="{1D395871-38F6-44C7-90BB-E11ECD746DCA}">
  <ds:schemaRefs>
    <ds:schemaRef ds:uri="1a8daeb0-0247-44bf-acb6-e8163d03b197"/>
    <ds:schemaRef ds:uri="49b13344-3e08-473a-a380-e73735c42e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286171-F944-4D5A-A6FD-67E573C9CFE1}">
  <ds:schemaRefs>
    <ds:schemaRef ds:uri="http://purl.org/dc/elements/1.1/"/>
    <ds:schemaRef ds:uri="http://schemas.microsoft.com/office/infopath/2007/PartnerControls"/>
    <ds:schemaRef ds:uri="http://purl.org/dc/terms/"/>
    <ds:schemaRef ds:uri="http://schemas.microsoft.com/office/2006/metadata/properties"/>
    <ds:schemaRef ds:uri="49b13344-3e08-473a-a380-e73735c42e2e"/>
    <ds:schemaRef ds:uri="http://schemas.microsoft.com/office/2006/documentManagement/types"/>
    <ds:schemaRef ds:uri="http://schemas.openxmlformats.org/package/2006/metadata/core-properties"/>
    <ds:schemaRef ds:uri="1a8daeb0-0247-44bf-acb6-e8163d03b19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 informationsmöten</Template>
  <TotalTime>1554</TotalTime>
  <Words>8571</Words>
  <Application>Microsoft Office PowerPoint</Application>
  <PresentationFormat>Bildspel på skärmen (16:9)</PresentationFormat>
  <Paragraphs>752</Paragraphs>
  <Slides>73</Slides>
  <Notes>73</Notes>
  <HiddenSlides>0</HiddenSlides>
  <MMClips>0</MMClips>
  <ScaleCrop>false</ScaleCrop>
  <HeadingPairs>
    <vt:vector size="4" baseType="variant">
      <vt:variant>
        <vt:lpstr>Tema</vt:lpstr>
      </vt:variant>
      <vt:variant>
        <vt:i4>2</vt:i4>
      </vt:variant>
      <vt:variant>
        <vt:lpstr>Bildrubriker</vt:lpstr>
      </vt:variant>
      <vt:variant>
        <vt:i4>73</vt:i4>
      </vt:variant>
    </vt:vector>
  </HeadingPairs>
  <TitlesOfParts>
    <vt:vector size="75" baseType="lpstr">
      <vt:lpstr>Office-tema</vt:lpstr>
      <vt:lpstr>Office-tema</vt:lpstr>
      <vt:lpstr>Välkommen till information om naturrestaurering</vt:lpstr>
      <vt:lpstr>EU:s förordning för att restaurera natur</vt:lpstr>
      <vt:lpstr>Vad är en EU-förordning?</vt:lpstr>
      <vt:lpstr>Förordningen om restaurering av natur</vt:lpstr>
      <vt:lpstr>Förordningen om restaurering av natur</vt:lpstr>
      <vt:lpstr>Varför restaurera natur?</vt:lpstr>
      <vt:lpstr>Varför behövs förordningen?</vt:lpstr>
      <vt:lpstr>Förslag till nationell restaureringsplan och författningsändringar till följd av EU-förordning om restaurering av natur</vt:lpstr>
      <vt:lpstr>Om  uppdrag och process</vt:lpstr>
      <vt:lpstr>Regeringsuppdraget</vt:lpstr>
      <vt:lpstr>Mer om regeringsuppdraget </vt:lpstr>
      <vt:lpstr>Vad är en nationell restaureringsplan?</vt:lpstr>
      <vt:lpstr>PowerPoint-presentation</vt:lpstr>
      <vt:lpstr>Processen</vt:lpstr>
      <vt:lpstr>Vi gör det tillsammans!</vt:lpstr>
      <vt:lpstr> Naturtyper, livsmiljöer och arter</vt:lpstr>
      <vt:lpstr>Land-, kust- och sötvatten-ekosystem</vt:lpstr>
      <vt:lpstr>Land-, kust- och sötvattenekosystem (art 4)</vt:lpstr>
      <vt:lpstr>Land-, kust- och sötvattenekosystem (art 4)</vt:lpstr>
      <vt:lpstr>Restaurering av populationer av pollinatörer</vt:lpstr>
      <vt:lpstr>Populationer av pollinatörer (art 10)</vt:lpstr>
      <vt:lpstr>Jordbruksekosystem</vt:lpstr>
      <vt:lpstr>Jordbruks- landskapet </vt:lpstr>
      <vt:lpstr>Artikel 4: Restaurering av land-, kust- och sötvattensekosystem - odlingslandskapet   </vt:lpstr>
      <vt:lpstr>Artikel 11: Restaurering av jordbruksekosystem   </vt:lpstr>
      <vt:lpstr>Artikel 11: Restaurering av jordbruksekosystem</vt:lpstr>
      <vt:lpstr>Möjliga åtgärder enligt förordningen</vt:lpstr>
      <vt:lpstr>Skogsekosystem</vt:lpstr>
      <vt:lpstr> Skogsland-skapet</vt:lpstr>
      <vt:lpstr>PowerPoint-presentation</vt:lpstr>
      <vt:lpstr>Artikel 4 och skogen </vt:lpstr>
      <vt:lpstr>Restaureringsåtgärder i artikel 12, skogsekosystemet </vt:lpstr>
      <vt:lpstr>Effekter mäts med nationella indikatorer  </vt:lpstr>
      <vt:lpstr>Urbana ekosystem</vt:lpstr>
      <vt:lpstr> Urbana  ekosystem   </vt:lpstr>
      <vt:lpstr>PowerPoint-presentation</vt:lpstr>
      <vt:lpstr>Artikel 8</vt:lpstr>
      <vt:lpstr>Koppling till andra artiklar</vt:lpstr>
      <vt:lpstr>Kommuner som omfattas av artikel 8 </vt:lpstr>
      <vt:lpstr>Tänkbara åtgärder</vt:lpstr>
      <vt:lpstr>Limniska ekosystem</vt:lpstr>
      <vt:lpstr>Restaurering av limniska ekosystem </vt:lpstr>
      <vt:lpstr>Artikel 4 och artikel 9 i samverkar </vt:lpstr>
      <vt:lpstr>Artikel 4 och artikel 9 samverkar </vt:lpstr>
      <vt:lpstr>Restaurering av limniska miljöer är vattenresursförvaltning.  </vt:lpstr>
      <vt:lpstr>Marina ekosystem </vt:lpstr>
      <vt:lpstr>Restaurering av marina ekosystem</vt:lpstr>
      <vt:lpstr>Artikel 5 Restaurering av marina ekosystem</vt:lpstr>
      <vt:lpstr>Restaurering av marina ekosystem</vt:lpstr>
      <vt:lpstr>Exempel på möjliga åtgärder enligt förordningen</vt:lpstr>
      <vt:lpstr>Om konsekvensutredning</vt:lpstr>
      <vt:lpstr>Konsekvensutredningen:   -ska bidra till att vi tar fram välanalyserade och ändamålsenliga förslag på åtgärder och styrmedel i Planen.  -är ett verktyg som hjälper oss att ta fram så bra bestämmelser som möjligt  -som på ett transparent sätt visa vilka vägval som gjorts vid införandet av förslag. </vt:lpstr>
      <vt:lpstr>Vad är en Konsekvensutredning?</vt:lpstr>
      <vt:lpstr>Varför ska vi konsekvensutreda NRF?</vt:lpstr>
      <vt:lpstr>Kommer andra aktörer kunna bidra i konsekvensutredningen</vt:lpstr>
      <vt:lpstr>Tidsplanering </vt:lpstr>
      <vt:lpstr>Om miljöbedömning</vt:lpstr>
      <vt:lpstr> En strategisk miljöbedömning av naturrestaureringsplanen görs för att främja hållbar utveckling.  Miljöbedömningen stöttar planens framtagande genom att visa på miljöeffekter och alternativa lösningar under processens gång.   Synpunkter på utkastet till miljökonsekvensbeskrivning kommer att kunna lämnas under dialogmöte 2 i höst</vt:lpstr>
      <vt:lpstr>Tidsplanering för miljöbedömningen </vt:lpstr>
      <vt:lpstr>Eventuella författningsförslag</vt:lpstr>
      <vt:lpstr>Hur vet vi vad som är nödvändiga författningsförslag?</vt:lpstr>
      <vt:lpstr>Vilka kommer bli berörda av eventuella  författningsförslag?</vt:lpstr>
      <vt:lpstr>Delaktighet och kommunikation</vt:lpstr>
      <vt:lpstr> Att ta fram en nationell plan för naturrestaurering berör många – medborgare, organisationer, näringsliv och myndigheter i Sverige.   Därför tas förslaget till plan fram i dialog där erfarenhet, kunskap och perspektiv från många olika aktörer är en grund för arbetet. </vt:lpstr>
      <vt:lpstr>Varför delaktighet?</vt:lpstr>
      <vt:lpstr>Dialog på djupet och på bredden</vt:lpstr>
      <vt:lpstr>PowerPoint-presentation</vt:lpstr>
      <vt:lpstr>Fyra tillfällen under regeringsuppdraget</vt:lpstr>
      <vt:lpstr>Vad innehåller dialogen?</vt:lpstr>
      <vt:lpstr>Information på myndigheternas webbplatser </vt:lpstr>
      <vt:lpstr>Kommunikation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von Rein, Kristina</dc:creator>
  <cp:lastModifiedBy>von Rein, Kristina</cp:lastModifiedBy>
  <cp:revision>10</cp:revision>
  <dcterms:created xsi:type="dcterms:W3CDTF">2025-02-21T08:49:04Z</dcterms:created>
  <dcterms:modified xsi:type="dcterms:W3CDTF">2025-04-11T05:45:54Z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0x0101007FFD58EADEB04047B61801447EF545DB</vt:lpwstr>
  </property>
  <property fmtid="{D5CDD505-2E9C-101B-9397-08002B2CF9AE}" pid="3" name="MediaServiceImageTags">
    <vt:lpwstr/>
  </property>
</Properties>
</file>