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4"/>
  </p:sldMasterIdLst>
  <p:notesMasterIdLst>
    <p:notesMasterId r:id="rId33"/>
  </p:notesMasterIdLst>
  <p:sldIdLst>
    <p:sldId id="299" r:id="rId5"/>
    <p:sldId id="321" r:id="rId6"/>
    <p:sldId id="320" r:id="rId7"/>
    <p:sldId id="322" r:id="rId8"/>
    <p:sldId id="323" r:id="rId9"/>
    <p:sldId id="324" r:id="rId10"/>
    <p:sldId id="325" r:id="rId11"/>
    <p:sldId id="326" r:id="rId12"/>
    <p:sldId id="327" r:id="rId13"/>
    <p:sldId id="339" r:id="rId14"/>
    <p:sldId id="340" r:id="rId15"/>
    <p:sldId id="341" r:id="rId16"/>
    <p:sldId id="342" r:id="rId17"/>
    <p:sldId id="343" r:id="rId18"/>
    <p:sldId id="344" r:id="rId19"/>
    <p:sldId id="345" r:id="rId20"/>
    <p:sldId id="346" r:id="rId21"/>
    <p:sldId id="347" r:id="rId22"/>
    <p:sldId id="328" r:id="rId23"/>
    <p:sldId id="348" r:id="rId24"/>
    <p:sldId id="329" r:id="rId25"/>
    <p:sldId id="349" r:id="rId26"/>
    <p:sldId id="330" r:id="rId27"/>
    <p:sldId id="350" r:id="rId28"/>
    <p:sldId id="332" r:id="rId29"/>
    <p:sldId id="351" r:id="rId30"/>
    <p:sldId id="333" r:id="rId31"/>
    <p:sldId id="352" r:id="rId32"/>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6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FECB"/>
    <a:srgbClr val="FE823B"/>
    <a:srgbClr val="5D66FF"/>
    <a:srgbClr val="BE9F68"/>
    <a:srgbClr val="597A9B"/>
    <a:srgbClr val="C9E0E8"/>
    <a:srgbClr val="7E99AA"/>
    <a:srgbClr val="717F81"/>
    <a:srgbClr val="A3A86B"/>
    <a:srgbClr val="717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D9DDDA-7C62-445C-A168-0F652D46074B}" v="13" dt="2026-06-03T16:55:01.848"/>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6327" autoAdjust="0"/>
  </p:normalViewPr>
  <p:slideViewPr>
    <p:cSldViewPr>
      <p:cViewPr varScale="1">
        <p:scale>
          <a:sx n="128" d="100"/>
          <a:sy n="128" d="100"/>
        </p:scale>
        <p:origin x="178" y="82"/>
      </p:cViewPr>
      <p:guideLst>
        <p:guide orient="horz" pos="1620"/>
        <p:guide pos="2880"/>
        <p:guide pos="560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jörk, Lisa" userId="ec9af2e1-7fea-4d6e-b19d-9304c2cf7ad3" providerId="ADAL" clId="{891D3C90-119C-4B49-91AE-02F100A6F729}"/>
    <pc:docChg chg="undo redo custSel modSld modMainMaster">
      <pc:chgData name="Björk, Lisa" userId="ec9af2e1-7fea-4d6e-b19d-9304c2cf7ad3" providerId="ADAL" clId="{891D3C90-119C-4B49-91AE-02F100A6F729}" dt="2026-06-03T19:14:47.801" v="591" actId="20577"/>
      <pc:docMkLst>
        <pc:docMk/>
      </pc:docMkLst>
      <pc:sldChg chg="modSp mod">
        <pc:chgData name="Björk, Lisa" userId="ec9af2e1-7fea-4d6e-b19d-9304c2cf7ad3" providerId="ADAL" clId="{891D3C90-119C-4B49-91AE-02F100A6F729}" dt="2026-06-03T19:13:34.064" v="588" actId="20577"/>
        <pc:sldMkLst>
          <pc:docMk/>
          <pc:sldMk cId="3722568225" sldId="320"/>
        </pc:sldMkLst>
        <pc:spChg chg="mod">
          <ac:chgData name="Björk, Lisa" userId="ec9af2e1-7fea-4d6e-b19d-9304c2cf7ad3" providerId="ADAL" clId="{891D3C90-119C-4B49-91AE-02F100A6F729}" dt="2026-06-03T19:13:34.064" v="588" actId="20577"/>
          <ac:spMkLst>
            <pc:docMk/>
            <pc:sldMk cId="3722568225" sldId="320"/>
            <ac:spMk id="4" creationId="{F306570E-36AF-E40F-9F20-031AFAEE223D}"/>
          </ac:spMkLst>
        </pc:spChg>
      </pc:sldChg>
      <pc:sldChg chg="modSp mod">
        <pc:chgData name="Björk, Lisa" userId="ec9af2e1-7fea-4d6e-b19d-9304c2cf7ad3" providerId="ADAL" clId="{891D3C90-119C-4B49-91AE-02F100A6F729}" dt="2026-06-03T19:13:28.460" v="587" actId="20577"/>
        <pc:sldMkLst>
          <pc:docMk/>
          <pc:sldMk cId="872699003" sldId="321"/>
        </pc:sldMkLst>
        <pc:spChg chg="mod">
          <ac:chgData name="Björk, Lisa" userId="ec9af2e1-7fea-4d6e-b19d-9304c2cf7ad3" providerId="ADAL" clId="{891D3C90-119C-4B49-91AE-02F100A6F729}" dt="2026-06-03T19:13:28.460" v="587" actId="20577"/>
          <ac:spMkLst>
            <pc:docMk/>
            <pc:sldMk cId="872699003" sldId="321"/>
            <ac:spMk id="4" creationId="{4E5B0F59-0BDE-6F6F-D22D-A13AC2C13E98}"/>
          </ac:spMkLst>
        </pc:spChg>
      </pc:sldChg>
      <pc:sldChg chg="modSp mod">
        <pc:chgData name="Björk, Lisa" userId="ec9af2e1-7fea-4d6e-b19d-9304c2cf7ad3" providerId="ADAL" clId="{891D3C90-119C-4B49-91AE-02F100A6F729}" dt="2026-06-03T19:14:47.801" v="591" actId="20577"/>
        <pc:sldMkLst>
          <pc:docMk/>
          <pc:sldMk cId="846234524" sldId="330"/>
        </pc:sldMkLst>
        <pc:spChg chg="mod">
          <ac:chgData name="Björk, Lisa" userId="ec9af2e1-7fea-4d6e-b19d-9304c2cf7ad3" providerId="ADAL" clId="{891D3C90-119C-4B49-91AE-02F100A6F729}" dt="2026-06-03T19:14:47.801" v="591" actId="20577"/>
          <ac:spMkLst>
            <pc:docMk/>
            <pc:sldMk cId="846234524" sldId="330"/>
            <ac:spMk id="4" creationId="{13C8D412-E580-9B1C-21D4-1BCA3482AC06}"/>
          </ac:spMkLst>
        </pc:spChg>
      </pc:sldChg>
      <pc:sldChg chg="modSp mod">
        <pc:chgData name="Björk, Lisa" userId="ec9af2e1-7fea-4d6e-b19d-9304c2cf7ad3" providerId="ADAL" clId="{891D3C90-119C-4B49-91AE-02F100A6F729}" dt="2026-06-03T19:14:17.548" v="589" actId="20577"/>
        <pc:sldMkLst>
          <pc:docMk/>
          <pc:sldMk cId="2164780240" sldId="345"/>
        </pc:sldMkLst>
        <pc:spChg chg="mod">
          <ac:chgData name="Björk, Lisa" userId="ec9af2e1-7fea-4d6e-b19d-9304c2cf7ad3" providerId="ADAL" clId="{891D3C90-119C-4B49-91AE-02F100A6F729}" dt="2026-06-03T19:14:17.548" v="589" actId="20577"/>
          <ac:spMkLst>
            <pc:docMk/>
            <pc:sldMk cId="2164780240" sldId="345"/>
            <ac:spMk id="6" creationId="{B21C12A1-E1C1-1796-9782-E9DD2C06E780}"/>
          </ac:spMkLst>
        </pc:spChg>
      </pc:sldChg>
      <pc:sldChg chg="modSp mod">
        <pc:chgData name="Björk, Lisa" userId="ec9af2e1-7fea-4d6e-b19d-9304c2cf7ad3" providerId="ADAL" clId="{891D3C90-119C-4B49-91AE-02F100A6F729}" dt="2026-06-03T16:25:06.964" v="198" actId="6549"/>
        <pc:sldMkLst>
          <pc:docMk/>
          <pc:sldMk cId="2277647778" sldId="352"/>
        </pc:sldMkLst>
        <pc:spChg chg="mod">
          <ac:chgData name="Björk, Lisa" userId="ec9af2e1-7fea-4d6e-b19d-9304c2cf7ad3" providerId="ADAL" clId="{891D3C90-119C-4B49-91AE-02F100A6F729}" dt="2026-06-03T16:25:06.964" v="198" actId="6549"/>
          <ac:spMkLst>
            <pc:docMk/>
            <pc:sldMk cId="2277647778" sldId="352"/>
            <ac:spMk id="4" creationId="{3F07A0A7-5C6E-555A-D83A-04EA403AFD91}"/>
          </ac:spMkLst>
        </pc:spChg>
      </pc:sldChg>
      <pc:sldMasterChg chg="modSldLayout">
        <pc:chgData name="Björk, Lisa" userId="ec9af2e1-7fea-4d6e-b19d-9304c2cf7ad3" providerId="ADAL" clId="{891D3C90-119C-4B49-91AE-02F100A6F729}" dt="2026-06-03T16:58:09.411" v="586" actId="478"/>
        <pc:sldMasterMkLst>
          <pc:docMk/>
          <pc:sldMasterMk cId="2159419308" sldId="2147483747"/>
        </pc:sldMasterMkLst>
        <pc:sldLayoutChg chg="addSp delSp modSp mod">
          <pc:chgData name="Björk, Lisa" userId="ec9af2e1-7fea-4d6e-b19d-9304c2cf7ad3" providerId="ADAL" clId="{891D3C90-119C-4B49-91AE-02F100A6F729}" dt="2026-06-03T16:58:09.411" v="586" actId="478"/>
          <pc:sldLayoutMkLst>
            <pc:docMk/>
            <pc:sldMasterMk cId="2159419308" sldId="2147483747"/>
            <pc:sldLayoutMk cId="937757359" sldId="2147483769"/>
          </pc:sldLayoutMkLst>
          <pc:spChg chg="add del">
            <ac:chgData name="Björk, Lisa" userId="ec9af2e1-7fea-4d6e-b19d-9304c2cf7ad3" providerId="ADAL" clId="{891D3C90-119C-4B49-91AE-02F100A6F729}" dt="2026-06-03T16:26:58.798" v="203" actId="478"/>
            <ac:spMkLst>
              <pc:docMk/>
              <pc:sldMasterMk cId="2159419308" sldId="2147483747"/>
              <pc:sldLayoutMk cId="937757359" sldId="2147483769"/>
              <ac:spMk id="2" creationId="{21814F23-E866-40E9-3094-3F133343F5BA}"/>
            </ac:spMkLst>
          </pc:spChg>
          <pc:spChg chg="add del mod">
            <ac:chgData name="Björk, Lisa" userId="ec9af2e1-7fea-4d6e-b19d-9304c2cf7ad3" providerId="ADAL" clId="{891D3C90-119C-4B49-91AE-02F100A6F729}" dt="2026-06-03T16:27:34.114" v="208" actId="478"/>
            <ac:spMkLst>
              <pc:docMk/>
              <pc:sldMasterMk cId="2159419308" sldId="2147483747"/>
              <pc:sldLayoutMk cId="937757359" sldId="2147483769"/>
              <ac:spMk id="3" creationId="{E83766A7-444A-03A9-9F09-D1624A98EF14}"/>
            </ac:spMkLst>
          </pc:spChg>
          <pc:spChg chg="add del">
            <ac:chgData name="Björk, Lisa" userId="ec9af2e1-7fea-4d6e-b19d-9304c2cf7ad3" providerId="ADAL" clId="{891D3C90-119C-4B49-91AE-02F100A6F729}" dt="2026-06-03T16:28:09.429" v="210" actId="478"/>
            <ac:spMkLst>
              <pc:docMk/>
              <pc:sldMasterMk cId="2159419308" sldId="2147483747"/>
              <pc:sldLayoutMk cId="937757359" sldId="2147483769"/>
              <ac:spMk id="5" creationId="{D4F2E444-85D1-FF19-37E9-EBCD3641B90D}"/>
            </ac:spMkLst>
          </pc:spChg>
          <pc:spChg chg="add mod">
            <ac:chgData name="Björk, Lisa" userId="ec9af2e1-7fea-4d6e-b19d-9304c2cf7ad3" providerId="ADAL" clId="{891D3C90-119C-4B49-91AE-02F100A6F729}" dt="2026-06-03T16:57:36.611" v="583" actId="14100"/>
            <ac:spMkLst>
              <pc:docMk/>
              <pc:sldMasterMk cId="2159419308" sldId="2147483747"/>
              <pc:sldLayoutMk cId="937757359" sldId="2147483769"/>
              <ac:spMk id="6" creationId="{6A22176D-0262-C833-817D-CB4188B31C14}"/>
            </ac:spMkLst>
          </pc:spChg>
          <pc:spChg chg="mod">
            <ac:chgData name="Björk, Lisa" userId="ec9af2e1-7fea-4d6e-b19d-9304c2cf7ad3" providerId="ADAL" clId="{891D3C90-119C-4B49-91AE-02F100A6F729}" dt="2026-06-03T16:57:21.876" v="582" actId="1076"/>
            <ac:spMkLst>
              <pc:docMk/>
              <pc:sldMasterMk cId="2159419308" sldId="2147483747"/>
              <pc:sldLayoutMk cId="937757359" sldId="2147483769"/>
              <ac:spMk id="8" creationId="{C2743E1E-A45F-8422-2A48-32334DC8C89B}"/>
            </ac:spMkLst>
          </pc:spChg>
          <pc:spChg chg="mod">
            <ac:chgData name="Björk, Lisa" userId="ec9af2e1-7fea-4d6e-b19d-9304c2cf7ad3" providerId="ADAL" clId="{891D3C90-119C-4B49-91AE-02F100A6F729}" dt="2026-06-03T16:57:10.175" v="581" actId="1076"/>
            <ac:spMkLst>
              <pc:docMk/>
              <pc:sldMasterMk cId="2159419308" sldId="2147483747"/>
              <pc:sldLayoutMk cId="937757359" sldId="2147483769"/>
              <ac:spMk id="9" creationId="{B26665DA-CA97-DC28-F258-A5DAC5E4F854}"/>
            </ac:spMkLst>
          </pc:spChg>
          <pc:spChg chg="add del mod">
            <ac:chgData name="Björk, Lisa" userId="ec9af2e1-7fea-4d6e-b19d-9304c2cf7ad3" providerId="ADAL" clId="{891D3C90-119C-4B49-91AE-02F100A6F729}" dt="2026-06-03T16:29:24.747" v="221" actId="478"/>
            <ac:spMkLst>
              <pc:docMk/>
              <pc:sldMasterMk cId="2159419308" sldId="2147483747"/>
              <pc:sldLayoutMk cId="937757359" sldId="2147483769"/>
              <ac:spMk id="12" creationId="{B46D26CE-CBC5-00D5-EE92-BFC48F7A61D4}"/>
            </ac:spMkLst>
          </pc:spChg>
          <pc:spChg chg="add del mod">
            <ac:chgData name="Björk, Lisa" userId="ec9af2e1-7fea-4d6e-b19d-9304c2cf7ad3" providerId="ADAL" clId="{891D3C90-119C-4B49-91AE-02F100A6F729}" dt="2026-06-03T16:29:36.796" v="225" actId="478"/>
            <ac:spMkLst>
              <pc:docMk/>
              <pc:sldMasterMk cId="2159419308" sldId="2147483747"/>
              <pc:sldLayoutMk cId="937757359" sldId="2147483769"/>
              <ac:spMk id="15" creationId="{FDFC5546-A278-82E1-151C-AB63221C984D}"/>
            </ac:spMkLst>
          </pc:spChg>
          <pc:spChg chg="add del mod">
            <ac:chgData name="Björk, Lisa" userId="ec9af2e1-7fea-4d6e-b19d-9304c2cf7ad3" providerId="ADAL" clId="{891D3C90-119C-4B49-91AE-02F100A6F729}" dt="2026-06-03T16:30:04.363" v="229" actId="478"/>
            <ac:spMkLst>
              <pc:docMk/>
              <pc:sldMasterMk cId="2159419308" sldId="2147483747"/>
              <pc:sldLayoutMk cId="937757359" sldId="2147483769"/>
              <ac:spMk id="17" creationId="{B52CBEE6-9CD7-03A9-F1FC-327A8CB8909E}"/>
            </ac:spMkLst>
          </pc:spChg>
          <pc:spChg chg="add del mod">
            <ac:chgData name="Björk, Lisa" userId="ec9af2e1-7fea-4d6e-b19d-9304c2cf7ad3" providerId="ADAL" clId="{891D3C90-119C-4B49-91AE-02F100A6F729}" dt="2026-06-03T16:30:24.846" v="234" actId="478"/>
            <ac:spMkLst>
              <pc:docMk/>
              <pc:sldMasterMk cId="2159419308" sldId="2147483747"/>
              <pc:sldLayoutMk cId="937757359" sldId="2147483769"/>
              <ac:spMk id="18" creationId="{C0D41BB2-CB45-26E4-2D13-EEF4B2D366EC}"/>
            </ac:spMkLst>
          </pc:spChg>
          <pc:spChg chg="del">
            <ac:chgData name="Björk, Lisa" userId="ec9af2e1-7fea-4d6e-b19d-9304c2cf7ad3" providerId="ADAL" clId="{891D3C90-119C-4B49-91AE-02F100A6F729}" dt="2026-06-03T16:58:09.411" v="586" actId="478"/>
            <ac:spMkLst>
              <pc:docMk/>
              <pc:sldMasterMk cId="2159419308" sldId="2147483747"/>
              <pc:sldLayoutMk cId="937757359" sldId="2147483769"/>
              <ac:spMk id="20" creationId="{AD3D5017-C7C6-8E2B-CE92-784CECB27CF3}"/>
            </ac:spMkLst>
          </pc:spChg>
          <pc:spChg chg="add del mod">
            <ac:chgData name="Björk, Lisa" userId="ec9af2e1-7fea-4d6e-b19d-9304c2cf7ad3" providerId="ADAL" clId="{891D3C90-119C-4B49-91AE-02F100A6F729}" dt="2026-06-03T16:44:00.396" v="383" actId="1076"/>
            <ac:spMkLst>
              <pc:docMk/>
              <pc:sldMasterMk cId="2159419308" sldId="2147483747"/>
              <pc:sldLayoutMk cId="937757359" sldId="2147483769"/>
              <ac:spMk id="22" creationId="{8639DDC9-26AE-D6AC-5E20-43619FD4D6E4}"/>
            </ac:spMkLst>
          </pc:spChg>
          <pc:spChg chg="add del mod">
            <ac:chgData name="Björk, Lisa" userId="ec9af2e1-7fea-4d6e-b19d-9304c2cf7ad3" providerId="ADAL" clId="{891D3C90-119C-4B49-91AE-02F100A6F729}" dt="2026-06-03T16:45:52.581" v="397" actId="478"/>
            <ac:spMkLst>
              <pc:docMk/>
              <pc:sldMasterMk cId="2159419308" sldId="2147483747"/>
              <pc:sldLayoutMk cId="937757359" sldId="2147483769"/>
              <ac:spMk id="24" creationId="{1270C55C-06A9-3F0E-F108-CA055975BD72}"/>
            </ac:spMkLst>
          </pc:spChg>
          <pc:spChg chg="del mod">
            <ac:chgData name="Björk, Lisa" userId="ec9af2e1-7fea-4d6e-b19d-9304c2cf7ad3" providerId="ADAL" clId="{891D3C90-119C-4B49-91AE-02F100A6F729}" dt="2026-06-03T16:26:19.230" v="201" actId="478"/>
            <ac:spMkLst>
              <pc:docMk/>
              <pc:sldMasterMk cId="2159419308" sldId="2147483747"/>
              <pc:sldLayoutMk cId="937757359" sldId="2147483769"/>
              <ac:spMk id="26" creationId="{62BEA607-2E45-CD13-77F2-94D9E624B4A5}"/>
            </ac:spMkLst>
          </pc:spChg>
          <pc:spChg chg="add del mod">
            <ac:chgData name="Björk, Lisa" userId="ec9af2e1-7fea-4d6e-b19d-9304c2cf7ad3" providerId="ADAL" clId="{891D3C90-119C-4B49-91AE-02F100A6F729}" dt="2026-06-03T16:44:36.647" v="391" actId="478"/>
            <ac:spMkLst>
              <pc:docMk/>
              <pc:sldMasterMk cId="2159419308" sldId="2147483747"/>
              <pc:sldLayoutMk cId="937757359" sldId="2147483769"/>
              <ac:spMk id="28" creationId="{3C30FCA8-2ED2-5993-F422-05F5D4B58483}"/>
            </ac:spMkLst>
          </pc:spChg>
          <pc:spChg chg="add del">
            <ac:chgData name="Björk, Lisa" userId="ec9af2e1-7fea-4d6e-b19d-9304c2cf7ad3" providerId="ADAL" clId="{891D3C90-119C-4B49-91AE-02F100A6F729}" dt="2026-06-03T16:48:28.280" v="399" actId="11529"/>
            <ac:spMkLst>
              <pc:docMk/>
              <pc:sldMasterMk cId="2159419308" sldId="2147483747"/>
              <pc:sldLayoutMk cId="937757359" sldId="2147483769"/>
              <ac:spMk id="38" creationId="{FB9B9B83-8F79-0737-14AF-78643138915A}"/>
            </ac:spMkLst>
          </pc:spChg>
          <pc:spChg chg="add del mod">
            <ac:chgData name="Björk, Lisa" userId="ec9af2e1-7fea-4d6e-b19d-9304c2cf7ad3" providerId="ADAL" clId="{891D3C90-119C-4B49-91AE-02F100A6F729}" dt="2026-06-03T16:51:28.878" v="532" actId="478"/>
            <ac:spMkLst>
              <pc:docMk/>
              <pc:sldMasterMk cId="2159419308" sldId="2147483747"/>
              <pc:sldLayoutMk cId="937757359" sldId="2147483769"/>
              <ac:spMk id="42" creationId="{7F4CADE1-898C-C403-9E87-75667A6837FC}"/>
            </ac:spMkLst>
          </pc:spChg>
          <pc:spChg chg="add del mod">
            <ac:chgData name="Björk, Lisa" userId="ec9af2e1-7fea-4d6e-b19d-9304c2cf7ad3" providerId="ADAL" clId="{891D3C90-119C-4B49-91AE-02F100A6F729}" dt="2026-06-03T16:53:13.945" v="551" actId="478"/>
            <ac:spMkLst>
              <pc:docMk/>
              <pc:sldMasterMk cId="2159419308" sldId="2147483747"/>
              <pc:sldLayoutMk cId="937757359" sldId="2147483769"/>
              <ac:spMk id="46" creationId="{AE19AF64-EC95-A977-8AFB-D64D752DB457}"/>
            </ac:spMkLst>
          </pc:spChg>
          <pc:spChg chg="add del mod">
            <ac:chgData name="Björk, Lisa" userId="ec9af2e1-7fea-4d6e-b19d-9304c2cf7ad3" providerId="ADAL" clId="{891D3C90-119C-4B49-91AE-02F100A6F729}" dt="2026-06-03T16:52:51.296" v="547" actId="478"/>
            <ac:spMkLst>
              <pc:docMk/>
              <pc:sldMasterMk cId="2159419308" sldId="2147483747"/>
              <pc:sldLayoutMk cId="937757359" sldId="2147483769"/>
              <ac:spMk id="50" creationId="{27192E01-097F-49D4-2B48-113D250B2BB4}"/>
            </ac:spMkLst>
          </pc:spChg>
          <pc:spChg chg="add del mod">
            <ac:chgData name="Björk, Lisa" userId="ec9af2e1-7fea-4d6e-b19d-9304c2cf7ad3" providerId="ADAL" clId="{891D3C90-119C-4B49-91AE-02F100A6F729}" dt="2026-06-03T16:55:16.728" v="571" actId="478"/>
            <ac:spMkLst>
              <pc:docMk/>
              <pc:sldMasterMk cId="2159419308" sldId="2147483747"/>
              <pc:sldLayoutMk cId="937757359" sldId="2147483769"/>
              <ac:spMk id="55" creationId="{2A3871D2-D52E-DEAE-EC90-21171F3D438C}"/>
            </ac:spMkLst>
          </pc:spChg>
          <pc:spChg chg="add mod">
            <ac:chgData name="Björk, Lisa" userId="ec9af2e1-7fea-4d6e-b19d-9304c2cf7ad3" providerId="ADAL" clId="{891D3C90-119C-4B49-91AE-02F100A6F729}" dt="2026-06-03T16:56:08.644" v="577" actId="1076"/>
            <ac:spMkLst>
              <pc:docMk/>
              <pc:sldMasterMk cId="2159419308" sldId="2147483747"/>
              <pc:sldLayoutMk cId="937757359" sldId="2147483769"/>
              <ac:spMk id="58" creationId="{CFE3BF70-5796-DEA0-0757-14B30B0EB94E}"/>
            </ac:spMkLst>
          </pc:spChg>
          <pc:spChg chg="mod">
            <ac:chgData name="Björk, Lisa" userId="ec9af2e1-7fea-4d6e-b19d-9304c2cf7ad3" providerId="ADAL" clId="{891D3C90-119C-4B49-91AE-02F100A6F729}" dt="2026-06-03T16:57:49.161" v="585" actId="14100"/>
            <ac:spMkLst>
              <pc:docMk/>
              <pc:sldMasterMk cId="2159419308" sldId="2147483747"/>
              <pc:sldLayoutMk cId="937757359" sldId="2147483769"/>
              <ac:spMk id="67" creationId="{70326B04-8F4A-6682-D8C2-50608A48369D}"/>
            </ac:spMkLst>
          </pc:spChg>
          <pc:spChg chg="del mod">
            <ac:chgData name="Björk, Lisa" userId="ec9af2e1-7fea-4d6e-b19d-9304c2cf7ad3" providerId="ADAL" clId="{891D3C90-119C-4B49-91AE-02F100A6F729}" dt="2026-06-03T16:54:27.210" v="563" actId="478"/>
            <ac:spMkLst>
              <pc:docMk/>
              <pc:sldMasterMk cId="2159419308" sldId="2147483747"/>
              <pc:sldLayoutMk cId="937757359" sldId="2147483769"/>
              <ac:spMk id="68" creationId="{A50AF8EA-E2F7-A13C-BDCB-FBEDB94B134B}"/>
            </ac:spMkLst>
          </pc:spChg>
          <pc:spChg chg="add mod">
            <ac:chgData name="Björk, Lisa" userId="ec9af2e1-7fea-4d6e-b19d-9304c2cf7ad3" providerId="ADAL" clId="{891D3C90-119C-4B49-91AE-02F100A6F729}" dt="2026-06-03T16:57:43.177" v="584" actId="14100"/>
            <ac:spMkLst>
              <pc:docMk/>
              <pc:sldMasterMk cId="2159419308" sldId="2147483747"/>
              <pc:sldLayoutMk cId="937757359" sldId="2147483769"/>
              <ac:spMk id="73" creationId="{59B9F73D-BEB7-E8D1-678E-B6E46EE09551}"/>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Times New Roman" panose="02020603050405020304" pitchFamily="18" charset="0"/>
              </a:defRPr>
            </a:lvl1pPr>
          </a:lstStyle>
          <a:p>
            <a:endParaRPr lang="sv-SE" dirty="0"/>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Times New Roman" panose="02020603050405020304" pitchFamily="18" charset="0"/>
              </a:defRPr>
            </a:lvl1pPr>
          </a:lstStyle>
          <a:p>
            <a:fld id="{95C1DA4F-C733-4485-BCAA-ED66A1937FEB}" type="datetimeFigureOut">
              <a:rPr lang="sv-SE" smtClean="0"/>
              <a:pPr/>
              <a:t>2026-06-03</a:t>
            </a:fld>
            <a:endParaRPr lang="sv-SE" dirty="0"/>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Times New Roman" panose="02020603050405020304" pitchFamily="18"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Times New Roman" panose="02020603050405020304" pitchFamily="18" charset="0"/>
              </a:defRPr>
            </a:lvl1pPr>
          </a:lstStyle>
          <a:p>
            <a:fld id="{97AE7156-62F3-4CA3-9C03-D68BF7374B4F}" type="slidenum">
              <a:rPr lang="sv-SE" smtClean="0"/>
              <a:pPr/>
              <a:t>‹#›</a:t>
            </a:fld>
            <a:endParaRPr lang="sv-SE" dirty="0"/>
          </a:p>
        </p:txBody>
      </p:sp>
    </p:spTree>
    <p:extLst>
      <p:ext uri="{BB962C8B-B14F-4D97-AF65-F5344CB8AC3E}">
        <p14:creationId xmlns:p14="http://schemas.microsoft.com/office/powerpoint/2010/main" val="276727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Times New Roman" panose="02020603050405020304" pitchFamily="18" charset="0"/>
        <a:ea typeface="+mn-ea"/>
        <a:cs typeface="+mn-cs"/>
      </a:defRPr>
    </a:lvl1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slideMaster" Target="../slideMasters/slideMaster1.xml"/><Relationship Id="rId5" Type="http://schemas.openxmlformats.org/officeDocument/2006/relationships/image" Target="../media/image10.svg"/><Relationship Id="rId4" Type="http://schemas.openxmlformats.org/officeDocument/2006/relationships/image" Target="../media/image9.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0 Brödtext eller punktlista helsida">
    <p:spTree>
      <p:nvGrpSpPr>
        <p:cNvPr id="1" name=""/>
        <p:cNvGrpSpPr/>
        <p:nvPr/>
      </p:nvGrpSpPr>
      <p:grpSpPr>
        <a:xfrm>
          <a:off x="0" y="0"/>
          <a:ext cx="0" cy="0"/>
          <a:chOff x="0" y="0"/>
          <a:chExt cx="0" cy="0"/>
        </a:xfrm>
      </p:grpSpPr>
      <p:sp>
        <p:nvSpPr>
          <p:cNvPr id="5" name="Platshållare för bildnummer 4"/>
          <p:cNvSpPr>
            <a:spLocks noGrp="1"/>
          </p:cNvSpPr>
          <p:nvPr>
            <p:ph type="sldNum" sz="quarter" idx="12"/>
          </p:nvPr>
        </p:nvSpPr>
        <p:spPr/>
        <p:txBody>
          <a:bodyPr/>
          <a:lstStyle/>
          <a:p>
            <a:fld id="{1844E2AD-2CA4-4022-8F3B-D585D66E2E30}" type="slidenum">
              <a:rPr lang="sv-SE" smtClean="0"/>
              <a:pPr/>
              <a:t>‹#›</a:t>
            </a:fld>
            <a:endParaRPr lang="sv-SE" dirty="0"/>
          </a:p>
        </p:txBody>
      </p:sp>
      <p:cxnSp>
        <p:nvCxnSpPr>
          <p:cNvPr id="7" name="Rak 6">
            <a:extLst>
              <a:ext uri="{FF2B5EF4-FFF2-40B4-BE49-F238E27FC236}">
                <a16:creationId xmlns:a16="http://schemas.microsoft.com/office/drawing/2014/main" id="{E5672027-33F8-A74E-8829-1B8EBCC270B1}"/>
              </a:ext>
            </a:extLst>
          </p:cNvPr>
          <p:cNvCxnSpPr>
            <a:cxnSpLocks/>
          </p:cNvCxnSpPr>
          <p:nvPr userDrawn="1"/>
        </p:nvCxnSpPr>
        <p:spPr>
          <a:xfrm>
            <a:off x="0" y="4869656"/>
            <a:ext cx="9144000" cy="0"/>
          </a:xfrm>
          <a:prstGeom prst="line">
            <a:avLst/>
          </a:prstGeom>
          <a:ln w="508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Rubrik 1">
            <a:extLst>
              <a:ext uri="{FF2B5EF4-FFF2-40B4-BE49-F238E27FC236}">
                <a16:creationId xmlns:a16="http://schemas.microsoft.com/office/drawing/2014/main" id="{1642D465-5DDA-544E-A4E0-D36DB149CABB}"/>
              </a:ext>
            </a:extLst>
          </p:cNvPr>
          <p:cNvSpPr>
            <a:spLocks noGrp="1"/>
          </p:cNvSpPr>
          <p:nvPr>
            <p:ph type="title" hasCustomPrompt="1"/>
          </p:nvPr>
        </p:nvSpPr>
        <p:spPr>
          <a:xfrm>
            <a:off x="323528" y="267494"/>
            <a:ext cx="8568952" cy="730772"/>
          </a:xfrm>
        </p:spPr>
        <p:txBody>
          <a:bodyPr anchor="t">
            <a:noAutofit/>
          </a:bodyPr>
          <a:lstStyle>
            <a:lvl1pPr>
              <a:lnSpc>
                <a:spcPts val="3960"/>
              </a:lnSpc>
              <a:defRPr sz="3600">
                <a:solidFill>
                  <a:schemeClr val="accent2"/>
                </a:solidFill>
              </a:defRPr>
            </a:lvl1pPr>
          </a:lstStyle>
          <a:p>
            <a:r>
              <a:rPr lang="en-GB" noProof="0" dirty="0" err="1"/>
              <a:t>Brödtext</a:t>
            </a:r>
            <a:r>
              <a:rPr lang="en-GB" noProof="0" dirty="0"/>
              <a:t> </a:t>
            </a:r>
            <a:r>
              <a:rPr lang="en-GB" noProof="0" dirty="0" err="1"/>
              <a:t>eller</a:t>
            </a:r>
            <a:r>
              <a:rPr lang="en-GB" noProof="0" dirty="0"/>
              <a:t> </a:t>
            </a:r>
            <a:r>
              <a:rPr lang="en-GB" noProof="0" dirty="0" err="1"/>
              <a:t>punktlista</a:t>
            </a:r>
            <a:r>
              <a:rPr lang="en-GB" noProof="0" dirty="0"/>
              <a:t> </a:t>
            </a:r>
            <a:r>
              <a:rPr lang="en-GB" noProof="0" dirty="0" err="1"/>
              <a:t>helsida</a:t>
            </a:r>
            <a:endParaRPr lang="sv-SE" dirty="0"/>
          </a:p>
        </p:txBody>
      </p:sp>
      <p:sp>
        <p:nvSpPr>
          <p:cNvPr id="9" name="Platshållare för innehåll 2">
            <a:extLst>
              <a:ext uri="{FF2B5EF4-FFF2-40B4-BE49-F238E27FC236}">
                <a16:creationId xmlns:a16="http://schemas.microsoft.com/office/drawing/2014/main" id="{7B52CEE2-0EEE-7642-8BCF-3FBFF107B520}"/>
              </a:ext>
            </a:extLst>
          </p:cNvPr>
          <p:cNvSpPr>
            <a:spLocks noGrp="1"/>
          </p:cNvSpPr>
          <p:nvPr>
            <p:ph sz="half" idx="13"/>
          </p:nvPr>
        </p:nvSpPr>
        <p:spPr>
          <a:xfrm>
            <a:off x="323528" y="1203563"/>
            <a:ext cx="6511552" cy="3396832"/>
          </a:xfrm>
        </p:spPr>
        <p:txBody>
          <a:bodyPr>
            <a:noAutofit/>
          </a:bodyPr>
          <a:lstStyle>
            <a:lvl1pPr>
              <a:lnSpc>
                <a:spcPts val="2060"/>
              </a:lnSpc>
              <a:spcBef>
                <a:spcPts val="600"/>
              </a:spcBef>
              <a:buFontTx/>
              <a:buNone/>
              <a:defRPr sz="1800"/>
            </a:lvl1pPr>
            <a:lvl2pPr>
              <a:lnSpc>
                <a:spcPts val="2060"/>
              </a:lnSpc>
              <a:spcBef>
                <a:spcPts val="600"/>
              </a:spcBef>
              <a:defRPr sz="1800"/>
            </a:lvl2pPr>
            <a:lvl3pPr>
              <a:lnSpc>
                <a:spcPts val="2060"/>
              </a:lnSpc>
              <a:spcBef>
                <a:spcPts val="600"/>
              </a:spcBef>
              <a:defRPr sz="1800"/>
            </a:lvl3pPr>
            <a:lvl4pPr>
              <a:lnSpc>
                <a:spcPts val="2060"/>
              </a:lnSpc>
              <a:spcBef>
                <a:spcPts val="600"/>
              </a:spcBef>
              <a:defRPr sz="1800"/>
            </a:lvl4pPr>
            <a:lvl5pPr>
              <a:lnSpc>
                <a:spcPts val="2060"/>
              </a:lnSpc>
              <a:spcBef>
                <a:spcPts val="600"/>
              </a:spcBef>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20341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1 Kort faktatext/citat/ingress">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0" y="0"/>
            <a:ext cx="9144000" cy="4869656"/>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Platshållare för sidfot 4">
            <a:extLst>
              <a:ext uri="{FF2B5EF4-FFF2-40B4-BE49-F238E27FC236}">
                <a16:creationId xmlns:a16="http://schemas.microsoft.com/office/drawing/2014/main" id="{CB596530-1570-4C45-A427-AA5DD21FCAC1}"/>
              </a:ext>
            </a:extLst>
          </p:cNvPr>
          <p:cNvSpPr>
            <a:spLocks noGrp="1"/>
          </p:cNvSpPr>
          <p:nvPr>
            <p:ph type="ftr" sz="quarter" idx="11"/>
          </p:nvPr>
        </p:nvSpPr>
        <p:spPr/>
        <p:txBody>
          <a:bodyPr/>
          <a:lstStyle/>
          <a:p>
            <a:pPr algn="l"/>
            <a:r>
              <a:rPr lang="sv-SE" dirty="0"/>
              <a:t>NATURVÅRDSVERKET | SWEDISH ENVIRONMENTAL PROTECTION AGENCY</a:t>
            </a:r>
          </a:p>
        </p:txBody>
      </p:sp>
      <p:sp>
        <p:nvSpPr>
          <p:cNvPr id="6" name="Platshållare för bildnummer 5">
            <a:extLst>
              <a:ext uri="{FF2B5EF4-FFF2-40B4-BE49-F238E27FC236}">
                <a16:creationId xmlns:a16="http://schemas.microsoft.com/office/drawing/2014/main" id="{58DEC5FA-304C-CC40-A0A2-9FA649D4B98E}"/>
              </a:ext>
            </a:extLst>
          </p:cNvPr>
          <p:cNvSpPr>
            <a:spLocks noGrp="1"/>
          </p:cNvSpPr>
          <p:nvPr>
            <p:ph type="sldNum" sz="quarter" idx="12"/>
          </p:nvPr>
        </p:nvSpPr>
        <p:spPr/>
        <p:txBody>
          <a:bodyPr/>
          <a:lstStyle/>
          <a:p>
            <a:fld id="{1844E2AD-2CA4-4022-8F3B-D585D66E2E30}" type="slidenum">
              <a:rPr lang="sv-SE" smtClean="0"/>
              <a:pPr/>
              <a:t>‹#›</a:t>
            </a:fld>
            <a:endParaRPr lang="sv-SE" dirty="0"/>
          </a:p>
        </p:txBody>
      </p:sp>
      <p:cxnSp>
        <p:nvCxnSpPr>
          <p:cNvPr id="10" name="Rak 9">
            <a:extLst>
              <a:ext uri="{FF2B5EF4-FFF2-40B4-BE49-F238E27FC236}">
                <a16:creationId xmlns:a16="http://schemas.microsoft.com/office/drawing/2014/main" id="{9B2F0133-BB06-2C4B-9EEA-1D9323D05238}"/>
              </a:ext>
            </a:extLst>
          </p:cNvPr>
          <p:cNvCxnSpPr>
            <a:cxnSpLocks/>
          </p:cNvCxnSpPr>
          <p:nvPr userDrawn="1"/>
        </p:nvCxnSpPr>
        <p:spPr>
          <a:xfrm>
            <a:off x="0" y="4869656"/>
            <a:ext cx="9144000" cy="0"/>
          </a:xfrm>
          <a:prstGeom prst="line">
            <a:avLst/>
          </a:prstGeom>
          <a:ln w="508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Rubrik 1">
            <a:extLst>
              <a:ext uri="{FF2B5EF4-FFF2-40B4-BE49-F238E27FC236}">
                <a16:creationId xmlns:a16="http://schemas.microsoft.com/office/drawing/2014/main" id="{63EFF9CB-BC4F-D94E-BCB7-BBEE9FC9F88D}"/>
              </a:ext>
            </a:extLst>
          </p:cNvPr>
          <p:cNvSpPr>
            <a:spLocks noGrp="1"/>
          </p:cNvSpPr>
          <p:nvPr>
            <p:ph type="ctrTitle" hasCustomPrompt="1"/>
          </p:nvPr>
        </p:nvSpPr>
        <p:spPr>
          <a:xfrm>
            <a:off x="1143000" y="1347614"/>
            <a:ext cx="6858000" cy="1790700"/>
          </a:xfrm>
        </p:spPr>
        <p:txBody>
          <a:bodyPr anchor="ctr" anchorCtr="0">
            <a:noAutofit/>
          </a:bodyPr>
          <a:lstStyle>
            <a:lvl1pPr algn="l">
              <a:lnSpc>
                <a:spcPts val="4000"/>
              </a:lnSpc>
              <a:defRPr sz="3000">
                <a:solidFill>
                  <a:schemeClr val="tx2"/>
                </a:solidFill>
                <a:latin typeface="+mn-lt"/>
              </a:defRPr>
            </a:lvl1pPr>
          </a:lstStyle>
          <a:p>
            <a:r>
              <a:rPr lang="sv-SE" dirty="0"/>
              <a:t>Plats för kortare text, exempelvis </a:t>
            </a:r>
            <a:br>
              <a:rPr lang="sv-SE" dirty="0"/>
            </a:br>
            <a:r>
              <a:rPr lang="sv-SE" dirty="0"/>
              <a:t>en ingress, ett citat eller en kortare faktatext</a:t>
            </a:r>
          </a:p>
        </p:txBody>
      </p:sp>
    </p:spTree>
    <p:extLst>
      <p:ext uri="{BB962C8B-B14F-4D97-AF65-F5344CB8AC3E}">
        <p14:creationId xmlns:p14="http://schemas.microsoft.com/office/powerpoint/2010/main" val="390865085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bild/Välkomstbild alt 9">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93B73363-7E78-C34B-B4A9-81D47FF0D28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9144000" cy="4223528"/>
          </a:xfrm>
          <a:prstGeom prst="rect">
            <a:avLst/>
          </a:prstGeom>
        </p:spPr>
      </p:pic>
      <p:sp>
        <p:nvSpPr>
          <p:cNvPr id="7" name="Rubrik 1">
            <a:extLst>
              <a:ext uri="{FF2B5EF4-FFF2-40B4-BE49-F238E27FC236}">
                <a16:creationId xmlns:a16="http://schemas.microsoft.com/office/drawing/2014/main" id="{CFF2DDDE-1DBF-A540-853C-439CD30CE070}"/>
              </a:ext>
            </a:extLst>
          </p:cNvPr>
          <p:cNvSpPr>
            <a:spLocks noGrp="1"/>
          </p:cNvSpPr>
          <p:nvPr>
            <p:ph type="ctrTitle" hasCustomPrompt="1"/>
          </p:nvPr>
        </p:nvSpPr>
        <p:spPr>
          <a:xfrm>
            <a:off x="1143000" y="1285106"/>
            <a:ext cx="6858000" cy="1790700"/>
          </a:xfrm>
        </p:spPr>
        <p:txBody>
          <a:bodyPr anchor="t" anchorCtr="0">
            <a:noAutofit/>
          </a:bodyPr>
          <a:lstStyle>
            <a:lvl1pPr algn="ctr">
              <a:defRPr sz="6300">
                <a:solidFill>
                  <a:schemeClr val="bg1"/>
                </a:solidFill>
              </a:defRPr>
            </a:lvl1pPr>
          </a:lstStyle>
          <a:p>
            <a:r>
              <a:rPr lang="en-GB" noProof="0" dirty="0"/>
              <a:t>Näringslivet och biologisk mångfald</a:t>
            </a:r>
            <a:br>
              <a:rPr lang="en-GB" noProof="0" dirty="0"/>
            </a:br>
            <a:endParaRPr lang="en-GB" noProof="0" dirty="0"/>
          </a:p>
        </p:txBody>
      </p:sp>
      <p:pic>
        <p:nvPicPr>
          <p:cNvPr id="6" name="Bildobjekt 5" descr="En bild som visar text&#10;&#10;Automatiskt genererad beskrivning">
            <a:extLst>
              <a:ext uri="{FF2B5EF4-FFF2-40B4-BE49-F238E27FC236}">
                <a16:creationId xmlns:a16="http://schemas.microsoft.com/office/drawing/2014/main" id="{E4942CCF-21AB-374E-8ED2-E73F32D3F9D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412400" y="4348502"/>
            <a:ext cx="598738" cy="671520"/>
          </a:xfrm>
          <a:prstGeom prst="rect">
            <a:avLst/>
          </a:prstGeom>
        </p:spPr>
      </p:pic>
      <p:sp>
        <p:nvSpPr>
          <p:cNvPr id="2" name="textruta 1">
            <a:extLst>
              <a:ext uri="{FF2B5EF4-FFF2-40B4-BE49-F238E27FC236}">
                <a16:creationId xmlns:a16="http://schemas.microsoft.com/office/drawing/2014/main" id="{C4F016D8-637C-632E-2E1F-9A2F7CF29532}"/>
              </a:ext>
            </a:extLst>
          </p:cNvPr>
          <p:cNvSpPr txBox="1"/>
          <p:nvPr userDrawn="1"/>
        </p:nvSpPr>
        <p:spPr>
          <a:xfrm>
            <a:off x="3299832" y="3200780"/>
            <a:ext cx="5112568" cy="369332"/>
          </a:xfrm>
          <a:prstGeom prst="rect">
            <a:avLst/>
          </a:prstGeom>
          <a:noFill/>
        </p:spPr>
        <p:txBody>
          <a:bodyPr wrap="square" rtlCol="0">
            <a:spAutoFit/>
          </a:bodyPr>
          <a:lstStyle/>
          <a:p>
            <a:r>
              <a:rPr lang="sv-SE" dirty="0">
                <a:solidFill>
                  <a:schemeClr val="bg1"/>
                </a:solidFill>
              </a:rPr>
              <a:t>IPBES Business and Biodiversity </a:t>
            </a:r>
            <a:r>
              <a:rPr lang="sv-SE" dirty="0" err="1">
                <a:solidFill>
                  <a:schemeClr val="bg1"/>
                </a:solidFill>
              </a:rPr>
              <a:t>Assessment</a:t>
            </a:r>
            <a:endParaRPr lang="sv-SE" dirty="0">
              <a:solidFill>
                <a:schemeClr val="bg1"/>
              </a:solidFill>
            </a:endParaRPr>
          </a:p>
        </p:txBody>
      </p:sp>
    </p:spTree>
    <p:extLst>
      <p:ext uri="{BB962C8B-B14F-4D97-AF65-F5344CB8AC3E}">
        <p14:creationId xmlns:p14="http://schemas.microsoft.com/office/powerpoint/2010/main" val="3722965698"/>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14 Avslutsbild eng">
    <p:spTree>
      <p:nvGrpSpPr>
        <p:cNvPr id="1" name=""/>
        <p:cNvGrpSpPr/>
        <p:nvPr/>
      </p:nvGrpSpPr>
      <p:grpSpPr>
        <a:xfrm>
          <a:off x="0" y="0"/>
          <a:ext cx="0" cy="0"/>
          <a:chOff x="0" y="0"/>
          <a:chExt cx="0" cy="0"/>
        </a:xfrm>
      </p:grpSpPr>
      <p:sp>
        <p:nvSpPr>
          <p:cNvPr id="4" name="Frihandsfigur: Form 3">
            <a:extLst>
              <a:ext uri="{FF2B5EF4-FFF2-40B4-BE49-F238E27FC236}">
                <a16:creationId xmlns:a16="http://schemas.microsoft.com/office/drawing/2014/main" id="{EA13E586-5F62-C163-4E4F-2E71AD93A3F6}"/>
              </a:ext>
            </a:extLst>
          </p:cNvPr>
          <p:cNvSpPr/>
          <p:nvPr/>
        </p:nvSpPr>
        <p:spPr>
          <a:xfrm>
            <a:off x="1636140" y="4201035"/>
            <a:ext cx="51679" cy="51679"/>
          </a:xfrm>
          <a:custGeom>
            <a:avLst/>
            <a:gdLst>
              <a:gd name="csX0" fmla="*/ 25840 w 51679"/>
              <a:gd name="csY0" fmla="*/ 0 h 51679"/>
              <a:gd name="csX1" fmla="*/ 0 w 51679"/>
              <a:gd name="csY1" fmla="*/ 25840 h 51679"/>
              <a:gd name="csX2" fmla="*/ 25840 w 51679"/>
              <a:gd name="csY2" fmla="*/ 51679 h 51679"/>
              <a:gd name="csX3" fmla="*/ 51679 w 51679"/>
              <a:gd name="csY3" fmla="*/ 25840 h 51679"/>
              <a:gd name="csX4" fmla="*/ 25840 w 51679"/>
              <a:gd name="csY4" fmla="*/ 0 h 51679"/>
              <a:gd name="csX5" fmla="*/ 25840 w 51679"/>
              <a:gd name="csY5" fmla="*/ 38760 h 51679"/>
              <a:gd name="csX6" fmla="*/ 12920 w 51679"/>
              <a:gd name="csY6" fmla="*/ 25840 h 51679"/>
              <a:gd name="csX7" fmla="*/ 25840 w 51679"/>
              <a:gd name="csY7" fmla="*/ 12920 h 51679"/>
              <a:gd name="csX8" fmla="*/ 38760 w 51679"/>
              <a:gd name="csY8" fmla="*/ 25840 h 51679"/>
              <a:gd name="csX9" fmla="*/ 25853 w 51679"/>
              <a:gd name="csY9" fmla="*/ 38772 h 51679"/>
              <a:gd name="csX10" fmla="*/ 25840 w 51679"/>
              <a:gd name="csY10" fmla="*/ 38772 h 5167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51679" h="51679">
                <a:moveTo>
                  <a:pt x="25840" y="0"/>
                </a:moveTo>
                <a:cubicBezTo>
                  <a:pt x="11569" y="0"/>
                  <a:pt x="0" y="11569"/>
                  <a:pt x="0" y="25840"/>
                </a:cubicBezTo>
                <a:cubicBezTo>
                  <a:pt x="0" y="40110"/>
                  <a:pt x="11569" y="51679"/>
                  <a:pt x="25840" y="51679"/>
                </a:cubicBezTo>
                <a:cubicBezTo>
                  <a:pt x="40110" y="51679"/>
                  <a:pt x="51679" y="40110"/>
                  <a:pt x="51679" y="25840"/>
                </a:cubicBezTo>
                <a:cubicBezTo>
                  <a:pt x="51637" y="11587"/>
                  <a:pt x="40093" y="43"/>
                  <a:pt x="25840" y="0"/>
                </a:cubicBezTo>
                <a:close/>
                <a:moveTo>
                  <a:pt x="25840" y="38760"/>
                </a:moveTo>
                <a:cubicBezTo>
                  <a:pt x="18704" y="38760"/>
                  <a:pt x="12920" y="32975"/>
                  <a:pt x="12920" y="25840"/>
                </a:cubicBezTo>
                <a:cubicBezTo>
                  <a:pt x="12920" y="18704"/>
                  <a:pt x="18704" y="12920"/>
                  <a:pt x="25840" y="12920"/>
                </a:cubicBezTo>
                <a:cubicBezTo>
                  <a:pt x="32975" y="12920"/>
                  <a:pt x="38760" y="18704"/>
                  <a:pt x="38760" y="25840"/>
                </a:cubicBezTo>
                <a:cubicBezTo>
                  <a:pt x="38767" y="32975"/>
                  <a:pt x="32988" y="38765"/>
                  <a:pt x="25853" y="38772"/>
                </a:cubicBezTo>
                <a:cubicBezTo>
                  <a:pt x="25848" y="38772"/>
                  <a:pt x="25844" y="38772"/>
                  <a:pt x="25840" y="38772"/>
                </a:cubicBezTo>
                <a:close/>
              </a:path>
            </a:pathLst>
          </a:custGeom>
          <a:solidFill>
            <a:srgbClr val="000000"/>
          </a:solidFill>
          <a:ln w="6449" cap="flat">
            <a:solidFill>
              <a:srgbClr val="0070C0"/>
            </a:solidFill>
            <a:prstDash val="solid"/>
            <a:miter/>
          </a:ln>
        </p:spPr>
        <p:txBody>
          <a:bodyPr/>
          <a:lstStyle/>
          <a:p>
            <a:endParaRPr lang="sv-SE"/>
          </a:p>
        </p:txBody>
      </p:sp>
      <p:sp>
        <p:nvSpPr>
          <p:cNvPr id="14" name="Frihandsfigur: Form 13">
            <a:extLst>
              <a:ext uri="{FF2B5EF4-FFF2-40B4-BE49-F238E27FC236}">
                <a16:creationId xmlns:a16="http://schemas.microsoft.com/office/drawing/2014/main" id="{ED8947DC-3A57-F80C-9FA5-58FE55951F96}"/>
              </a:ext>
            </a:extLst>
          </p:cNvPr>
          <p:cNvSpPr/>
          <p:nvPr/>
        </p:nvSpPr>
        <p:spPr>
          <a:xfrm>
            <a:off x="1272317" y="4177073"/>
            <a:ext cx="456203" cy="430898"/>
          </a:xfrm>
          <a:custGeom>
            <a:avLst/>
            <a:gdLst>
              <a:gd name="csX0" fmla="*/ 445735 w 490954"/>
              <a:gd name="csY0" fmla="*/ 407111 h 465114"/>
              <a:gd name="csX1" fmla="*/ 445735 w 490954"/>
              <a:gd name="csY1" fmla="*/ 387596 h 465114"/>
              <a:gd name="csX2" fmla="*/ 419895 w 490954"/>
              <a:gd name="csY2" fmla="*/ 387596 h 465114"/>
              <a:gd name="csX3" fmla="*/ 419895 w 490954"/>
              <a:gd name="csY3" fmla="*/ 187338 h 465114"/>
              <a:gd name="csX4" fmla="*/ 445735 w 490954"/>
              <a:gd name="csY4" fmla="*/ 187338 h 465114"/>
              <a:gd name="csX5" fmla="*/ 445735 w 490954"/>
              <a:gd name="csY5" fmla="*/ 155038 h 465114"/>
              <a:gd name="csX6" fmla="*/ 478035 w 490954"/>
              <a:gd name="csY6" fmla="*/ 155038 h 465114"/>
              <a:gd name="csX7" fmla="*/ 478035 w 490954"/>
              <a:gd name="csY7" fmla="*/ 142118 h 465114"/>
              <a:gd name="csX8" fmla="*/ 245477 w 490954"/>
              <a:gd name="csY8" fmla="*/ 0 h 465114"/>
              <a:gd name="csX9" fmla="*/ 12920 w 490954"/>
              <a:gd name="csY9" fmla="*/ 142118 h 465114"/>
              <a:gd name="csX10" fmla="*/ 12920 w 490954"/>
              <a:gd name="csY10" fmla="*/ 155038 h 465114"/>
              <a:gd name="csX11" fmla="*/ 45219 w 490954"/>
              <a:gd name="csY11" fmla="*/ 155038 h 465114"/>
              <a:gd name="csX12" fmla="*/ 45219 w 490954"/>
              <a:gd name="csY12" fmla="*/ 187338 h 465114"/>
              <a:gd name="csX13" fmla="*/ 71059 w 490954"/>
              <a:gd name="csY13" fmla="*/ 187338 h 465114"/>
              <a:gd name="csX14" fmla="*/ 71059 w 490954"/>
              <a:gd name="csY14" fmla="*/ 387596 h 465114"/>
              <a:gd name="csX15" fmla="*/ 45219 w 490954"/>
              <a:gd name="csY15" fmla="*/ 387596 h 465114"/>
              <a:gd name="csX16" fmla="*/ 45219 w 490954"/>
              <a:gd name="csY16" fmla="*/ 407111 h 465114"/>
              <a:gd name="csX17" fmla="*/ 0 w 490954"/>
              <a:gd name="csY17" fmla="*/ 439411 h 465114"/>
              <a:gd name="csX18" fmla="*/ 0 w 490954"/>
              <a:gd name="csY18" fmla="*/ 465115 h 465114"/>
              <a:gd name="csX19" fmla="*/ 490954 w 490954"/>
              <a:gd name="csY19" fmla="*/ 465115 h 465114"/>
              <a:gd name="csX20" fmla="*/ 490954 w 490954"/>
              <a:gd name="csY20" fmla="*/ 439417 h 465114"/>
              <a:gd name="csX21" fmla="*/ 406975 w 490954"/>
              <a:gd name="csY21" fmla="*/ 387596 h 465114"/>
              <a:gd name="csX22" fmla="*/ 394056 w 490954"/>
              <a:gd name="csY22" fmla="*/ 387596 h 465114"/>
              <a:gd name="csX23" fmla="*/ 394056 w 490954"/>
              <a:gd name="csY23" fmla="*/ 187338 h 465114"/>
              <a:gd name="csX24" fmla="*/ 406975 w 490954"/>
              <a:gd name="csY24" fmla="*/ 187338 h 465114"/>
              <a:gd name="csX25" fmla="*/ 109819 w 490954"/>
              <a:gd name="csY25" fmla="*/ 187338 h 465114"/>
              <a:gd name="csX26" fmla="*/ 148578 w 490954"/>
              <a:gd name="csY26" fmla="*/ 187338 h 465114"/>
              <a:gd name="csX27" fmla="*/ 148578 w 490954"/>
              <a:gd name="csY27" fmla="*/ 387596 h 465114"/>
              <a:gd name="csX28" fmla="*/ 109819 w 490954"/>
              <a:gd name="csY28" fmla="*/ 387596 h 465114"/>
              <a:gd name="csX29" fmla="*/ 161498 w 490954"/>
              <a:gd name="csY29" fmla="*/ 187338 h 465114"/>
              <a:gd name="csX30" fmla="*/ 174418 w 490954"/>
              <a:gd name="csY30" fmla="*/ 187338 h 465114"/>
              <a:gd name="csX31" fmla="*/ 174418 w 490954"/>
              <a:gd name="csY31" fmla="*/ 387596 h 465114"/>
              <a:gd name="csX32" fmla="*/ 161498 w 490954"/>
              <a:gd name="csY32" fmla="*/ 387596 h 465114"/>
              <a:gd name="csX33" fmla="*/ 187338 w 490954"/>
              <a:gd name="csY33" fmla="*/ 187338 h 465114"/>
              <a:gd name="csX34" fmla="*/ 226097 w 490954"/>
              <a:gd name="csY34" fmla="*/ 187338 h 465114"/>
              <a:gd name="csX35" fmla="*/ 226097 w 490954"/>
              <a:gd name="csY35" fmla="*/ 387596 h 465114"/>
              <a:gd name="csX36" fmla="*/ 187338 w 490954"/>
              <a:gd name="csY36" fmla="*/ 387596 h 465114"/>
              <a:gd name="csX37" fmla="*/ 239017 w 490954"/>
              <a:gd name="csY37" fmla="*/ 187338 h 465114"/>
              <a:gd name="csX38" fmla="*/ 251937 w 490954"/>
              <a:gd name="csY38" fmla="*/ 187338 h 465114"/>
              <a:gd name="csX39" fmla="*/ 251937 w 490954"/>
              <a:gd name="csY39" fmla="*/ 387596 h 465114"/>
              <a:gd name="csX40" fmla="*/ 239017 w 490954"/>
              <a:gd name="csY40" fmla="*/ 387596 h 465114"/>
              <a:gd name="csX41" fmla="*/ 264857 w 490954"/>
              <a:gd name="csY41" fmla="*/ 187338 h 465114"/>
              <a:gd name="csX42" fmla="*/ 303617 w 490954"/>
              <a:gd name="csY42" fmla="*/ 187338 h 465114"/>
              <a:gd name="csX43" fmla="*/ 303617 w 490954"/>
              <a:gd name="csY43" fmla="*/ 387596 h 465114"/>
              <a:gd name="csX44" fmla="*/ 264857 w 490954"/>
              <a:gd name="csY44" fmla="*/ 387596 h 465114"/>
              <a:gd name="csX45" fmla="*/ 316536 w 490954"/>
              <a:gd name="csY45" fmla="*/ 187338 h 465114"/>
              <a:gd name="csX46" fmla="*/ 329456 w 490954"/>
              <a:gd name="csY46" fmla="*/ 187338 h 465114"/>
              <a:gd name="csX47" fmla="*/ 329456 w 490954"/>
              <a:gd name="csY47" fmla="*/ 387596 h 465114"/>
              <a:gd name="csX48" fmla="*/ 316536 w 490954"/>
              <a:gd name="csY48" fmla="*/ 387596 h 465114"/>
              <a:gd name="csX49" fmla="*/ 342376 w 490954"/>
              <a:gd name="csY49" fmla="*/ 187338 h 465114"/>
              <a:gd name="csX50" fmla="*/ 381136 w 490954"/>
              <a:gd name="csY50" fmla="*/ 187338 h 465114"/>
              <a:gd name="csX51" fmla="*/ 381136 w 490954"/>
              <a:gd name="csY51" fmla="*/ 387596 h 465114"/>
              <a:gd name="csX52" fmla="*/ 342376 w 490954"/>
              <a:gd name="csY52" fmla="*/ 387596 h 465114"/>
              <a:gd name="csX53" fmla="*/ 37894 w 490954"/>
              <a:gd name="csY53" fmla="*/ 141996 h 465114"/>
              <a:gd name="csX54" fmla="*/ 245477 w 490954"/>
              <a:gd name="csY54" fmla="*/ 15161 h 465114"/>
              <a:gd name="csX55" fmla="*/ 453061 w 490954"/>
              <a:gd name="csY55" fmla="*/ 141996 h 465114"/>
              <a:gd name="csX56" fmla="*/ 453102 w 490954"/>
              <a:gd name="csY56" fmla="*/ 142077 h 465114"/>
              <a:gd name="csX57" fmla="*/ 453061 w 490954"/>
              <a:gd name="csY57" fmla="*/ 142118 h 465114"/>
              <a:gd name="csX58" fmla="*/ 37933 w 490954"/>
              <a:gd name="csY58" fmla="*/ 142118 h 465114"/>
              <a:gd name="csX59" fmla="*/ 37871 w 490954"/>
              <a:gd name="csY59" fmla="*/ 142038 h 465114"/>
              <a:gd name="csX60" fmla="*/ 37894 w 490954"/>
              <a:gd name="csY60" fmla="*/ 141996 h 465114"/>
              <a:gd name="csX61" fmla="*/ 58139 w 490954"/>
              <a:gd name="csY61" fmla="*/ 155038 h 465114"/>
              <a:gd name="csX62" fmla="*/ 432815 w 490954"/>
              <a:gd name="csY62" fmla="*/ 155038 h 465114"/>
              <a:gd name="csX63" fmla="*/ 432815 w 490954"/>
              <a:gd name="csY63" fmla="*/ 174418 h 465114"/>
              <a:gd name="csX64" fmla="*/ 58139 w 490954"/>
              <a:gd name="csY64" fmla="*/ 174418 h 465114"/>
              <a:gd name="csX65" fmla="*/ 83979 w 490954"/>
              <a:gd name="csY65" fmla="*/ 187338 h 465114"/>
              <a:gd name="csX66" fmla="*/ 96899 w 490954"/>
              <a:gd name="csY66" fmla="*/ 187338 h 465114"/>
              <a:gd name="csX67" fmla="*/ 96899 w 490954"/>
              <a:gd name="csY67" fmla="*/ 387596 h 465114"/>
              <a:gd name="csX68" fmla="*/ 83979 w 490954"/>
              <a:gd name="csY68" fmla="*/ 387596 h 465114"/>
              <a:gd name="csX69" fmla="*/ 58139 w 490954"/>
              <a:gd name="csY69" fmla="*/ 413758 h 465114"/>
              <a:gd name="csX70" fmla="*/ 58139 w 490954"/>
              <a:gd name="csY70" fmla="*/ 400515 h 465114"/>
              <a:gd name="csX71" fmla="*/ 432815 w 490954"/>
              <a:gd name="csY71" fmla="*/ 400515 h 465114"/>
              <a:gd name="csX72" fmla="*/ 432815 w 490954"/>
              <a:gd name="csY72" fmla="*/ 413758 h 465114"/>
              <a:gd name="csX73" fmla="*/ 438222 w 490954"/>
              <a:gd name="csY73" fmla="*/ 417634 h 465114"/>
              <a:gd name="csX74" fmla="*/ 441400 w 490954"/>
              <a:gd name="csY74" fmla="*/ 419908 h 465114"/>
              <a:gd name="csX75" fmla="*/ 49554 w 490954"/>
              <a:gd name="csY75" fmla="*/ 419908 h 465114"/>
              <a:gd name="csX76" fmla="*/ 52739 w 490954"/>
              <a:gd name="csY76" fmla="*/ 417634 h 465114"/>
              <a:gd name="csX77" fmla="*/ 478035 w 490954"/>
              <a:gd name="csY77" fmla="*/ 452195 h 465114"/>
              <a:gd name="csX78" fmla="*/ 12920 w 490954"/>
              <a:gd name="csY78" fmla="*/ 452195 h 465114"/>
              <a:gd name="csX79" fmla="*/ 12920 w 490954"/>
              <a:gd name="csY79" fmla="*/ 446071 h 465114"/>
              <a:gd name="csX80" fmla="*/ 31466 w 490954"/>
              <a:gd name="csY80" fmla="*/ 432815 h 465114"/>
              <a:gd name="csX81" fmla="*/ 459520 w 490954"/>
              <a:gd name="csY81" fmla="*/ 432815 h 465114"/>
              <a:gd name="csX82" fmla="*/ 478035 w 490954"/>
              <a:gd name="csY82" fmla="*/ 446071 h 46511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Lst>
            <a:rect l="l" t="t" r="r" b="b"/>
            <a:pathLst>
              <a:path w="490954" h="465114">
                <a:moveTo>
                  <a:pt x="445735" y="407111"/>
                </a:moveTo>
                <a:lnTo>
                  <a:pt x="445735" y="387596"/>
                </a:lnTo>
                <a:lnTo>
                  <a:pt x="419895" y="387596"/>
                </a:lnTo>
                <a:lnTo>
                  <a:pt x="419895" y="187338"/>
                </a:lnTo>
                <a:lnTo>
                  <a:pt x="445735" y="187338"/>
                </a:lnTo>
                <a:lnTo>
                  <a:pt x="445735" y="155038"/>
                </a:lnTo>
                <a:lnTo>
                  <a:pt x="478035" y="155038"/>
                </a:lnTo>
                <a:lnTo>
                  <a:pt x="478035" y="142118"/>
                </a:lnTo>
                <a:lnTo>
                  <a:pt x="245477" y="0"/>
                </a:lnTo>
                <a:lnTo>
                  <a:pt x="12920" y="142118"/>
                </a:lnTo>
                <a:lnTo>
                  <a:pt x="12920" y="155038"/>
                </a:lnTo>
                <a:lnTo>
                  <a:pt x="45219" y="155038"/>
                </a:lnTo>
                <a:lnTo>
                  <a:pt x="45219" y="187338"/>
                </a:lnTo>
                <a:lnTo>
                  <a:pt x="71059" y="187338"/>
                </a:lnTo>
                <a:lnTo>
                  <a:pt x="71059" y="387596"/>
                </a:lnTo>
                <a:lnTo>
                  <a:pt x="45219" y="387596"/>
                </a:lnTo>
                <a:lnTo>
                  <a:pt x="45219" y="407111"/>
                </a:lnTo>
                <a:lnTo>
                  <a:pt x="0" y="439411"/>
                </a:lnTo>
                <a:lnTo>
                  <a:pt x="0" y="465115"/>
                </a:lnTo>
                <a:lnTo>
                  <a:pt x="490954" y="465115"/>
                </a:lnTo>
                <a:lnTo>
                  <a:pt x="490954" y="439417"/>
                </a:lnTo>
                <a:close/>
                <a:moveTo>
                  <a:pt x="406975" y="387596"/>
                </a:moveTo>
                <a:lnTo>
                  <a:pt x="394056" y="387596"/>
                </a:lnTo>
                <a:lnTo>
                  <a:pt x="394056" y="187338"/>
                </a:lnTo>
                <a:lnTo>
                  <a:pt x="406975" y="187338"/>
                </a:lnTo>
                <a:close/>
                <a:moveTo>
                  <a:pt x="109819" y="187338"/>
                </a:moveTo>
                <a:lnTo>
                  <a:pt x="148578" y="187338"/>
                </a:lnTo>
                <a:lnTo>
                  <a:pt x="148578" y="387596"/>
                </a:lnTo>
                <a:lnTo>
                  <a:pt x="109819" y="387596"/>
                </a:lnTo>
                <a:close/>
                <a:moveTo>
                  <a:pt x="161498" y="187338"/>
                </a:moveTo>
                <a:lnTo>
                  <a:pt x="174418" y="187338"/>
                </a:lnTo>
                <a:lnTo>
                  <a:pt x="174418" y="387596"/>
                </a:lnTo>
                <a:lnTo>
                  <a:pt x="161498" y="387596"/>
                </a:lnTo>
                <a:close/>
                <a:moveTo>
                  <a:pt x="187338" y="187338"/>
                </a:moveTo>
                <a:lnTo>
                  <a:pt x="226097" y="187338"/>
                </a:lnTo>
                <a:lnTo>
                  <a:pt x="226097" y="387596"/>
                </a:lnTo>
                <a:lnTo>
                  <a:pt x="187338" y="387596"/>
                </a:lnTo>
                <a:close/>
                <a:moveTo>
                  <a:pt x="239017" y="187338"/>
                </a:moveTo>
                <a:lnTo>
                  <a:pt x="251937" y="187338"/>
                </a:lnTo>
                <a:lnTo>
                  <a:pt x="251937" y="387596"/>
                </a:lnTo>
                <a:lnTo>
                  <a:pt x="239017" y="387596"/>
                </a:lnTo>
                <a:close/>
                <a:moveTo>
                  <a:pt x="264857" y="187338"/>
                </a:moveTo>
                <a:lnTo>
                  <a:pt x="303617" y="187338"/>
                </a:lnTo>
                <a:lnTo>
                  <a:pt x="303617" y="387596"/>
                </a:lnTo>
                <a:lnTo>
                  <a:pt x="264857" y="387596"/>
                </a:lnTo>
                <a:close/>
                <a:moveTo>
                  <a:pt x="316536" y="187338"/>
                </a:moveTo>
                <a:lnTo>
                  <a:pt x="329456" y="187338"/>
                </a:lnTo>
                <a:lnTo>
                  <a:pt x="329456" y="387596"/>
                </a:lnTo>
                <a:lnTo>
                  <a:pt x="316536" y="387596"/>
                </a:lnTo>
                <a:close/>
                <a:moveTo>
                  <a:pt x="342376" y="187338"/>
                </a:moveTo>
                <a:lnTo>
                  <a:pt x="381136" y="187338"/>
                </a:lnTo>
                <a:lnTo>
                  <a:pt x="381136" y="387596"/>
                </a:lnTo>
                <a:lnTo>
                  <a:pt x="342376" y="387596"/>
                </a:lnTo>
                <a:close/>
                <a:moveTo>
                  <a:pt x="37894" y="141996"/>
                </a:moveTo>
                <a:lnTo>
                  <a:pt x="245477" y="15161"/>
                </a:lnTo>
                <a:lnTo>
                  <a:pt x="453061" y="141996"/>
                </a:lnTo>
                <a:cubicBezTo>
                  <a:pt x="453095" y="142007"/>
                  <a:pt x="453113" y="142043"/>
                  <a:pt x="453102" y="142077"/>
                </a:cubicBezTo>
                <a:cubicBezTo>
                  <a:pt x="453095" y="142096"/>
                  <a:pt x="453080" y="142112"/>
                  <a:pt x="453061" y="142118"/>
                </a:cubicBezTo>
                <a:lnTo>
                  <a:pt x="37933" y="142118"/>
                </a:lnTo>
                <a:cubicBezTo>
                  <a:pt x="37894" y="142113"/>
                  <a:pt x="37866" y="142078"/>
                  <a:pt x="37871" y="142038"/>
                </a:cubicBezTo>
                <a:cubicBezTo>
                  <a:pt x="37874" y="142022"/>
                  <a:pt x="37882" y="142007"/>
                  <a:pt x="37894" y="141996"/>
                </a:cubicBezTo>
                <a:close/>
                <a:moveTo>
                  <a:pt x="58139" y="155038"/>
                </a:moveTo>
                <a:lnTo>
                  <a:pt x="432815" y="155038"/>
                </a:lnTo>
                <a:lnTo>
                  <a:pt x="432815" y="174418"/>
                </a:lnTo>
                <a:lnTo>
                  <a:pt x="58139" y="174418"/>
                </a:lnTo>
                <a:close/>
                <a:moveTo>
                  <a:pt x="83979" y="187338"/>
                </a:moveTo>
                <a:lnTo>
                  <a:pt x="96899" y="187338"/>
                </a:lnTo>
                <a:lnTo>
                  <a:pt x="96899" y="387596"/>
                </a:lnTo>
                <a:lnTo>
                  <a:pt x="83979" y="387596"/>
                </a:lnTo>
                <a:close/>
                <a:moveTo>
                  <a:pt x="58139" y="413758"/>
                </a:moveTo>
                <a:lnTo>
                  <a:pt x="58139" y="400515"/>
                </a:lnTo>
                <a:lnTo>
                  <a:pt x="432815" y="400515"/>
                </a:lnTo>
                <a:lnTo>
                  <a:pt x="432815" y="413758"/>
                </a:lnTo>
                <a:lnTo>
                  <a:pt x="438222" y="417634"/>
                </a:lnTo>
                <a:lnTo>
                  <a:pt x="441400" y="419908"/>
                </a:lnTo>
                <a:lnTo>
                  <a:pt x="49554" y="419908"/>
                </a:lnTo>
                <a:lnTo>
                  <a:pt x="52739" y="417634"/>
                </a:lnTo>
                <a:close/>
                <a:moveTo>
                  <a:pt x="478035" y="452195"/>
                </a:moveTo>
                <a:lnTo>
                  <a:pt x="12920" y="452195"/>
                </a:lnTo>
                <a:lnTo>
                  <a:pt x="12920" y="446071"/>
                </a:lnTo>
                <a:lnTo>
                  <a:pt x="31466" y="432815"/>
                </a:lnTo>
                <a:lnTo>
                  <a:pt x="459520" y="432815"/>
                </a:lnTo>
                <a:lnTo>
                  <a:pt x="478035" y="446071"/>
                </a:lnTo>
                <a:close/>
              </a:path>
            </a:pathLst>
          </a:custGeom>
          <a:solidFill>
            <a:srgbClr val="000000"/>
          </a:solidFill>
          <a:ln w="6449" cap="flat">
            <a:solidFill>
              <a:schemeClr val="accent6">
                <a:lumMod val="60000"/>
                <a:lumOff val="40000"/>
              </a:schemeClr>
            </a:solidFill>
            <a:prstDash val="solid"/>
            <a:miter/>
          </a:ln>
        </p:spPr>
        <p:txBody>
          <a:bodyPr/>
          <a:lstStyle/>
          <a:p>
            <a:endParaRPr lang="sv-SE"/>
          </a:p>
        </p:txBody>
      </p:sp>
      <p:sp>
        <p:nvSpPr>
          <p:cNvPr id="7" name="textruta 6">
            <a:extLst>
              <a:ext uri="{FF2B5EF4-FFF2-40B4-BE49-F238E27FC236}">
                <a16:creationId xmlns:a16="http://schemas.microsoft.com/office/drawing/2014/main" id="{1BE10416-12E9-EA83-EB6D-4E388D56605B}"/>
              </a:ext>
            </a:extLst>
          </p:cNvPr>
          <p:cNvSpPr txBox="1"/>
          <p:nvPr/>
        </p:nvSpPr>
        <p:spPr>
          <a:xfrm>
            <a:off x="1115616" y="4613585"/>
            <a:ext cx="874070" cy="246221"/>
          </a:xfrm>
          <a:prstGeom prst="rect">
            <a:avLst/>
          </a:prstGeom>
          <a:noFill/>
        </p:spPr>
        <p:txBody>
          <a:bodyPr wrap="square" rtlCol="0">
            <a:spAutoFit/>
          </a:bodyPr>
          <a:lstStyle/>
          <a:p>
            <a:r>
              <a:rPr lang="sv-SE" sz="1000" dirty="0"/>
              <a:t>Regeringar</a:t>
            </a:r>
          </a:p>
        </p:txBody>
      </p:sp>
      <p:sp>
        <p:nvSpPr>
          <p:cNvPr id="19" name="Frihandsfigur: Form 18">
            <a:extLst>
              <a:ext uri="{FF2B5EF4-FFF2-40B4-BE49-F238E27FC236}">
                <a16:creationId xmlns:a16="http://schemas.microsoft.com/office/drawing/2014/main" id="{29B15A1C-F9E7-3557-3482-72F02F9D3F27}"/>
              </a:ext>
            </a:extLst>
          </p:cNvPr>
          <p:cNvSpPr/>
          <p:nvPr/>
        </p:nvSpPr>
        <p:spPr>
          <a:xfrm>
            <a:off x="3128640" y="4215659"/>
            <a:ext cx="544125" cy="424671"/>
          </a:xfrm>
          <a:custGeom>
            <a:avLst/>
            <a:gdLst>
              <a:gd name="csX0" fmla="*/ 20163 w 544125"/>
              <a:gd name="csY0" fmla="*/ 260975 h 424671"/>
              <a:gd name="csX1" fmla="*/ 44986 w 544125"/>
              <a:gd name="csY1" fmla="*/ 267013 h 424671"/>
              <a:gd name="csX2" fmla="*/ 54378 w 544125"/>
              <a:gd name="csY2" fmla="*/ 275064 h 424671"/>
              <a:gd name="csX3" fmla="*/ 104695 w 544125"/>
              <a:gd name="csY3" fmla="*/ 344165 h 424671"/>
              <a:gd name="csX4" fmla="*/ 109391 w 544125"/>
              <a:gd name="csY4" fmla="*/ 352216 h 424671"/>
              <a:gd name="csX5" fmla="*/ 119454 w 544125"/>
              <a:gd name="csY5" fmla="*/ 413267 h 424671"/>
              <a:gd name="csX6" fmla="*/ 132872 w 544125"/>
              <a:gd name="csY6" fmla="*/ 424672 h 424671"/>
              <a:gd name="csX7" fmla="*/ 177151 w 544125"/>
              <a:gd name="csY7" fmla="*/ 424672 h 424671"/>
              <a:gd name="csX8" fmla="*/ 190568 w 544125"/>
              <a:gd name="csY8" fmla="*/ 413267 h 424671"/>
              <a:gd name="csX9" fmla="*/ 193923 w 544125"/>
              <a:gd name="csY9" fmla="*/ 391798 h 424671"/>
              <a:gd name="csX10" fmla="*/ 210024 w 544125"/>
              <a:gd name="csY10" fmla="*/ 395153 h 424671"/>
              <a:gd name="csX11" fmla="*/ 215391 w 544125"/>
              <a:gd name="csY11" fmla="*/ 395824 h 424671"/>
              <a:gd name="csX12" fmla="*/ 242227 w 544125"/>
              <a:gd name="csY12" fmla="*/ 397836 h 424671"/>
              <a:gd name="csX13" fmla="*/ 296569 w 544125"/>
              <a:gd name="csY13" fmla="*/ 390457 h 424671"/>
              <a:gd name="csX14" fmla="*/ 300594 w 544125"/>
              <a:gd name="csY14" fmla="*/ 413267 h 424671"/>
              <a:gd name="csX15" fmla="*/ 314012 w 544125"/>
              <a:gd name="csY15" fmla="*/ 424672 h 424671"/>
              <a:gd name="csX16" fmla="*/ 358290 w 544125"/>
              <a:gd name="csY16" fmla="*/ 424672 h 424671"/>
              <a:gd name="csX17" fmla="*/ 371708 w 544125"/>
              <a:gd name="csY17" fmla="*/ 413267 h 424671"/>
              <a:gd name="csX18" fmla="*/ 381771 w 544125"/>
              <a:gd name="csY18" fmla="*/ 352216 h 424671"/>
              <a:gd name="csX19" fmla="*/ 386467 w 544125"/>
              <a:gd name="csY19" fmla="*/ 344165 h 424671"/>
              <a:gd name="csX20" fmla="*/ 392505 w 544125"/>
              <a:gd name="csY20" fmla="*/ 338798 h 424671"/>
              <a:gd name="csX21" fmla="*/ 398543 w 544125"/>
              <a:gd name="csY21" fmla="*/ 333431 h 424671"/>
              <a:gd name="csX22" fmla="*/ 456240 w 544125"/>
              <a:gd name="csY22" fmla="*/ 208646 h 424671"/>
              <a:gd name="csX23" fmla="*/ 452214 w 544125"/>
              <a:gd name="csY23" fmla="*/ 175773 h 424671"/>
              <a:gd name="csX24" fmla="*/ 449531 w 544125"/>
              <a:gd name="csY24" fmla="*/ 167051 h 424671"/>
              <a:gd name="csX25" fmla="*/ 478379 w 544125"/>
              <a:gd name="csY25" fmla="*/ 161684 h 424671"/>
              <a:gd name="csX26" fmla="*/ 469657 w 544125"/>
              <a:gd name="csY26" fmla="*/ 187178 h 424671"/>
              <a:gd name="csX27" fmla="*/ 477708 w 544125"/>
              <a:gd name="csY27" fmla="*/ 216026 h 424671"/>
              <a:gd name="csX28" fmla="*/ 499177 w 544125"/>
              <a:gd name="csY28" fmla="*/ 224747 h 424671"/>
              <a:gd name="csX29" fmla="*/ 523328 w 544125"/>
              <a:gd name="csY29" fmla="*/ 206633 h 424671"/>
              <a:gd name="csX30" fmla="*/ 515278 w 544125"/>
              <a:gd name="csY30" fmla="*/ 165038 h 424671"/>
              <a:gd name="csX31" fmla="*/ 504544 w 544125"/>
              <a:gd name="csY31" fmla="*/ 156317 h 424671"/>
              <a:gd name="csX32" fmla="*/ 536746 w 544125"/>
              <a:gd name="csY32" fmla="*/ 152962 h 424671"/>
              <a:gd name="csX33" fmla="*/ 544126 w 544125"/>
              <a:gd name="csY33" fmla="*/ 146924 h 424671"/>
              <a:gd name="csX34" fmla="*/ 538088 w 544125"/>
              <a:gd name="csY34" fmla="*/ 139545 h 424671"/>
              <a:gd name="csX35" fmla="*/ 538088 w 544125"/>
              <a:gd name="csY35" fmla="*/ 139545 h 424671"/>
              <a:gd name="csX36" fmla="*/ 489784 w 544125"/>
              <a:gd name="csY36" fmla="*/ 149608 h 424671"/>
              <a:gd name="csX37" fmla="*/ 445506 w 544125"/>
              <a:gd name="csY37" fmla="*/ 153633 h 424671"/>
              <a:gd name="csX38" fmla="*/ 444164 w 544125"/>
              <a:gd name="csY38" fmla="*/ 149608 h 424671"/>
              <a:gd name="csX39" fmla="*/ 241556 w 544125"/>
              <a:gd name="csY39" fmla="*/ 20798 h 424671"/>
              <a:gd name="csX40" fmla="*/ 157695 w 544125"/>
              <a:gd name="csY40" fmla="*/ 39582 h 424671"/>
              <a:gd name="csX41" fmla="*/ 75176 w 544125"/>
              <a:gd name="csY41" fmla="*/ 671 h 424671"/>
              <a:gd name="csX42" fmla="*/ 72492 w 544125"/>
              <a:gd name="csY42" fmla="*/ 0 h 424671"/>
              <a:gd name="csX43" fmla="*/ 65783 w 544125"/>
              <a:gd name="csY43" fmla="*/ 6709 h 424671"/>
              <a:gd name="csX44" fmla="*/ 65783 w 544125"/>
              <a:gd name="csY44" fmla="*/ 8722 h 424671"/>
              <a:gd name="csX45" fmla="*/ 92619 w 544125"/>
              <a:gd name="csY45" fmla="*/ 84532 h 424671"/>
              <a:gd name="csX46" fmla="*/ 85910 w 544125"/>
              <a:gd name="csY46" fmla="*/ 91912 h 424671"/>
              <a:gd name="csX47" fmla="*/ 85239 w 544125"/>
              <a:gd name="csY47" fmla="*/ 92582 h 424671"/>
              <a:gd name="csX48" fmla="*/ 53707 w 544125"/>
              <a:gd name="csY48" fmla="*/ 142228 h 424671"/>
              <a:gd name="csX49" fmla="*/ 44315 w 544125"/>
              <a:gd name="csY49" fmla="*/ 150279 h 424671"/>
              <a:gd name="csX50" fmla="*/ 20163 w 544125"/>
              <a:gd name="csY50" fmla="*/ 156317 h 424671"/>
              <a:gd name="csX51" fmla="*/ 36 w 544125"/>
              <a:gd name="csY51" fmla="*/ 182481 h 424671"/>
              <a:gd name="csX52" fmla="*/ 36 w 544125"/>
              <a:gd name="csY52" fmla="*/ 234811 h 424671"/>
              <a:gd name="csX53" fmla="*/ 20163 w 544125"/>
              <a:gd name="csY53" fmla="*/ 260975 h 424671"/>
              <a:gd name="csX54" fmla="*/ 483075 w 544125"/>
              <a:gd name="csY54" fmla="*/ 188519 h 424671"/>
              <a:gd name="csX55" fmla="*/ 492468 w 544125"/>
              <a:gd name="csY55" fmla="*/ 165038 h 424671"/>
              <a:gd name="csX56" fmla="*/ 505885 w 544125"/>
              <a:gd name="csY56" fmla="*/ 175102 h 424671"/>
              <a:gd name="csX57" fmla="*/ 511252 w 544125"/>
              <a:gd name="csY57" fmla="*/ 201937 h 424671"/>
              <a:gd name="csX58" fmla="*/ 499177 w 544125"/>
              <a:gd name="csY58" fmla="*/ 211330 h 424671"/>
              <a:gd name="csX59" fmla="*/ 487771 w 544125"/>
              <a:gd name="csY59" fmla="*/ 206633 h 424671"/>
              <a:gd name="csX60" fmla="*/ 483075 w 544125"/>
              <a:gd name="csY60" fmla="*/ 188519 h 424671"/>
              <a:gd name="csX61" fmla="*/ 13454 w 544125"/>
              <a:gd name="csY61" fmla="*/ 182481 h 424671"/>
              <a:gd name="csX62" fmla="*/ 22846 w 544125"/>
              <a:gd name="csY62" fmla="*/ 169735 h 424671"/>
              <a:gd name="csX63" fmla="*/ 22846 w 544125"/>
              <a:gd name="csY63" fmla="*/ 169735 h 424671"/>
              <a:gd name="csX64" fmla="*/ 22846 w 544125"/>
              <a:gd name="csY64" fmla="*/ 169735 h 424671"/>
              <a:gd name="csX65" fmla="*/ 46998 w 544125"/>
              <a:gd name="csY65" fmla="*/ 163697 h 424671"/>
              <a:gd name="csX66" fmla="*/ 46998 w 544125"/>
              <a:gd name="csY66" fmla="*/ 163697 h 424671"/>
              <a:gd name="csX67" fmla="*/ 46998 w 544125"/>
              <a:gd name="csY67" fmla="*/ 163697 h 424671"/>
              <a:gd name="csX68" fmla="*/ 65112 w 544125"/>
              <a:gd name="csY68" fmla="*/ 147595 h 424671"/>
              <a:gd name="csX69" fmla="*/ 91948 w 544125"/>
              <a:gd name="csY69" fmla="*/ 105329 h 424671"/>
              <a:gd name="csX70" fmla="*/ 91948 w 544125"/>
              <a:gd name="csY70" fmla="*/ 105329 h 424671"/>
              <a:gd name="csX71" fmla="*/ 115429 w 544125"/>
              <a:gd name="csY71" fmla="*/ 83190 h 424671"/>
              <a:gd name="csX72" fmla="*/ 116100 w 544125"/>
              <a:gd name="csY72" fmla="*/ 73798 h 424671"/>
              <a:gd name="csX73" fmla="*/ 106707 w 544125"/>
              <a:gd name="csY73" fmla="*/ 73127 h 424671"/>
              <a:gd name="csX74" fmla="*/ 106707 w 544125"/>
              <a:gd name="csY74" fmla="*/ 73127 h 424671"/>
              <a:gd name="csX75" fmla="*/ 102682 w 544125"/>
              <a:gd name="csY75" fmla="*/ 76481 h 424671"/>
              <a:gd name="csX76" fmla="*/ 83226 w 544125"/>
              <a:gd name="csY76" fmla="*/ 20798 h 424671"/>
              <a:gd name="csX77" fmla="*/ 83226 w 544125"/>
              <a:gd name="csY77" fmla="*/ 20798 h 424671"/>
              <a:gd name="csX78" fmla="*/ 83226 w 544125"/>
              <a:gd name="csY78" fmla="*/ 20798 h 424671"/>
              <a:gd name="csX79" fmla="*/ 150986 w 544125"/>
              <a:gd name="csY79" fmla="*/ 53000 h 424671"/>
              <a:gd name="csX80" fmla="*/ 156353 w 544125"/>
              <a:gd name="csY80" fmla="*/ 55684 h 424671"/>
              <a:gd name="csX81" fmla="*/ 161720 w 544125"/>
              <a:gd name="csY81" fmla="*/ 53000 h 424671"/>
              <a:gd name="csX82" fmla="*/ 241556 w 544125"/>
              <a:gd name="csY82" fmla="*/ 34215 h 424671"/>
              <a:gd name="csX83" fmla="*/ 431417 w 544125"/>
              <a:gd name="csY83" fmla="*/ 154975 h 424671"/>
              <a:gd name="csX84" fmla="*/ 439468 w 544125"/>
              <a:gd name="csY84" fmla="*/ 179798 h 424671"/>
              <a:gd name="csX85" fmla="*/ 442822 w 544125"/>
              <a:gd name="csY85" fmla="*/ 209317 h 424671"/>
              <a:gd name="csX86" fmla="*/ 383113 w 544125"/>
              <a:gd name="csY86" fmla="*/ 329406 h 424671"/>
              <a:gd name="csX87" fmla="*/ 352923 w 544125"/>
              <a:gd name="csY87" fmla="*/ 353558 h 424671"/>
              <a:gd name="csX88" fmla="*/ 351581 w 544125"/>
              <a:gd name="csY88" fmla="*/ 362950 h 424671"/>
              <a:gd name="csX89" fmla="*/ 356948 w 544125"/>
              <a:gd name="csY89" fmla="*/ 365634 h 424671"/>
              <a:gd name="csX90" fmla="*/ 360974 w 544125"/>
              <a:gd name="csY90" fmla="*/ 364292 h 424671"/>
              <a:gd name="csX91" fmla="*/ 366341 w 544125"/>
              <a:gd name="csY91" fmla="*/ 360267 h 424671"/>
              <a:gd name="csX92" fmla="*/ 357619 w 544125"/>
              <a:gd name="csY92" fmla="*/ 411254 h 424671"/>
              <a:gd name="csX93" fmla="*/ 357619 w 544125"/>
              <a:gd name="csY93" fmla="*/ 411925 h 424671"/>
              <a:gd name="csX94" fmla="*/ 357619 w 544125"/>
              <a:gd name="csY94" fmla="*/ 411925 h 424671"/>
              <a:gd name="csX95" fmla="*/ 313341 w 544125"/>
              <a:gd name="csY95" fmla="*/ 411925 h 424671"/>
              <a:gd name="csX96" fmla="*/ 313341 w 544125"/>
              <a:gd name="csY96" fmla="*/ 411254 h 424671"/>
              <a:gd name="csX97" fmla="*/ 309315 w 544125"/>
              <a:gd name="csY97" fmla="*/ 388444 h 424671"/>
              <a:gd name="csX98" fmla="*/ 306632 w 544125"/>
              <a:gd name="csY98" fmla="*/ 373684 h 424671"/>
              <a:gd name="csX99" fmla="*/ 292543 w 544125"/>
              <a:gd name="csY99" fmla="*/ 377710 h 424671"/>
              <a:gd name="csX100" fmla="*/ 241556 w 544125"/>
              <a:gd name="csY100" fmla="*/ 384419 h 424671"/>
              <a:gd name="csX101" fmla="*/ 211366 w 544125"/>
              <a:gd name="csY101" fmla="*/ 381735 h 424671"/>
              <a:gd name="csX102" fmla="*/ 168429 w 544125"/>
              <a:gd name="csY102" fmla="*/ 368988 h 424671"/>
              <a:gd name="csX103" fmla="*/ 159707 w 544125"/>
              <a:gd name="csY103" fmla="*/ 372343 h 424671"/>
              <a:gd name="csX104" fmla="*/ 163062 w 544125"/>
              <a:gd name="csY104" fmla="*/ 381064 h 424671"/>
              <a:gd name="csX105" fmla="*/ 179834 w 544125"/>
              <a:gd name="csY105" fmla="*/ 387102 h 424671"/>
              <a:gd name="csX106" fmla="*/ 180505 w 544125"/>
              <a:gd name="csY106" fmla="*/ 389786 h 424671"/>
              <a:gd name="csX107" fmla="*/ 177151 w 544125"/>
              <a:gd name="csY107" fmla="*/ 410583 h 424671"/>
              <a:gd name="csX108" fmla="*/ 177151 w 544125"/>
              <a:gd name="csY108" fmla="*/ 411254 h 424671"/>
              <a:gd name="csX109" fmla="*/ 177151 w 544125"/>
              <a:gd name="csY109" fmla="*/ 411254 h 424671"/>
              <a:gd name="csX110" fmla="*/ 132872 w 544125"/>
              <a:gd name="csY110" fmla="*/ 411254 h 424671"/>
              <a:gd name="csX111" fmla="*/ 132872 w 544125"/>
              <a:gd name="csY111" fmla="*/ 410583 h 424671"/>
              <a:gd name="csX112" fmla="*/ 122809 w 544125"/>
              <a:gd name="csY112" fmla="*/ 349532 h 424671"/>
              <a:gd name="csX113" fmla="*/ 122809 w 544125"/>
              <a:gd name="csY113" fmla="*/ 349532 h 424671"/>
              <a:gd name="csX114" fmla="*/ 122809 w 544125"/>
              <a:gd name="csY114" fmla="*/ 349532 h 424671"/>
              <a:gd name="csX115" fmla="*/ 114758 w 544125"/>
              <a:gd name="csY115" fmla="*/ 334773 h 424671"/>
              <a:gd name="csX116" fmla="*/ 114758 w 544125"/>
              <a:gd name="csY116" fmla="*/ 334773 h 424671"/>
              <a:gd name="csX117" fmla="*/ 114758 w 544125"/>
              <a:gd name="csY117" fmla="*/ 334773 h 424671"/>
              <a:gd name="csX118" fmla="*/ 67796 w 544125"/>
              <a:gd name="csY118" fmla="*/ 270368 h 424671"/>
              <a:gd name="csX119" fmla="*/ 67796 w 544125"/>
              <a:gd name="csY119" fmla="*/ 270368 h 424671"/>
              <a:gd name="csX120" fmla="*/ 67796 w 544125"/>
              <a:gd name="csY120" fmla="*/ 270368 h 424671"/>
              <a:gd name="csX121" fmla="*/ 50353 w 544125"/>
              <a:gd name="csY121" fmla="*/ 255608 h 424671"/>
              <a:gd name="csX122" fmla="*/ 49682 w 544125"/>
              <a:gd name="csY122" fmla="*/ 255608 h 424671"/>
              <a:gd name="csX123" fmla="*/ 49011 w 544125"/>
              <a:gd name="csY123" fmla="*/ 255608 h 424671"/>
              <a:gd name="csX124" fmla="*/ 24188 w 544125"/>
              <a:gd name="csY124" fmla="*/ 249570 h 424671"/>
              <a:gd name="csX125" fmla="*/ 14125 w 544125"/>
              <a:gd name="csY125" fmla="*/ 236152 h 424671"/>
              <a:gd name="csX126" fmla="*/ 14125 w 544125"/>
              <a:gd name="csY126" fmla="*/ 182481 h 42467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Lst>
            <a:rect l="l" t="t" r="r" b="b"/>
            <a:pathLst>
              <a:path w="544125" h="424671">
                <a:moveTo>
                  <a:pt x="20163" y="260975"/>
                </a:moveTo>
                <a:lnTo>
                  <a:pt x="44986" y="267013"/>
                </a:lnTo>
                <a:cubicBezTo>
                  <a:pt x="49011" y="268355"/>
                  <a:pt x="52365" y="271039"/>
                  <a:pt x="54378" y="275064"/>
                </a:cubicBezTo>
                <a:cubicBezTo>
                  <a:pt x="65783" y="301229"/>
                  <a:pt x="83226" y="324710"/>
                  <a:pt x="104695" y="344165"/>
                </a:cubicBezTo>
                <a:cubicBezTo>
                  <a:pt x="106707" y="346178"/>
                  <a:pt x="108720" y="348862"/>
                  <a:pt x="109391" y="352216"/>
                </a:cubicBezTo>
                <a:lnTo>
                  <a:pt x="119454" y="413267"/>
                </a:lnTo>
                <a:cubicBezTo>
                  <a:pt x="120796" y="419976"/>
                  <a:pt x="126163" y="424672"/>
                  <a:pt x="132872" y="424672"/>
                </a:cubicBezTo>
                <a:lnTo>
                  <a:pt x="177151" y="424672"/>
                </a:lnTo>
                <a:cubicBezTo>
                  <a:pt x="183859" y="424672"/>
                  <a:pt x="189227" y="419976"/>
                  <a:pt x="190568" y="413267"/>
                </a:cubicBezTo>
                <a:lnTo>
                  <a:pt x="193923" y="391798"/>
                </a:lnTo>
                <a:cubicBezTo>
                  <a:pt x="199290" y="393140"/>
                  <a:pt x="204657" y="394482"/>
                  <a:pt x="210024" y="395153"/>
                </a:cubicBezTo>
                <a:lnTo>
                  <a:pt x="215391" y="395824"/>
                </a:lnTo>
                <a:cubicBezTo>
                  <a:pt x="224113" y="397165"/>
                  <a:pt x="233505" y="397836"/>
                  <a:pt x="242227" y="397836"/>
                </a:cubicBezTo>
                <a:cubicBezTo>
                  <a:pt x="260341" y="397836"/>
                  <a:pt x="279125" y="395153"/>
                  <a:pt x="296569" y="390457"/>
                </a:cubicBezTo>
                <a:lnTo>
                  <a:pt x="300594" y="413267"/>
                </a:lnTo>
                <a:cubicBezTo>
                  <a:pt x="301936" y="419976"/>
                  <a:pt x="307303" y="424672"/>
                  <a:pt x="314012" y="424672"/>
                </a:cubicBezTo>
                <a:lnTo>
                  <a:pt x="358290" y="424672"/>
                </a:lnTo>
                <a:cubicBezTo>
                  <a:pt x="364999" y="424672"/>
                  <a:pt x="370366" y="419976"/>
                  <a:pt x="371708" y="413267"/>
                </a:cubicBezTo>
                <a:lnTo>
                  <a:pt x="381771" y="352216"/>
                </a:lnTo>
                <a:cubicBezTo>
                  <a:pt x="382442" y="348862"/>
                  <a:pt x="383784" y="346178"/>
                  <a:pt x="386467" y="344165"/>
                </a:cubicBezTo>
                <a:cubicBezTo>
                  <a:pt x="388480" y="342153"/>
                  <a:pt x="390493" y="340140"/>
                  <a:pt x="392505" y="338798"/>
                </a:cubicBezTo>
                <a:lnTo>
                  <a:pt x="398543" y="333431"/>
                </a:lnTo>
                <a:cubicBezTo>
                  <a:pt x="432759" y="299216"/>
                  <a:pt x="456240" y="256279"/>
                  <a:pt x="456240" y="208646"/>
                </a:cubicBezTo>
                <a:cubicBezTo>
                  <a:pt x="456240" y="197241"/>
                  <a:pt x="454898" y="186507"/>
                  <a:pt x="452214" y="175773"/>
                </a:cubicBezTo>
                <a:lnTo>
                  <a:pt x="449531" y="167051"/>
                </a:lnTo>
                <a:cubicBezTo>
                  <a:pt x="458923" y="163697"/>
                  <a:pt x="468316" y="161684"/>
                  <a:pt x="478379" y="161684"/>
                </a:cubicBezTo>
                <a:cubicBezTo>
                  <a:pt x="473683" y="169735"/>
                  <a:pt x="470328" y="178456"/>
                  <a:pt x="469657" y="187178"/>
                </a:cubicBezTo>
                <a:cubicBezTo>
                  <a:pt x="468316" y="197912"/>
                  <a:pt x="471670" y="207975"/>
                  <a:pt x="477708" y="216026"/>
                </a:cubicBezTo>
                <a:cubicBezTo>
                  <a:pt x="483075" y="222064"/>
                  <a:pt x="491126" y="225418"/>
                  <a:pt x="499177" y="224747"/>
                </a:cubicBezTo>
                <a:cubicBezTo>
                  <a:pt x="509911" y="224076"/>
                  <a:pt x="519974" y="217368"/>
                  <a:pt x="523328" y="206633"/>
                </a:cubicBezTo>
                <a:cubicBezTo>
                  <a:pt x="529366" y="192545"/>
                  <a:pt x="526012" y="176443"/>
                  <a:pt x="515278" y="165038"/>
                </a:cubicBezTo>
                <a:cubicBezTo>
                  <a:pt x="511923" y="161684"/>
                  <a:pt x="508569" y="158329"/>
                  <a:pt x="504544" y="156317"/>
                </a:cubicBezTo>
                <a:cubicBezTo>
                  <a:pt x="514607" y="152962"/>
                  <a:pt x="526012" y="151621"/>
                  <a:pt x="536746" y="152962"/>
                </a:cubicBezTo>
                <a:cubicBezTo>
                  <a:pt x="540772" y="152962"/>
                  <a:pt x="543455" y="150279"/>
                  <a:pt x="544126" y="146924"/>
                </a:cubicBezTo>
                <a:cubicBezTo>
                  <a:pt x="544126" y="142899"/>
                  <a:pt x="541442" y="140215"/>
                  <a:pt x="538088" y="139545"/>
                </a:cubicBezTo>
                <a:lnTo>
                  <a:pt x="538088" y="139545"/>
                </a:lnTo>
                <a:cubicBezTo>
                  <a:pt x="515278" y="138203"/>
                  <a:pt x="499847" y="142228"/>
                  <a:pt x="489784" y="149608"/>
                </a:cubicBezTo>
                <a:cubicBezTo>
                  <a:pt x="475025" y="146253"/>
                  <a:pt x="459594" y="147595"/>
                  <a:pt x="445506" y="153633"/>
                </a:cubicBezTo>
                <a:lnTo>
                  <a:pt x="444164" y="149608"/>
                </a:lnTo>
                <a:cubicBezTo>
                  <a:pt x="412632" y="75139"/>
                  <a:pt x="324746" y="20798"/>
                  <a:pt x="241556" y="20798"/>
                </a:cubicBezTo>
                <a:cubicBezTo>
                  <a:pt x="212708" y="20798"/>
                  <a:pt x="183859" y="27506"/>
                  <a:pt x="157695" y="39582"/>
                </a:cubicBezTo>
                <a:lnTo>
                  <a:pt x="75176" y="671"/>
                </a:lnTo>
                <a:cubicBezTo>
                  <a:pt x="74505" y="0"/>
                  <a:pt x="73163" y="0"/>
                  <a:pt x="72492" y="0"/>
                </a:cubicBezTo>
                <a:cubicBezTo>
                  <a:pt x="68467" y="0"/>
                  <a:pt x="65783" y="2684"/>
                  <a:pt x="65783" y="6709"/>
                </a:cubicBezTo>
                <a:cubicBezTo>
                  <a:pt x="65783" y="7380"/>
                  <a:pt x="65783" y="8051"/>
                  <a:pt x="65783" y="8722"/>
                </a:cubicBezTo>
                <a:lnTo>
                  <a:pt x="92619" y="84532"/>
                </a:lnTo>
                <a:cubicBezTo>
                  <a:pt x="90606" y="86544"/>
                  <a:pt x="88593" y="89228"/>
                  <a:pt x="85910" y="91912"/>
                </a:cubicBezTo>
                <a:cubicBezTo>
                  <a:pt x="85910" y="91912"/>
                  <a:pt x="85239" y="92582"/>
                  <a:pt x="85239" y="92582"/>
                </a:cubicBezTo>
                <a:cubicBezTo>
                  <a:pt x="72492" y="107342"/>
                  <a:pt x="61758" y="124114"/>
                  <a:pt x="53707" y="142228"/>
                </a:cubicBezTo>
                <a:cubicBezTo>
                  <a:pt x="52365" y="146253"/>
                  <a:pt x="48340" y="149608"/>
                  <a:pt x="44315" y="150279"/>
                </a:cubicBezTo>
                <a:lnTo>
                  <a:pt x="20163" y="156317"/>
                </a:lnTo>
                <a:cubicBezTo>
                  <a:pt x="8087" y="159000"/>
                  <a:pt x="-635" y="170405"/>
                  <a:pt x="36" y="182481"/>
                </a:cubicBezTo>
                <a:lnTo>
                  <a:pt x="36" y="234811"/>
                </a:lnTo>
                <a:cubicBezTo>
                  <a:pt x="36" y="246887"/>
                  <a:pt x="8087" y="257621"/>
                  <a:pt x="20163" y="260975"/>
                </a:cubicBezTo>
                <a:close/>
                <a:moveTo>
                  <a:pt x="483075" y="188519"/>
                </a:moveTo>
                <a:cubicBezTo>
                  <a:pt x="483746" y="179798"/>
                  <a:pt x="487101" y="171747"/>
                  <a:pt x="492468" y="165038"/>
                </a:cubicBezTo>
                <a:cubicBezTo>
                  <a:pt x="497835" y="167722"/>
                  <a:pt x="502531" y="171076"/>
                  <a:pt x="505885" y="175102"/>
                </a:cubicBezTo>
                <a:cubicBezTo>
                  <a:pt x="512594" y="181811"/>
                  <a:pt x="515278" y="192545"/>
                  <a:pt x="511252" y="201937"/>
                </a:cubicBezTo>
                <a:cubicBezTo>
                  <a:pt x="509911" y="207304"/>
                  <a:pt x="504544" y="211330"/>
                  <a:pt x="499177" y="211330"/>
                </a:cubicBezTo>
                <a:cubicBezTo>
                  <a:pt x="495151" y="211330"/>
                  <a:pt x="490455" y="209988"/>
                  <a:pt x="487771" y="206633"/>
                </a:cubicBezTo>
                <a:cubicBezTo>
                  <a:pt x="483746" y="201937"/>
                  <a:pt x="482404" y="195228"/>
                  <a:pt x="483075" y="188519"/>
                </a:cubicBezTo>
                <a:close/>
                <a:moveTo>
                  <a:pt x="13454" y="182481"/>
                </a:moveTo>
                <a:cubicBezTo>
                  <a:pt x="12783" y="176443"/>
                  <a:pt x="17479" y="171076"/>
                  <a:pt x="22846" y="169735"/>
                </a:cubicBezTo>
                <a:lnTo>
                  <a:pt x="22846" y="169735"/>
                </a:lnTo>
                <a:lnTo>
                  <a:pt x="22846" y="169735"/>
                </a:lnTo>
                <a:lnTo>
                  <a:pt x="46998" y="163697"/>
                </a:lnTo>
                <a:lnTo>
                  <a:pt x="46998" y="163697"/>
                </a:lnTo>
                <a:lnTo>
                  <a:pt x="46998" y="163697"/>
                </a:lnTo>
                <a:cubicBezTo>
                  <a:pt x="55049" y="161684"/>
                  <a:pt x="62429" y="155646"/>
                  <a:pt x="65112" y="147595"/>
                </a:cubicBezTo>
                <a:cubicBezTo>
                  <a:pt x="71821" y="132165"/>
                  <a:pt x="81214" y="118076"/>
                  <a:pt x="91948" y="105329"/>
                </a:cubicBezTo>
                <a:lnTo>
                  <a:pt x="91948" y="105329"/>
                </a:lnTo>
                <a:cubicBezTo>
                  <a:pt x="99328" y="97279"/>
                  <a:pt x="106707" y="89899"/>
                  <a:pt x="115429" y="83190"/>
                </a:cubicBezTo>
                <a:cubicBezTo>
                  <a:pt x="118112" y="81177"/>
                  <a:pt x="118783" y="76481"/>
                  <a:pt x="116100" y="73798"/>
                </a:cubicBezTo>
                <a:cubicBezTo>
                  <a:pt x="114087" y="71114"/>
                  <a:pt x="109391" y="70443"/>
                  <a:pt x="106707" y="73127"/>
                </a:cubicBezTo>
                <a:lnTo>
                  <a:pt x="106707" y="73127"/>
                </a:lnTo>
                <a:cubicBezTo>
                  <a:pt x="106707" y="73127"/>
                  <a:pt x="104695" y="74469"/>
                  <a:pt x="102682" y="76481"/>
                </a:cubicBezTo>
                <a:lnTo>
                  <a:pt x="83226" y="20798"/>
                </a:lnTo>
                <a:cubicBezTo>
                  <a:pt x="83226" y="20798"/>
                  <a:pt x="83226" y="20798"/>
                  <a:pt x="83226" y="20798"/>
                </a:cubicBezTo>
                <a:cubicBezTo>
                  <a:pt x="83226" y="20798"/>
                  <a:pt x="83226" y="20798"/>
                  <a:pt x="83226" y="20798"/>
                </a:cubicBezTo>
                <a:lnTo>
                  <a:pt x="150986" y="53000"/>
                </a:lnTo>
                <a:lnTo>
                  <a:pt x="156353" y="55684"/>
                </a:lnTo>
                <a:lnTo>
                  <a:pt x="161720" y="53000"/>
                </a:lnTo>
                <a:cubicBezTo>
                  <a:pt x="187885" y="40253"/>
                  <a:pt x="214720" y="34215"/>
                  <a:pt x="241556" y="34215"/>
                </a:cubicBezTo>
                <a:cubicBezTo>
                  <a:pt x="320720" y="34215"/>
                  <a:pt x="402569" y="85874"/>
                  <a:pt x="431417" y="154975"/>
                </a:cubicBezTo>
                <a:lnTo>
                  <a:pt x="439468" y="179798"/>
                </a:lnTo>
                <a:cubicBezTo>
                  <a:pt x="442151" y="189190"/>
                  <a:pt x="442822" y="199254"/>
                  <a:pt x="442822" y="209317"/>
                </a:cubicBezTo>
                <a:cubicBezTo>
                  <a:pt x="442822" y="251583"/>
                  <a:pt x="422024" y="293849"/>
                  <a:pt x="383113" y="329406"/>
                </a:cubicBezTo>
                <a:cubicBezTo>
                  <a:pt x="370366" y="340811"/>
                  <a:pt x="353594" y="353558"/>
                  <a:pt x="352923" y="353558"/>
                </a:cubicBezTo>
                <a:cubicBezTo>
                  <a:pt x="350240" y="355570"/>
                  <a:pt x="349569" y="360267"/>
                  <a:pt x="351581" y="362950"/>
                </a:cubicBezTo>
                <a:cubicBezTo>
                  <a:pt x="352923" y="364292"/>
                  <a:pt x="354936" y="365634"/>
                  <a:pt x="356948" y="365634"/>
                </a:cubicBezTo>
                <a:cubicBezTo>
                  <a:pt x="358290" y="365634"/>
                  <a:pt x="359632" y="364963"/>
                  <a:pt x="360974" y="364292"/>
                </a:cubicBezTo>
                <a:cubicBezTo>
                  <a:pt x="360974" y="364292"/>
                  <a:pt x="362986" y="362279"/>
                  <a:pt x="366341" y="360267"/>
                </a:cubicBezTo>
                <a:lnTo>
                  <a:pt x="357619" y="411254"/>
                </a:lnTo>
                <a:cubicBezTo>
                  <a:pt x="357619" y="411254"/>
                  <a:pt x="357619" y="411925"/>
                  <a:pt x="357619" y="411925"/>
                </a:cubicBezTo>
                <a:lnTo>
                  <a:pt x="357619" y="411925"/>
                </a:lnTo>
                <a:lnTo>
                  <a:pt x="313341" y="411925"/>
                </a:lnTo>
                <a:cubicBezTo>
                  <a:pt x="313341" y="411925"/>
                  <a:pt x="313341" y="411925"/>
                  <a:pt x="313341" y="411254"/>
                </a:cubicBezTo>
                <a:lnTo>
                  <a:pt x="309315" y="388444"/>
                </a:lnTo>
                <a:lnTo>
                  <a:pt x="306632" y="373684"/>
                </a:lnTo>
                <a:lnTo>
                  <a:pt x="292543" y="377710"/>
                </a:lnTo>
                <a:cubicBezTo>
                  <a:pt x="275771" y="382406"/>
                  <a:pt x="258999" y="384419"/>
                  <a:pt x="241556" y="384419"/>
                </a:cubicBezTo>
                <a:cubicBezTo>
                  <a:pt x="231492" y="384419"/>
                  <a:pt x="221429" y="383748"/>
                  <a:pt x="211366" y="381735"/>
                </a:cubicBezTo>
                <a:cubicBezTo>
                  <a:pt x="196606" y="379051"/>
                  <a:pt x="182518" y="374355"/>
                  <a:pt x="168429" y="368988"/>
                </a:cubicBezTo>
                <a:cubicBezTo>
                  <a:pt x="165075" y="367646"/>
                  <a:pt x="161049" y="368988"/>
                  <a:pt x="159707" y="372343"/>
                </a:cubicBezTo>
                <a:cubicBezTo>
                  <a:pt x="158366" y="375697"/>
                  <a:pt x="159707" y="379722"/>
                  <a:pt x="163062" y="381064"/>
                </a:cubicBezTo>
                <a:cubicBezTo>
                  <a:pt x="167087" y="383077"/>
                  <a:pt x="173125" y="385089"/>
                  <a:pt x="179834" y="387102"/>
                </a:cubicBezTo>
                <a:lnTo>
                  <a:pt x="180505" y="389786"/>
                </a:lnTo>
                <a:lnTo>
                  <a:pt x="177151" y="410583"/>
                </a:lnTo>
                <a:cubicBezTo>
                  <a:pt x="177151" y="411254"/>
                  <a:pt x="177151" y="411254"/>
                  <a:pt x="177151" y="411254"/>
                </a:cubicBezTo>
                <a:lnTo>
                  <a:pt x="177151" y="411254"/>
                </a:lnTo>
                <a:lnTo>
                  <a:pt x="132872" y="411254"/>
                </a:lnTo>
                <a:cubicBezTo>
                  <a:pt x="132872" y="411254"/>
                  <a:pt x="132872" y="410583"/>
                  <a:pt x="132872" y="410583"/>
                </a:cubicBezTo>
                <a:lnTo>
                  <a:pt x="122809" y="349532"/>
                </a:lnTo>
                <a:lnTo>
                  <a:pt x="122809" y="349532"/>
                </a:lnTo>
                <a:lnTo>
                  <a:pt x="122809" y="349532"/>
                </a:lnTo>
                <a:cubicBezTo>
                  <a:pt x="121467" y="344165"/>
                  <a:pt x="118783" y="338798"/>
                  <a:pt x="114758" y="334773"/>
                </a:cubicBezTo>
                <a:lnTo>
                  <a:pt x="114758" y="334773"/>
                </a:lnTo>
                <a:lnTo>
                  <a:pt x="114758" y="334773"/>
                </a:lnTo>
                <a:cubicBezTo>
                  <a:pt x="94631" y="316659"/>
                  <a:pt x="78530" y="294520"/>
                  <a:pt x="67796" y="270368"/>
                </a:cubicBezTo>
                <a:lnTo>
                  <a:pt x="67796" y="270368"/>
                </a:lnTo>
                <a:lnTo>
                  <a:pt x="67796" y="270368"/>
                </a:lnTo>
                <a:cubicBezTo>
                  <a:pt x="64441" y="263659"/>
                  <a:pt x="58403" y="258292"/>
                  <a:pt x="50353" y="255608"/>
                </a:cubicBezTo>
                <a:lnTo>
                  <a:pt x="49682" y="255608"/>
                </a:lnTo>
                <a:lnTo>
                  <a:pt x="49011" y="255608"/>
                </a:lnTo>
                <a:lnTo>
                  <a:pt x="24188" y="249570"/>
                </a:lnTo>
                <a:cubicBezTo>
                  <a:pt x="18150" y="248228"/>
                  <a:pt x="14125" y="242861"/>
                  <a:pt x="14125" y="236152"/>
                </a:cubicBezTo>
                <a:lnTo>
                  <a:pt x="14125" y="182481"/>
                </a:lnTo>
                <a:close/>
              </a:path>
            </a:pathLst>
          </a:custGeom>
          <a:solidFill>
            <a:srgbClr val="000000"/>
          </a:solidFill>
          <a:ln w="6648" cap="flat">
            <a:solidFill>
              <a:schemeClr val="accent6">
                <a:lumMod val="60000"/>
                <a:lumOff val="40000"/>
              </a:schemeClr>
            </a:solidFill>
            <a:prstDash val="solid"/>
            <a:miter/>
          </a:ln>
        </p:spPr>
        <p:txBody>
          <a:bodyPr/>
          <a:lstStyle/>
          <a:p>
            <a:endParaRPr lang="sv-SE"/>
          </a:p>
        </p:txBody>
      </p:sp>
      <p:sp>
        <p:nvSpPr>
          <p:cNvPr id="13" name="textruta 12">
            <a:extLst>
              <a:ext uri="{FF2B5EF4-FFF2-40B4-BE49-F238E27FC236}">
                <a16:creationId xmlns:a16="http://schemas.microsoft.com/office/drawing/2014/main" id="{8BA3F233-96B5-DA85-1AA1-06780179064C}"/>
              </a:ext>
            </a:extLst>
          </p:cNvPr>
          <p:cNvSpPr txBox="1"/>
          <p:nvPr/>
        </p:nvSpPr>
        <p:spPr>
          <a:xfrm>
            <a:off x="2627784" y="4629785"/>
            <a:ext cx="1551914" cy="246221"/>
          </a:xfrm>
          <a:prstGeom prst="rect">
            <a:avLst/>
          </a:prstGeom>
          <a:noFill/>
        </p:spPr>
        <p:txBody>
          <a:bodyPr wrap="square" rtlCol="0">
            <a:spAutoFit/>
          </a:bodyPr>
          <a:lstStyle/>
          <a:p>
            <a:r>
              <a:rPr lang="sv-SE" sz="1000" dirty="0">
                <a:solidFill>
                  <a:schemeClr val="tx1"/>
                </a:solidFill>
              </a:rPr>
              <a:t>Finansmarknadsaktörer</a:t>
            </a:r>
          </a:p>
        </p:txBody>
      </p:sp>
      <p:sp>
        <p:nvSpPr>
          <p:cNvPr id="16" name="textruta 15">
            <a:extLst>
              <a:ext uri="{FF2B5EF4-FFF2-40B4-BE49-F238E27FC236}">
                <a16:creationId xmlns:a16="http://schemas.microsoft.com/office/drawing/2014/main" id="{19301FAF-EDD8-0E83-58D5-BA2E439D1F4E}"/>
              </a:ext>
            </a:extLst>
          </p:cNvPr>
          <p:cNvSpPr txBox="1"/>
          <p:nvPr/>
        </p:nvSpPr>
        <p:spPr>
          <a:xfrm>
            <a:off x="5220072" y="4619912"/>
            <a:ext cx="1512966" cy="400110"/>
          </a:xfrm>
          <a:prstGeom prst="rect">
            <a:avLst/>
          </a:prstGeom>
          <a:noFill/>
        </p:spPr>
        <p:txBody>
          <a:bodyPr wrap="square" rtlCol="0">
            <a:spAutoFit/>
          </a:bodyPr>
          <a:lstStyle/>
          <a:p>
            <a:pPr algn="ctr"/>
            <a:r>
              <a:rPr lang="sv-SE" sz="1000" dirty="0"/>
              <a:t>Företag &amp; finansiella institutioner</a:t>
            </a:r>
          </a:p>
        </p:txBody>
      </p:sp>
      <p:sp>
        <p:nvSpPr>
          <p:cNvPr id="25" name="Ellips 24">
            <a:extLst>
              <a:ext uri="{FF2B5EF4-FFF2-40B4-BE49-F238E27FC236}">
                <a16:creationId xmlns:a16="http://schemas.microsoft.com/office/drawing/2014/main" id="{38344F05-A139-187B-AB47-ADB21AA50B02}"/>
              </a:ext>
            </a:extLst>
          </p:cNvPr>
          <p:cNvSpPr/>
          <p:nvPr/>
        </p:nvSpPr>
        <p:spPr>
          <a:xfrm>
            <a:off x="7803262"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27" name="Ellips 26">
            <a:extLst>
              <a:ext uri="{FF2B5EF4-FFF2-40B4-BE49-F238E27FC236}">
                <a16:creationId xmlns:a16="http://schemas.microsoft.com/office/drawing/2014/main" id="{1D9094E7-14A2-76AF-CCF1-A99086363E53}"/>
              </a:ext>
            </a:extLst>
          </p:cNvPr>
          <p:cNvSpPr/>
          <p:nvPr/>
        </p:nvSpPr>
        <p:spPr>
          <a:xfrm>
            <a:off x="7884581"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29" name="Ellips 28">
            <a:extLst>
              <a:ext uri="{FF2B5EF4-FFF2-40B4-BE49-F238E27FC236}">
                <a16:creationId xmlns:a16="http://schemas.microsoft.com/office/drawing/2014/main" id="{6F1D564A-06AE-2F61-08BF-0BAB6AAE3926}"/>
              </a:ext>
            </a:extLst>
          </p:cNvPr>
          <p:cNvSpPr/>
          <p:nvPr/>
        </p:nvSpPr>
        <p:spPr>
          <a:xfrm>
            <a:off x="7640624"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30" name="Ellips 29">
            <a:extLst>
              <a:ext uri="{FF2B5EF4-FFF2-40B4-BE49-F238E27FC236}">
                <a16:creationId xmlns:a16="http://schemas.microsoft.com/office/drawing/2014/main" id="{5984CD40-D362-A689-5010-574A8891CAC2}"/>
              </a:ext>
            </a:extLst>
          </p:cNvPr>
          <p:cNvSpPr/>
          <p:nvPr/>
        </p:nvSpPr>
        <p:spPr>
          <a:xfrm>
            <a:off x="7721943"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33" name="Ellips 32">
            <a:extLst>
              <a:ext uri="{FF2B5EF4-FFF2-40B4-BE49-F238E27FC236}">
                <a16:creationId xmlns:a16="http://schemas.microsoft.com/office/drawing/2014/main" id="{C95A18DF-DE1F-09C2-5787-4D15884CDFFC}"/>
              </a:ext>
            </a:extLst>
          </p:cNvPr>
          <p:cNvSpPr/>
          <p:nvPr/>
        </p:nvSpPr>
        <p:spPr>
          <a:xfrm>
            <a:off x="7477985"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34" name="Ellips 33">
            <a:extLst>
              <a:ext uri="{FF2B5EF4-FFF2-40B4-BE49-F238E27FC236}">
                <a16:creationId xmlns:a16="http://schemas.microsoft.com/office/drawing/2014/main" id="{1489B1D9-5932-125B-CC10-9CAA50BB28D3}"/>
              </a:ext>
            </a:extLst>
          </p:cNvPr>
          <p:cNvSpPr/>
          <p:nvPr/>
        </p:nvSpPr>
        <p:spPr>
          <a:xfrm>
            <a:off x="7559304"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35" name="Ellips 34">
            <a:extLst>
              <a:ext uri="{FF2B5EF4-FFF2-40B4-BE49-F238E27FC236}">
                <a16:creationId xmlns:a16="http://schemas.microsoft.com/office/drawing/2014/main" id="{21E99135-2E13-56CE-60A3-51540A38A577}"/>
              </a:ext>
            </a:extLst>
          </p:cNvPr>
          <p:cNvSpPr/>
          <p:nvPr/>
        </p:nvSpPr>
        <p:spPr>
          <a:xfrm>
            <a:off x="7396666" y="4452792"/>
            <a:ext cx="36963" cy="36963"/>
          </a:xfrm>
          <a:prstGeom prst="ellipse">
            <a:avLst/>
          </a:prstGeom>
          <a:solidFill>
            <a:srgbClr val="00B0F0"/>
          </a:solidFill>
          <a:ln w="7342" cap="flat">
            <a:solidFill>
              <a:srgbClr val="0070C0"/>
            </a:solidFill>
            <a:prstDash val="solid"/>
            <a:miter/>
          </a:ln>
        </p:spPr>
        <p:txBody>
          <a:bodyPr/>
          <a:lstStyle/>
          <a:p>
            <a:endParaRPr lang="sv-SE"/>
          </a:p>
        </p:txBody>
      </p:sp>
      <p:sp>
        <p:nvSpPr>
          <p:cNvPr id="36" name="Frihandsfigur: Form 35">
            <a:extLst>
              <a:ext uri="{FF2B5EF4-FFF2-40B4-BE49-F238E27FC236}">
                <a16:creationId xmlns:a16="http://schemas.microsoft.com/office/drawing/2014/main" id="{6B0CEC49-3C9E-3432-09B7-CAE45EB2F8DB}"/>
              </a:ext>
            </a:extLst>
          </p:cNvPr>
          <p:cNvSpPr/>
          <p:nvPr/>
        </p:nvSpPr>
        <p:spPr>
          <a:xfrm>
            <a:off x="7367321" y="4497327"/>
            <a:ext cx="583807" cy="162655"/>
          </a:xfrm>
          <a:custGeom>
            <a:avLst/>
            <a:gdLst>
              <a:gd name="csX0" fmla="*/ 583572 w 583807"/>
              <a:gd name="csY0" fmla="*/ 71431 h 162655"/>
              <a:gd name="csX1" fmla="*/ 569304 w 583807"/>
              <a:gd name="csY1" fmla="*/ 17612 h 162655"/>
              <a:gd name="csX2" fmla="*/ 567087 w 583807"/>
              <a:gd name="csY2" fmla="*/ 13472 h 162655"/>
              <a:gd name="csX3" fmla="*/ 549566 w 583807"/>
              <a:gd name="csY3" fmla="*/ 2309 h 162655"/>
              <a:gd name="csX4" fmla="*/ 535742 w 583807"/>
              <a:gd name="csY4" fmla="*/ 18 h 162655"/>
              <a:gd name="csX5" fmla="*/ 521991 w 583807"/>
              <a:gd name="csY5" fmla="*/ 2309 h 162655"/>
              <a:gd name="csX6" fmla="*/ 504397 w 583807"/>
              <a:gd name="csY6" fmla="*/ 13546 h 162655"/>
              <a:gd name="csX7" fmla="*/ 502327 w 583807"/>
              <a:gd name="csY7" fmla="*/ 17686 h 162655"/>
              <a:gd name="csX8" fmla="*/ 494934 w 583807"/>
              <a:gd name="csY8" fmla="*/ 45187 h 162655"/>
              <a:gd name="csX9" fmla="*/ 487542 w 583807"/>
              <a:gd name="csY9" fmla="*/ 17908 h 162655"/>
              <a:gd name="csX10" fmla="*/ 485398 w 583807"/>
              <a:gd name="csY10" fmla="*/ 13768 h 162655"/>
              <a:gd name="csX11" fmla="*/ 467803 w 583807"/>
              <a:gd name="csY11" fmla="*/ 2605 h 162655"/>
              <a:gd name="csX12" fmla="*/ 454423 w 583807"/>
              <a:gd name="csY12" fmla="*/ 18 h 162655"/>
              <a:gd name="csX13" fmla="*/ 440672 w 583807"/>
              <a:gd name="csY13" fmla="*/ 2309 h 162655"/>
              <a:gd name="csX14" fmla="*/ 423152 w 583807"/>
              <a:gd name="csY14" fmla="*/ 13546 h 162655"/>
              <a:gd name="csX15" fmla="*/ 421008 w 583807"/>
              <a:gd name="csY15" fmla="*/ 17686 h 162655"/>
              <a:gd name="csX16" fmla="*/ 413763 w 583807"/>
              <a:gd name="csY16" fmla="*/ 44373 h 162655"/>
              <a:gd name="csX17" fmla="*/ 406370 w 583807"/>
              <a:gd name="csY17" fmla="*/ 17612 h 162655"/>
              <a:gd name="csX18" fmla="*/ 404153 w 583807"/>
              <a:gd name="csY18" fmla="*/ 13472 h 162655"/>
              <a:gd name="csX19" fmla="*/ 386632 w 583807"/>
              <a:gd name="csY19" fmla="*/ 2309 h 162655"/>
              <a:gd name="csX20" fmla="*/ 373103 w 583807"/>
              <a:gd name="csY20" fmla="*/ 18 h 162655"/>
              <a:gd name="csX21" fmla="*/ 359353 w 583807"/>
              <a:gd name="csY21" fmla="*/ 2309 h 162655"/>
              <a:gd name="csX22" fmla="*/ 341759 w 583807"/>
              <a:gd name="csY22" fmla="*/ 13546 h 162655"/>
              <a:gd name="csX23" fmla="*/ 339689 w 583807"/>
              <a:gd name="csY23" fmla="*/ 17686 h 162655"/>
              <a:gd name="csX24" fmla="*/ 332296 w 583807"/>
              <a:gd name="csY24" fmla="*/ 45187 h 162655"/>
              <a:gd name="csX25" fmla="*/ 324903 w 583807"/>
              <a:gd name="csY25" fmla="*/ 17908 h 162655"/>
              <a:gd name="csX26" fmla="*/ 322760 w 583807"/>
              <a:gd name="csY26" fmla="*/ 13768 h 162655"/>
              <a:gd name="csX27" fmla="*/ 305165 w 583807"/>
              <a:gd name="csY27" fmla="*/ 2605 h 162655"/>
              <a:gd name="csX28" fmla="*/ 291784 w 583807"/>
              <a:gd name="csY28" fmla="*/ 18 h 162655"/>
              <a:gd name="csX29" fmla="*/ 278034 w 583807"/>
              <a:gd name="csY29" fmla="*/ 2309 h 162655"/>
              <a:gd name="csX30" fmla="*/ 260513 w 583807"/>
              <a:gd name="csY30" fmla="*/ 13546 h 162655"/>
              <a:gd name="csX31" fmla="*/ 258370 w 583807"/>
              <a:gd name="csY31" fmla="*/ 17686 h 162655"/>
              <a:gd name="csX32" fmla="*/ 251125 w 583807"/>
              <a:gd name="csY32" fmla="*/ 44373 h 162655"/>
              <a:gd name="csX33" fmla="*/ 243732 w 583807"/>
              <a:gd name="csY33" fmla="*/ 17612 h 162655"/>
              <a:gd name="csX34" fmla="*/ 241514 w 583807"/>
              <a:gd name="csY34" fmla="*/ 13472 h 162655"/>
              <a:gd name="csX35" fmla="*/ 223994 w 583807"/>
              <a:gd name="csY35" fmla="*/ 2309 h 162655"/>
              <a:gd name="csX36" fmla="*/ 210465 w 583807"/>
              <a:gd name="csY36" fmla="*/ 18 h 162655"/>
              <a:gd name="csX37" fmla="*/ 196715 w 583807"/>
              <a:gd name="csY37" fmla="*/ 2309 h 162655"/>
              <a:gd name="csX38" fmla="*/ 179120 w 583807"/>
              <a:gd name="csY38" fmla="*/ 13546 h 162655"/>
              <a:gd name="csX39" fmla="*/ 177051 w 583807"/>
              <a:gd name="csY39" fmla="*/ 17686 h 162655"/>
              <a:gd name="csX40" fmla="*/ 169658 w 583807"/>
              <a:gd name="csY40" fmla="*/ 45187 h 162655"/>
              <a:gd name="csX41" fmla="*/ 162265 w 583807"/>
              <a:gd name="csY41" fmla="*/ 17908 h 162655"/>
              <a:gd name="csX42" fmla="*/ 160121 w 583807"/>
              <a:gd name="csY42" fmla="*/ 13768 h 162655"/>
              <a:gd name="csX43" fmla="*/ 142527 w 583807"/>
              <a:gd name="csY43" fmla="*/ 2605 h 162655"/>
              <a:gd name="csX44" fmla="*/ 129146 w 583807"/>
              <a:gd name="csY44" fmla="*/ 18 h 162655"/>
              <a:gd name="csX45" fmla="*/ 115396 w 583807"/>
              <a:gd name="csY45" fmla="*/ 2309 h 162655"/>
              <a:gd name="csX46" fmla="*/ 97875 w 583807"/>
              <a:gd name="csY46" fmla="*/ 13546 h 162655"/>
              <a:gd name="csX47" fmla="*/ 95731 w 583807"/>
              <a:gd name="csY47" fmla="*/ 17686 h 162655"/>
              <a:gd name="csX48" fmla="*/ 88487 w 583807"/>
              <a:gd name="csY48" fmla="*/ 44373 h 162655"/>
              <a:gd name="csX49" fmla="*/ 81094 w 583807"/>
              <a:gd name="csY49" fmla="*/ 17612 h 162655"/>
              <a:gd name="csX50" fmla="*/ 78876 w 583807"/>
              <a:gd name="csY50" fmla="*/ 13472 h 162655"/>
              <a:gd name="csX51" fmla="*/ 61356 w 583807"/>
              <a:gd name="csY51" fmla="*/ 2309 h 162655"/>
              <a:gd name="csX52" fmla="*/ 47827 w 583807"/>
              <a:gd name="csY52" fmla="*/ 18 h 162655"/>
              <a:gd name="csX53" fmla="*/ 34077 w 583807"/>
              <a:gd name="csY53" fmla="*/ 2309 h 162655"/>
              <a:gd name="csX54" fmla="*/ 16482 w 583807"/>
              <a:gd name="csY54" fmla="*/ 13546 h 162655"/>
              <a:gd name="csX55" fmla="*/ 14412 w 583807"/>
              <a:gd name="csY55" fmla="*/ 17686 h 162655"/>
              <a:gd name="csX56" fmla="*/ 145 w 583807"/>
              <a:gd name="csY56" fmla="*/ 71431 h 162655"/>
              <a:gd name="csX57" fmla="*/ 5947 w 583807"/>
              <a:gd name="csY57" fmla="*/ 80127 h 162655"/>
              <a:gd name="csX58" fmla="*/ 14412 w 583807"/>
              <a:gd name="csY58" fmla="*/ 75201 h 162655"/>
              <a:gd name="csX59" fmla="*/ 25649 w 583807"/>
              <a:gd name="csY59" fmla="*/ 32841 h 162655"/>
              <a:gd name="csX60" fmla="*/ 25649 w 583807"/>
              <a:gd name="csY60" fmla="*/ 56054 h 162655"/>
              <a:gd name="csX61" fmla="*/ 12934 w 583807"/>
              <a:gd name="csY61" fmla="*/ 103515 h 162655"/>
              <a:gd name="csX62" fmla="*/ 25649 w 583807"/>
              <a:gd name="csY62" fmla="*/ 103515 h 162655"/>
              <a:gd name="csX63" fmla="*/ 25649 w 583807"/>
              <a:gd name="csY63" fmla="*/ 162656 h 162655"/>
              <a:gd name="csX64" fmla="*/ 40434 w 583807"/>
              <a:gd name="csY64" fmla="*/ 162656 h 162655"/>
              <a:gd name="csX65" fmla="*/ 40434 w 583807"/>
              <a:gd name="csY65" fmla="*/ 103515 h 162655"/>
              <a:gd name="csX66" fmla="*/ 55220 w 583807"/>
              <a:gd name="csY66" fmla="*/ 103515 h 162655"/>
              <a:gd name="csX67" fmla="*/ 55220 w 583807"/>
              <a:gd name="csY67" fmla="*/ 162656 h 162655"/>
              <a:gd name="csX68" fmla="*/ 70005 w 583807"/>
              <a:gd name="csY68" fmla="*/ 162656 h 162655"/>
              <a:gd name="csX69" fmla="*/ 70005 w 583807"/>
              <a:gd name="csY69" fmla="*/ 103515 h 162655"/>
              <a:gd name="csX70" fmla="*/ 82720 w 583807"/>
              <a:gd name="csY70" fmla="*/ 103515 h 162655"/>
              <a:gd name="csX71" fmla="*/ 70005 w 583807"/>
              <a:gd name="csY71" fmla="*/ 56054 h 162655"/>
              <a:gd name="csX72" fmla="*/ 70005 w 583807"/>
              <a:gd name="csY72" fmla="*/ 32323 h 162655"/>
              <a:gd name="csX73" fmla="*/ 81316 w 583807"/>
              <a:gd name="csY73" fmla="*/ 75201 h 162655"/>
              <a:gd name="csX74" fmla="*/ 90284 w 583807"/>
              <a:gd name="csY74" fmla="*/ 80574 h 162655"/>
              <a:gd name="csX75" fmla="*/ 95657 w 583807"/>
              <a:gd name="csY75" fmla="*/ 75201 h 162655"/>
              <a:gd name="csX76" fmla="*/ 106968 w 583807"/>
              <a:gd name="csY76" fmla="*/ 32323 h 162655"/>
              <a:gd name="csX77" fmla="*/ 106968 w 583807"/>
              <a:gd name="csY77" fmla="*/ 162656 h 162655"/>
              <a:gd name="csX78" fmla="*/ 121754 w 583807"/>
              <a:gd name="csY78" fmla="*/ 162656 h 162655"/>
              <a:gd name="csX79" fmla="*/ 121754 w 583807"/>
              <a:gd name="csY79" fmla="*/ 81337 h 162655"/>
              <a:gd name="csX80" fmla="*/ 136539 w 583807"/>
              <a:gd name="csY80" fmla="*/ 81337 h 162655"/>
              <a:gd name="csX81" fmla="*/ 136539 w 583807"/>
              <a:gd name="csY81" fmla="*/ 162656 h 162655"/>
              <a:gd name="csX82" fmla="*/ 151324 w 583807"/>
              <a:gd name="csY82" fmla="*/ 162656 h 162655"/>
              <a:gd name="csX83" fmla="*/ 151324 w 583807"/>
              <a:gd name="csY83" fmla="*/ 32767 h 162655"/>
              <a:gd name="csX84" fmla="*/ 162561 w 583807"/>
              <a:gd name="csY84" fmla="*/ 75201 h 162655"/>
              <a:gd name="csX85" fmla="*/ 169954 w 583807"/>
              <a:gd name="csY85" fmla="*/ 82593 h 162655"/>
              <a:gd name="csX86" fmla="*/ 177346 w 583807"/>
              <a:gd name="csY86" fmla="*/ 75201 h 162655"/>
              <a:gd name="csX87" fmla="*/ 188287 w 583807"/>
              <a:gd name="csY87" fmla="*/ 32767 h 162655"/>
              <a:gd name="csX88" fmla="*/ 188287 w 583807"/>
              <a:gd name="csY88" fmla="*/ 56054 h 162655"/>
              <a:gd name="csX89" fmla="*/ 175572 w 583807"/>
              <a:gd name="csY89" fmla="*/ 103515 h 162655"/>
              <a:gd name="csX90" fmla="*/ 188287 w 583807"/>
              <a:gd name="csY90" fmla="*/ 103515 h 162655"/>
              <a:gd name="csX91" fmla="*/ 188287 w 583807"/>
              <a:gd name="csY91" fmla="*/ 162656 h 162655"/>
              <a:gd name="csX92" fmla="*/ 203073 w 583807"/>
              <a:gd name="csY92" fmla="*/ 162656 h 162655"/>
              <a:gd name="csX93" fmla="*/ 203073 w 583807"/>
              <a:gd name="csY93" fmla="*/ 103515 h 162655"/>
              <a:gd name="csX94" fmla="*/ 217858 w 583807"/>
              <a:gd name="csY94" fmla="*/ 103515 h 162655"/>
              <a:gd name="csX95" fmla="*/ 217858 w 583807"/>
              <a:gd name="csY95" fmla="*/ 162656 h 162655"/>
              <a:gd name="csX96" fmla="*/ 232643 w 583807"/>
              <a:gd name="csY96" fmla="*/ 162656 h 162655"/>
              <a:gd name="csX97" fmla="*/ 232643 w 583807"/>
              <a:gd name="csY97" fmla="*/ 103515 h 162655"/>
              <a:gd name="csX98" fmla="*/ 245359 w 583807"/>
              <a:gd name="csY98" fmla="*/ 103515 h 162655"/>
              <a:gd name="csX99" fmla="*/ 232643 w 583807"/>
              <a:gd name="csY99" fmla="*/ 56054 h 162655"/>
              <a:gd name="csX100" fmla="*/ 232643 w 583807"/>
              <a:gd name="csY100" fmla="*/ 32323 h 162655"/>
              <a:gd name="csX101" fmla="*/ 243954 w 583807"/>
              <a:gd name="csY101" fmla="*/ 75201 h 162655"/>
              <a:gd name="csX102" fmla="*/ 252922 w 583807"/>
              <a:gd name="csY102" fmla="*/ 80574 h 162655"/>
              <a:gd name="csX103" fmla="*/ 258296 w 583807"/>
              <a:gd name="csY103" fmla="*/ 75201 h 162655"/>
              <a:gd name="csX104" fmla="*/ 269606 w 583807"/>
              <a:gd name="csY104" fmla="*/ 32323 h 162655"/>
              <a:gd name="csX105" fmla="*/ 269606 w 583807"/>
              <a:gd name="csY105" fmla="*/ 162656 h 162655"/>
              <a:gd name="csX106" fmla="*/ 284392 w 583807"/>
              <a:gd name="csY106" fmla="*/ 162656 h 162655"/>
              <a:gd name="csX107" fmla="*/ 284392 w 583807"/>
              <a:gd name="csY107" fmla="*/ 81337 h 162655"/>
              <a:gd name="csX108" fmla="*/ 299177 w 583807"/>
              <a:gd name="csY108" fmla="*/ 81337 h 162655"/>
              <a:gd name="csX109" fmla="*/ 299177 w 583807"/>
              <a:gd name="csY109" fmla="*/ 162656 h 162655"/>
              <a:gd name="csX110" fmla="*/ 313962 w 583807"/>
              <a:gd name="csY110" fmla="*/ 162656 h 162655"/>
              <a:gd name="csX111" fmla="*/ 313962 w 583807"/>
              <a:gd name="csY111" fmla="*/ 32767 h 162655"/>
              <a:gd name="csX112" fmla="*/ 325199 w 583807"/>
              <a:gd name="csY112" fmla="*/ 75201 h 162655"/>
              <a:gd name="csX113" fmla="*/ 332592 w 583807"/>
              <a:gd name="csY113" fmla="*/ 82593 h 162655"/>
              <a:gd name="csX114" fmla="*/ 339984 w 583807"/>
              <a:gd name="csY114" fmla="*/ 75201 h 162655"/>
              <a:gd name="csX115" fmla="*/ 350926 w 583807"/>
              <a:gd name="csY115" fmla="*/ 32767 h 162655"/>
              <a:gd name="csX116" fmla="*/ 350926 w 583807"/>
              <a:gd name="csY116" fmla="*/ 56054 h 162655"/>
              <a:gd name="csX117" fmla="*/ 338210 w 583807"/>
              <a:gd name="csY117" fmla="*/ 103515 h 162655"/>
              <a:gd name="csX118" fmla="*/ 350926 w 583807"/>
              <a:gd name="csY118" fmla="*/ 103515 h 162655"/>
              <a:gd name="csX119" fmla="*/ 350926 w 583807"/>
              <a:gd name="csY119" fmla="*/ 162656 h 162655"/>
              <a:gd name="csX120" fmla="*/ 365711 w 583807"/>
              <a:gd name="csY120" fmla="*/ 162656 h 162655"/>
              <a:gd name="csX121" fmla="*/ 365711 w 583807"/>
              <a:gd name="csY121" fmla="*/ 103515 h 162655"/>
              <a:gd name="csX122" fmla="*/ 380496 w 583807"/>
              <a:gd name="csY122" fmla="*/ 103515 h 162655"/>
              <a:gd name="csX123" fmla="*/ 380496 w 583807"/>
              <a:gd name="csY123" fmla="*/ 162656 h 162655"/>
              <a:gd name="csX124" fmla="*/ 395281 w 583807"/>
              <a:gd name="csY124" fmla="*/ 162656 h 162655"/>
              <a:gd name="csX125" fmla="*/ 395281 w 583807"/>
              <a:gd name="csY125" fmla="*/ 103515 h 162655"/>
              <a:gd name="csX126" fmla="*/ 407997 w 583807"/>
              <a:gd name="csY126" fmla="*/ 103515 h 162655"/>
              <a:gd name="csX127" fmla="*/ 395281 w 583807"/>
              <a:gd name="csY127" fmla="*/ 56054 h 162655"/>
              <a:gd name="csX128" fmla="*/ 395281 w 583807"/>
              <a:gd name="csY128" fmla="*/ 32323 h 162655"/>
              <a:gd name="csX129" fmla="*/ 406592 w 583807"/>
              <a:gd name="csY129" fmla="*/ 75201 h 162655"/>
              <a:gd name="csX130" fmla="*/ 415560 w 583807"/>
              <a:gd name="csY130" fmla="*/ 80574 h 162655"/>
              <a:gd name="csX131" fmla="*/ 420934 w 583807"/>
              <a:gd name="csY131" fmla="*/ 75201 h 162655"/>
              <a:gd name="csX132" fmla="*/ 432245 w 583807"/>
              <a:gd name="csY132" fmla="*/ 32323 h 162655"/>
              <a:gd name="csX133" fmla="*/ 432245 w 583807"/>
              <a:gd name="csY133" fmla="*/ 162656 h 162655"/>
              <a:gd name="csX134" fmla="*/ 447030 w 583807"/>
              <a:gd name="csY134" fmla="*/ 162656 h 162655"/>
              <a:gd name="csX135" fmla="*/ 447030 w 583807"/>
              <a:gd name="csY135" fmla="*/ 81337 h 162655"/>
              <a:gd name="csX136" fmla="*/ 461815 w 583807"/>
              <a:gd name="csY136" fmla="*/ 81337 h 162655"/>
              <a:gd name="csX137" fmla="*/ 461815 w 583807"/>
              <a:gd name="csY137" fmla="*/ 162656 h 162655"/>
              <a:gd name="csX138" fmla="*/ 476601 w 583807"/>
              <a:gd name="csY138" fmla="*/ 162656 h 162655"/>
              <a:gd name="csX139" fmla="*/ 476601 w 583807"/>
              <a:gd name="csY139" fmla="*/ 32767 h 162655"/>
              <a:gd name="csX140" fmla="*/ 487837 w 583807"/>
              <a:gd name="csY140" fmla="*/ 75201 h 162655"/>
              <a:gd name="csX141" fmla="*/ 495230 w 583807"/>
              <a:gd name="csY141" fmla="*/ 82593 h 162655"/>
              <a:gd name="csX142" fmla="*/ 502623 w 583807"/>
              <a:gd name="csY142" fmla="*/ 75201 h 162655"/>
              <a:gd name="csX143" fmla="*/ 513564 w 583807"/>
              <a:gd name="csY143" fmla="*/ 32767 h 162655"/>
              <a:gd name="csX144" fmla="*/ 513564 w 583807"/>
              <a:gd name="csY144" fmla="*/ 56054 h 162655"/>
              <a:gd name="csX145" fmla="*/ 500848 w 583807"/>
              <a:gd name="csY145" fmla="*/ 103515 h 162655"/>
              <a:gd name="csX146" fmla="*/ 513564 w 583807"/>
              <a:gd name="csY146" fmla="*/ 103515 h 162655"/>
              <a:gd name="csX147" fmla="*/ 513564 w 583807"/>
              <a:gd name="csY147" fmla="*/ 162656 h 162655"/>
              <a:gd name="csX148" fmla="*/ 528349 w 583807"/>
              <a:gd name="csY148" fmla="*/ 162656 h 162655"/>
              <a:gd name="csX149" fmla="*/ 528349 w 583807"/>
              <a:gd name="csY149" fmla="*/ 103515 h 162655"/>
              <a:gd name="csX150" fmla="*/ 543134 w 583807"/>
              <a:gd name="csY150" fmla="*/ 103515 h 162655"/>
              <a:gd name="csX151" fmla="*/ 543134 w 583807"/>
              <a:gd name="csY151" fmla="*/ 162656 h 162655"/>
              <a:gd name="csX152" fmla="*/ 557920 w 583807"/>
              <a:gd name="csY152" fmla="*/ 162656 h 162655"/>
              <a:gd name="csX153" fmla="*/ 557920 w 583807"/>
              <a:gd name="csY153" fmla="*/ 103515 h 162655"/>
              <a:gd name="csX154" fmla="*/ 570635 w 583807"/>
              <a:gd name="csY154" fmla="*/ 103515 h 162655"/>
              <a:gd name="csX155" fmla="*/ 557920 w 583807"/>
              <a:gd name="csY155" fmla="*/ 56054 h 162655"/>
              <a:gd name="csX156" fmla="*/ 557920 w 583807"/>
              <a:gd name="csY156" fmla="*/ 32323 h 162655"/>
              <a:gd name="csX157" fmla="*/ 569230 w 583807"/>
              <a:gd name="csY157" fmla="*/ 75201 h 162655"/>
              <a:gd name="csX158" fmla="*/ 576623 w 583807"/>
              <a:gd name="csY158" fmla="*/ 80671 h 162655"/>
              <a:gd name="csX159" fmla="*/ 583805 w 583807"/>
              <a:gd name="csY159" fmla="*/ 73073 h 162655"/>
              <a:gd name="csX160" fmla="*/ 583572 w 583807"/>
              <a:gd name="csY160" fmla="*/ 71431 h 1626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 ang="0">
                <a:pos x="csX127" y="csY127"/>
              </a:cxn>
              <a:cxn ang="0">
                <a:pos x="csX128" y="csY128"/>
              </a:cxn>
              <a:cxn ang="0">
                <a:pos x="csX129" y="csY129"/>
              </a:cxn>
              <a:cxn ang="0">
                <a:pos x="csX130" y="csY130"/>
              </a:cxn>
              <a:cxn ang="0">
                <a:pos x="csX131" y="csY131"/>
              </a:cxn>
              <a:cxn ang="0">
                <a:pos x="csX132" y="csY132"/>
              </a:cxn>
              <a:cxn ang="0">
                <a:pos x="csX133" y="csY133"/>
              </a:cxn>
              <a:cxn ang="0">
                <a:pos x="csX134" y="csY134"/>
              </a:cxn>
              <a:cxn ang="0">
                <a:pos x="csX135" y="csY135"/>
              </a:cxn>
              <a:cxn ang="0">
                <a:pos x="csX136" y="csY136"/>
              </a:cxn>
              <a:cxn ang="0">
                <a:pos x="csX137" y="csY137"/>
              </a:cxn>
              <a:cxn ang="0">
                <a:pos x="csX138" y="csY138"/>
              </a:cxn>
              <a:cxn ang="0">
                <a:pos x="csX139" y="csY139"/>
              </a:cxn>
              <a:cxn ang="0">
                <a:pos x="csX140" y="csY140"/>
              </a:cxn>
              <a:cxn ang="0">
                <a:pos x="csX141" y="csY141"/>
              </a:cxn>
              <a:cxn ang="0">
                <a:pos x="csX142" y="csY142"/>
              </a:cxn>
              <a:cxn ang="0">
                <a:pos x="csX143" y="csY143"/>
              </a:cxn>
              <a:cxn ang="0">
                <a:pos x="csX144" y="csY144"/>
              </a:cxn>
              <a:cxn ang="0">
                <a:pos x="csX145" y="csY145"/>
              </a:cxn>
              <a:cxn ang="0">
                <a:pos x="csX146" y="csY146"/>
              </a:cxn>
              <a:cxn ang="0">
                <a:pos x="csX147" y="csY147"/>
              </a:cxn>
              <a:cxn ang="0">
                <a:pos x="csX148" y="csY148"/>
              </a:cxn>
              <a:cxn ang="0">
                <a:pos x="csX149" y="csY149"/>
              </a:cxn>
              <a:cxn ang="0">
                <a:pos x="csX150" y="csY150"/>
              </a:cxn>
              <a:cxn ang="0">
                <a:pos x="csX151" y="csY151"/>
              </a:cxn>
              <a:cxn ang="0">
                <a:pos x="csX152" y="csY152"/>
              </a:cxn>
              <a:cxn ang="0">
                <a:pos x="csX153" y="csY153"/>
              </a:cxn>
              <a:cxn ang="0">
                <a:pos x="csX154" y="csY154"/>
              </a:cxn>
              <a:cxn ang="0">
                <a:pos x="csX155" y="csY155"/>
              </a:cxn>
              <a:cxn ang="0">
                <a:pos x="csX156" y="csY156"/>
              </a:cxn>
              <a:cxn ang="0">
                <a:pos x="csX157" y="csY157"/>
              </a:cxn>
              <a:cxn ang="0">
                <a:pos x="csX158" y="csY158"/>
              </a:cxn>
              <a:cxn ang="0">
                <a:pos x="csX159" y="csY159"/>
              </a:cxn>
              <a:cxn ang="0">
                <a:pos x="csX160" y="csY160"/>
              </a:cxn>
            </a:cxnLst>
            <a:rect l="l" t="t" r="r" b="b"/>
            <a:pathLst>
              <a:path w="583807" h="162655">
                <a:moveTo>
                  <a:pt x="583572" y="71431"/>
                </a:moveTo>
                <a:lnTo>
                  <a:pt x="569304" y="17612"/>
                </a:lnTo>
                <a:cubicBezTo>
                  <a:pt x="568867" y="16091"/>
                  <a:pt x="568111" y="14679"/>
                  <a:pt x="567087" y="13472"/>
                </a:cubicBezTo>
                <a:cubicBezTo>
                  <a:pt x="562223" y="8404"/>
                  <a:pt x="556215" y="4575"/>
                  <a:pt x="549566" y="2309"/>
                </a:cubicBezTo>
                <a:cubicBezTo>
                  <a:pt x="545152" y="649"/>
                  <a:pt x="540455" y="-130"/>
                  <a:pt x="535742" y="18"/>
                </a:cubicBezTo>
                <a:cubicBezTo>
                  <a:pt x="531062" y="9"/>
                  <a:pt x="526414" y="783"/>
                  <a:pt x="521991" y="2309"/>
                </a:cubicBezTo>
                <a:cubicBezTo>
                  <a:pt x="515290" y="4548"/>
                  <a:pt x="509246" y="8408"/>
                  <a:pt x="504397" y="13546"/>
                </a:cubicBezTo>
                <a:cubicBezTo>
                  <a:pt x="503476" y="14798"/>
                  <a:pt x="502775" y="16198"/>
                  <a:pt x="502327" y="17686"/>
                </a:cubicBezTo>
                <a:lnTo>
                  <a:pt x="494934" y="45187"/>
                </a:lnTo>
                <a:lnTo>
                  <a:pt x="487542" y="17908"/>
                </a:lnTo>
                <a:cubicBezTo>
                  <a:pt x="487146" y="16385"/>
                  <a:pt x="486414" y="14970"/>
                  <a:pt x="485398" y="13768"/>
                </a:cubicBezTo>
                <a:cubicBezTo>
                  <a:pt x="480502" y="8702"/>
                  <a:pt x="474471" y="4876"/>
                  <a:pt x="467803" y="2605"/>
                </a:cubicBezTo>
                <a:cubicBezTo>
                  <a:pt x="463552" y="888"/>
                  <a:pt x="459008" y="9"/>
                  <a:pt x="454423" y="18"/>
                </a:cubicBezTo>
                <a:cubicBezTo>
                  <a:pt x="449745" y="21"/>
                  <a:pt x="445099" y="795"/>
                  <a:pt x="440672" y="2309"/>
                </a:cubicBezTo>
                <a:cubicBezTo>
                  <a:pt x="433984" y="4531"/>
                  <a:pt x="427961" y="8394"/>
                  <a:pt x="423152" y="13546"/>
                </a:cubicBezTo>
                <a:cubicBezTo>
                  <a:pt x="422179" y="14776"/>
                  <a:pt x="421451" y="16182"/>
                  <a:pt x="421008" y="17686"/>
                </a:cubicBezTo>
                <a:lnTo>
                  <a:pt x="413763" y="44373"/>
                </a:lnTo>
                <a:lnTo>
                  <a:pt x="406370" y="17612"/>
                </a:lnTo>
                <a:cubicBezTo>
                  <a:pt x="405933" y="16091"/>
                  <a:pt x="405177" y="14679"/>
                  <a:pt x="404153" y="13472"/>
                </a:cubicBezTo>
                <a:cubicBezTo>
                  <a:pt x="399289" y="8404"/>
                  <a:pt x="393281" y="4575"/>
                  <a:pt x="386632" y="2309"/>
                </a:cubicBezTo>
                <a:cubicBezTo>
                  <a:pt x="382310" y="687"/>
                  <a:pt x="377718" y="-91"/>
                  <a:pt x="373103" y="18"/>
                </a:cubicBezTo>
                <a:cubicBezTo>
                  <a:pt x="368424" y="9"/>
                  <a:pt x="363776" y="783"/>
                  <a:pt x="359353" y="2309"/>
                </a:cubicBezTo>
                <a:cubicBezTo>
                  <a:pt x="352652" y="4548"/>
                  <a:pt x="346608" y="8408"/>
                  <a:pt x="341759" y="13546"/>
                </a:cubicBezTo>
                <a:cubicBezTo>
                  <a:pt x="340838" y="14798"/>
                  <a:pt x="340137" y="16198"/>
                  <a:pt x="339689" y="17686"/>
                </a:cubicBezTo>
                <a:lnTo>
                  <a:pt x="332296" y="45187"/>
                </a:lnTo>
                <a:lnTo>
                  <a:pt x="324903" y="17908"/>
                </a:lnTo>
                <a:cubicBezTo>
                  <a:pt x="324508" y="16385"/>
                  <a:pt x="323775" y="14970"/>
                  <a:pt x="322760" y="13768"/>
                </a:cubicBezTo>
                <a:cubicBezTo>
                  <a:pt x="317864" y="8702"/>
                  <a:pt x="311833" y="4876"/>
                  <a:pt x="305165" y="2605"/>
                </a:cubicBezTo>
                <a:cubicBezTo>
                  <a:pt x="300914" y="888"/>
                  <a:pt x="296370" y="9"/>
                  <a:pt x="291784" y="18"/>
                </a:cubicBezTo>
                <a:cubicBezTo>
                  <a:pt x="287106" y="21"/>
                  <a:pt x="282461" y="795"/>
                  <a:pt x="278034" y="2309"/>
                </a:cubicBezTo>
                <a:cubicBezTo>
                  <a:pt x="271346" y="4531"/>
                  <a:pt x="265322" y="8394"/>
                  <a:pt x="260513" y="13546"/>
                </a:cubicBezTo>
                <a:cubicBezTo>
                  <a:pt x="259541" y="14776"/>
                  <a:pt x="258813" y="16182"/>
                  <a:pt x="258370" y="17686"/>
                </a:cubicBezTo>
                <a:lnTo>
                  <a:pt x="251125" y="44373"/>
                </a:lnTo>
                <a:lnTo>
                  <a:pt x="243732" y="17612"/>
                </a:lnTo>
                <a:cubicBezTo>
                  <a:pt x="243295" y="16091"/>
                  <a:pt x="242539" y="14679"/>
                  <a:pt x="241514" y="13472"/>
                </a:cubicBezTo>
                <a:cubicBezTo>
                  <a:pt x="236651" y="8404"/>
                  <a:pt x="230643" y="4575"/>
                  <a:pt x="223994" y="2309"/>
                </a:cubicBezTo>
                <a:cubicBezTo>
                  <a:pt x="219673" y="687"/>
                  <a:pt x="215080" y="-91"/>
                  <a:pt x="210465" y="18"/>
                </a:cubicBezTo>
                <a:cubicBezTo>
                  <a:pt x="205786" y="9"/>
                  <a:pt x="201138" y="783"/>
                  <a:pt x="196715" y="2309"/>
                </a:cubicBezTo>
                <a:cubicBezTo>
                  <a:pt x="190014" y="4548"/>
                  <a:pt x="183970" y="8408"/>
                  <a:pt x="179120" y="13546"/>
                </a:cubicBezTo>
                <a:cubicBezTo>
                  <a:pt x="178199" y="14798"/>
                  <a:pt x="177499" y="16198"/>
                  <a:pt x="177051" y="17686"/>
                </a:cubicBezTo>
                <a:lnTo>
                  <a:pt x="169658" y="45187"/>
                </a:lnTo>
                <a:lnTo>
                  <a:pt x="162265" y="17908"/>
                </a:lnTo>
                <a:cubicBezTo>
                  <a:pt x="161870" y="16385"/>
                  <a:pt x="161137" y="14970"/>
                  <a:pt x="160121" y="13768"/>
                </a:cubicBezTo>
                <a:cubicBezTo>
                  <a:pt x="155226" y="8702"/>
                  <a:pt x="149195" y="4876"/>
                  <a:pt x="142527" y="2605"/>
                </a:cubicBezTo>
                <a:cubicBezTo>
                  <a:pt x="138275" y="888"/>
                  <a:pt x="133732" y="9"/>
                  <a:pt x="129146" y="18"/>
                </a:cubicBezTo>
                <a:cubicBezTo>
                  <a:pt x="124468" y="21"/>
                  <a:pt x="119823" y="795"/>
                  <a:pt x="115396" y="2309"/>
                </a:cubicBezTo>
                <a:cubicBezTo>
                  <a:pt x="108708" y="4531"/>
                  <a:pt x="102684" y="8394"/>
                  <a:pt x="97875" y="13546"/>
                </a:cubicBezTo>
                <a:cubicBezTo>
                  <a:pt x="96902" y="14776"/>
                  <a:pt x="96175" y="16182"/>
                  <a:pt x="95731" y="17686"/>
                </a:cubicBezTo>
                <a:lnTo>
                  <a:pt x="88487" y="44373"/>
                </a:lnTo>
                <a:lnTo>
                  <a:pt x="81094" y="17612"/>
                </a:lnTo>
                <a:cubicBezTo>
                  <a:pt x="80656" y="16091"/>
                  <a:pt x="79901" y="14679"/>
                  <a:pt x="78876" y="13472"/>
                </a:cubicBezTo>
                <a:cubicBezTo>
                  <a:pt x="74013" y="8404"/>
                  <a:pt x="68005" y="4575"/>
                  <a:pt x="61356" y="2309"/>
                </a:cubicBezTo>
                <a:cubicBezTo>
                  <a:pt x="57034" y="687"/>
                  <a:pt x="52442" y="-91"/>
                  <a:pt x="47827" y="18"/>
                </a:cubicBezTo>
                <a:cubicBezTo>
                  <a:pt x="43148" y="9"/>
                  <a:pt x="38501" y="783"/>
                  <a:pt x="34077" y="2309"/>
                </a:cubicBezTo>
                <a:cubicBezTo>
                  <a:pt x="27376" y="4548"/>
                  <a:pt x="21332" y="8408"/>
                  <a:pt x="16482" y="13546"/>
                </a:cubicBezTo>
                <a:cubicBezTo>
                  <a:pt x="15561" y="14798"/>
                  <a:pt x="14861" y="16198"/>
                  <a:pt x="14412" y="17686"/>
                </a:cubicBezTo>
                <a:lnTo>
                  <a:pt x="145" y="71431"/>
                </a:lnTo>
                <a:cubicBezTo>
                  <a:pt x="-655" y="75434"/>
                  <a:pt x="1943" y="79328"/>
                  <a:pt x="5947" y="80127"/>
                </a:cubicBezTo>
                <a:cubicBezTo>
                  <a:pt x="9608" y="80858"/>
                  <a:pt x="13239" y="78745"/>
                  <a:pt x="14412" y="75201"/>
                </a:cubicBezTo>
                <a:lnTo>
                  <a:pt x="25649" y="32841"/>
                </a:lnTo>
                <a:lnTo>
                  <a:pt x="25649" y="56054"/>
                </a:lnTo>
                <a:lnTo>
                  <a:pt x="12934" y="103515"/>
                </a:lnTo>
                <a:lnTo>
                  <a:pt x="25649" y="103515"/>
                </a:lnTo>
                <a:lnTo>
                  <a:pt x="25649" y="162656"/>
                </a:lnTo>
                <a:lnTo>
                  <a:pt x="40434" y="162656"/>
                </a:lnTo>
                <a:lnTo>
                  <a:pt x="40434" y="103515"/>
                </a:lnTo>
                <a:lnTo>
                  <a:pt x="55220" y="103515"/>
                </a:lnTo>
                <a:lnTo>
                  <a:pt x="55220" y="162656"/>
                </a:lnTo>
                <a:lnTo>
                  <a:pt x="70005" y="162656"/>
                </a:lnTo>
                <a:lnTo>
                  <a:pt x="70005" y="103515"/>
                </a:lnTo>
                <a:lnTo>
                  <a:pt x="82720" y="103515"/>
                </a:lnTo>
                <a:lnTo>
                  <a:pt x="70005" y="56054"/>
                </a:lnTo>
                <a:lnTo>
                  <a:pt x="70005" y="32323"/>
                </a:lnTo>
                <a:lnTo>
                  <a:pt x="81316" y="75201"/>
                </a:lnTo>
                <a:cubicBezTo>
                  <a:pt x="82309" y="79161"/>
                  <a:pt x="86324" y="81567"/>
                  <a:pt x="90284" y="80574"/>
                </a:cubicBezTo>
                <a:cubicBezTo>
                  <a:pt x="92929" y="79911"/>
                  <a:pt x="94994" y="77846"/>
                  <a:pt x="95657" y="75201"/>
                </a:cubicBezTo>
                <a:lnTo>
                  <a:pt x="106968" y="32323"/>
                </a:lnTo>
                <a:lnTo>
                  <a:pt x="106968" y="162656"/>
                </a:lnTo>
                <a:lnTo>
                  <a:pt x="121754" y="162656"/>
                </a:lnTo>
                <a:lnTo>
                  <a:pt x="121754" y="81337"/>
                </a:lnTo>
                <a:lnTo>
                  <a:pt x="136539" y="81337"/>
                </a:lnTo>
                <a:lnTo>
                  <a:pt x="136539" y="162656"/>
                </a:lnTo>
                <a:lnTo>
                  <a:pt x="151324" y="162656"/>
                </a:lnTo>
                <a:lnTo>
                  <a:pt x="151324" y="32767"/>
                </a:lnTo>
                <a:lnTo>
                  <a:pt x="162561" y="75201"/>
                </a:lnTo>
                <a:cubicBezTo>
                  <a:pt x="162561" y="79284"/>
                  <a:pt x="165871" y="82593"/>
                  <a:pt x="169954" y="82593"/>
                </a:cubicBezTo>
                <a:cubicBezTo>
                  <a:pt x="174037" y="82593"/>
                  <a:pt x="177346" y="79284"/>
                  <a:pt x="177346" y="75201"/>
                </a:cubicBezTo>
                <a:lnTo>
                  <a:pt x="188287" y="32767"/>
                </a:lnTo>
                <a:lnTo>
                  <a:pt x="188287" y="56054"/>
                </a:lnTo>
                <a:lnTo>
                  <a:pt x="175572" y="103515"/>
                </a:lnTo>
                <a:lnTo>
                  <a:pt x="188287" y="103515"/>
                </a:lnTo>
                <a:lnTo>
                  <a:pt x="188287" y="162656"/>
                </a:lnTo>
                <a:lnTo>
                  <a:pt x="203073" y="162656"/>
                </a:lnTo>
                <a:lnTo>
                  <a:pt x="203073" y="103515"/>
                </a:lnTo>
                <a:lnTo>
                  <a:pt x="217858" y="103515"/>
                </a:lnTo>
                <a:lnTo>
                  <a:pt x="217858" y="162656"/>
                </a:lnTo>
                <a:lnTo>
                  <a:pt x="232643" y="162656"/>
                </a:lnTo>
                <a:lnTo>
                  <a:pt x="232643" y="103515"/>
                </a:lnTo>
                <a:lnTo>
                  <a:pt x="245359" y="103515"/>
                </a:lnTo>
                <a:lnTo>
                  <a:pt x="232643" y="56054"/>
                </a:lnTo>
                <a:lnTo>
                  <a:pt x="232643" y="32323"/>
                </a:lnTo>
                <a:lnTo>
                  <a:pt x="243954" y="75201"/>
                </a:lnTo>
                <a:cubicBezTo>
                  <a:pt x="244947" y="79161"/>
                  <a:pt x="248962" y="81567"/>
                  <a:pt x="252922" y="80574"/>
                </a:cubicBezTo>
                <a:cubicBezTo>
                  <a:pt x="255567" y="79911"/>
                  <a:pt x="257633" y="77846"/>
                  <a:pt x="258296" y="75201"/>
                </a:cubicBezTo>
                <a:lnTo>
                  <a:pt x="269606" y="32323"/>
                </a:lnTo>
                <a:lnTo>
                  <a:pt x="269606" y="162656"/>
                </a:lnTo>
                <a:lnTo>
                  <a:pt x="284392" y="162656"/>
                </a:lnTo>
                <a:lnTo>
                  <a:pt x="284392" y="81337"/>
                </a:lnTo>
                <a:lnTo>
                  <a:pt x="299177" y="81337"/>
                </a:lnTo>
                <a:lnTo>
                  <a:pt x="299177" y="162656"/>
                </a:lnTo>
                <a:lnTo>
                  <a:pt x="313962" y="162656"/>
                </a:lnTo>
                <a:lnTo>
                  <a:pt x="313962" y="32767"/>
                </a:lnTo>
                <a:lnTo>
                  <a:pt x="325199" y="75201"/>
                </a:lnTo>
                <a:cubicBezTo>
                  <a:pt x="325199" y="79284"/>
                  <a:pt x="328509" y="82593"/>
                  <a:pt x="332592" y="82593"/>
                </a:cubicBezTo>
                <a:cubicBezTo>
                  <a:pt x="336675" y="82593"/>
                  <a:pt x="339984" y="79284"/>
                  <a:pt x="339984" y="75201"/>
                </a:cubicBezTo>
                <a:lnTo>
                  <a:pt x="350926" y="32767"/>
                </a:lnTo>
                <a:lnTo>
                  <a:pt x="350926" y="56054"/>
                </a:lnTo>
                <a:lnTo>
                  <a:pt x="338210" y="103515"/>
                </a:lnTo>
                <a:lnTo>
                  <a:pt x="350926" y="103515"/>
                </a:lnTo>
                <a:lnTo>
                  <a:pt x="350926" y="162656"/>
                </a:lnTo>
                <a:lnTo>
                  <a:pt x="365711" y="162656"/>
                </a:lnTo>
                <a:lnTo>
                  <a:pt x="365711" y="103515"/>
                </a:lnTo>
                <a:lnTo>
                  <a:pt x="380496" y="103515"/>
                </a:lnTo>
                <a:lnTo>
                  <a:pt x="380496" y="162656"/>
                </a:lnTo>
                <a:lnTo>
                  <a:pt x="395281" y="162656"/>
                </a:lnTo>
                <a:lnTo>
                  <a:pt x="395281" y="103515"/>
                </a:lnTo>
                <a:lnTo>
                  <a:pt x="407997" y="103515"/>
                </a:lnTo>
                <a:lnTo>
                  <a:pt x="395281" y="56054"/>
                </a:lnTo>
                <a:lnTo>
                  <a:pt x="395281" y="32323"/>
                </a:lnTo>
                <a:lnTo>
                  <a:pt x="406592" y="75201"/>
                </a:lnTo>
                <a:cubicBezTo>
                  <a:pt x="407585" y="79161"/>
                  <a:pt x="411600" y="81567"/>
                  <a:pt x="415560" y="80574"/>
                </a:cubicBezTo>
                <a:cubicBezTo>
                  <a:pt x="418205" y="79911"/>
                  <a:pt x="420271" y="77846"/>
                  <a:pt x="420934" y="75201"/>
                </a:cubicBezTo>
                <a:lnTo>
                  <a:pt x="432245" y="32323"/>
                </a:lnTo>
                <a:lnTo>
                  <a:pt x="432245" y="162656"/>
                </a:lnTo>
                <a:lnTo>
                  <a:pt x="447030" y="162656"/>
                </a:lnTo>
                <a:lnTo>
                  <a:pt x="447030" y="81337"/>
                </a:lnTo>
                <a:lnTo>
                  <a:pt x="461815" y="81337"/>
                </a:lnTo>
                <a:lnTo>
                  <a:pt x="461815" y="162656"/>
                </a:lnTo>
                <a:lnTo>
                  <a:pt x="476601" y="162656"/>
                </a:lnTo>
                <a:lnTo>
                  <a:pt x="476601" y="32767"/>
                </a:lnTo>
                <a:lnTo>
                  <a:pt x="487837" y="75201"/>
                </a:lnTo>
                <a:cubicBezTo>
                  <a:pt x="487837" y="79284"/>
                  <a:pt x="491147" y="82593"/>
                  <a:pt x="495230" y="82593"/>
                </a:cubicBezTo>
                <a:cubicBezTo>
                  <a:pt x="499313" y="82593"/>
                  <a:pt x="502623" y="79284"/>
                  <a:pt x="502623" y="75201"/>
                </a:cubicBezTo>
                <a:lnTo>
                  <a:pt x="513564" y="32767"/>
                </a:lnTo>
                <a:lnTo>
                  <a:pt x="513564" y="56054"/>
                </a:lnTo>
                <a:lnTo>
                  <a:pt x="500848" y="103515"/>
                </a:lnTo>
                <a:lnTo>
                  <a:pt x="513564" y="103515"/>
                </a:lnTo>
                <a:lnTo>
                  <a:pt x="513564" y="162656"/>
                </a:lnTo>
                <a:lnTo>
                  <a:pt x="528349" y="162656"/>
                </a:lnTo>
                <a:lnTo>
                  <a:pt x="528349" y="103515"/>
                </a:lnTo>
                <a:lnTo>
                  <a:pt x="543134" y="103515"/>
                </a:lnTo>
                <a:lnTo>
                  <a:pt x="543134" y="162656"/>
                </a:lnTo>
                <a:lnTo>
                  <a:pt x="557920" y="162656"/>
                </a:lnTo>
                <a:lnTo>
                  <a:pt x="557920" y="103515"/>
                </a:lnTo>
                <a:lnTo>
                  <a:pt x="570635" y="103515"/>
                </a:lnTo>
                <a:lnTo>
                  <a:pt x="557920" y="56054"/>
                </a:lnTo>
                <a:lnTo>
                  <a:pt x="557920" y="32323"/>
                </a:lnTo>
                <a:lnTo>
                  <a:pt x="569230" y="75201"/>
                </a:lnTo>
                <a:cubicBezTo>
                  <a:pt x="570123" y="78522"/>
                  <a:pt x="573186" y="80789"/>
                  <a:pt x="576623" y="80671"/>
                </a:cubicBezTo>
                <a:cubicBezTo>
                  <a:pt x="580705" y="80557"/>
                  <a:pt x="583920" y="77155"/>
                  <a:pt x="583805" y="73073"/>
                </a:cubicBezTo>
                <a:cubicBezTo>
                  <a:pt x="583789" y="72519"/>
                  <a:pt x="583711" y="71968"/>
                  <a:pt x="583572" y="71431"/>
                </a:cubicBezTo>
                <a:close/>
              </a:path>
            </a:pathLst>
          </a:custGeom>
          <a:solidFill>
            <a:schemeClr val="accent6">
              <a:lumMod val="60000"/>
              <a:lumOff val="40000"/>
            </a:schemeClr>
          </a:solidFill>
          <a:ln w="7342" cap="flat">
            <a:solidFill>
              <a:schemeClr val="accent6">
                <a:lumMod val="60000"/>
                <a:lumOff val="40000"/>
              </a:schemeClr>
            </a:solidFill>
            <a:prstDash val="solid"/>
            <a:miter/>
          </a:ln>
        </p:spPr>
        <p:txBody>
          <a:bodyPr/>
          <a:lstStyle/>
          <a:p>
            <a:endParaRPr lang="sv-SE"/>
          </a:p>
        </p:txBody>
      </p:sp>
      <p:sp>
        <p:nvSpPr>
          <p:cNvPr id="37" name="Frihandsfigur: Form 36">
            <a:extLst>
              <a:ext uri="{FF2B5EF4-FFF2-40B4-BE49-F238E27FC236}">
                <a16:creationId xmlns:a16="http://schemas.microsoft.com/office/drawing/2014/main" id="{1F902B5E-C300-B17B-0B05-96B730063C9F}"/>
              </a:ext>
            </a:extLst>
          </p:cNvPr>
          <p:cNvSpPr/>
          <p:nvPr/>
        </p:nvSpPr>
        <p:spPr>
          <a:xfrm>
            <a:off x="7803262" y="4236767"/>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1" name="Frihandsfigur: Form 40">
            <a:extLst>
              <a:ext uri="{FF2B5EF4-FFF2-40B4-BE49-F238E27FC236}">
                <a16:creationId xmlns:a16="http://schemas.microsoft.com/office/drawing/2014/main" id="{FC582AE5-5980-207D-EBB3-A90FDD698109}"/>
              </a:ext>
            </a:extLst>
          </p:cNvPr>
          <p:cNvSpPr/>
          <p:nvPr/>
        </p:nvSpPr>
        <p:spPr>
          <a:xfrm>
            <a:off x="7640624" y="4236767"/>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3" name="Frihandsfigur: Form 42">
            <a:extLst>
              <a:ext uri="{FF2B5EF4-FFF2-40B4-BE49-F238E27FC236}">
                <a16:creationId xmlns:a16="http://schemas.microsoft.com/office/drawing/2014/main" id="{0D58C6EF-51AD-001F-31D4-A14833EBBB54}"/>
              </a:ext>
            </a:extLst>
          </p:cNvPr>
          <p:cNvSpPr/>
          <p:nvPr/>
        </p:nvSpPr>
        <p:spPr>
          <a:xfrm>
            <a:off x="7721943" y="4236767"/>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4" name="Frihandsfigur: Form 43">
            <a:extLst>
              <a:ext uri="{FF2B5EF4-FFF2-40B4-BE49-F238E27FC236}">
                <a16:creationId xmlns:a16="http://schemas.microsoft.com/office/drawing/2014/main" id="{B4A93016-AE51-7E50-9AD1-5E5F1098799A}"/>
              </a:ext>
            </a:extLst>
          </p:cNvPr>
          <p:cNvSpPr/>
          <p:nvPr/>
        </p:nvSpPr>
        <p:spPr>
          <a:xfrm>
            <a:off x="7477985" y="4236767"/>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5" name="Frihandsfigur: Form 44">
            <a:extLst>
              <a:ext uri="{FF2B5EF4-FFF2-40B4-BE49-F238E27FC236}">
                <a16:creationId xmlns:a16="http://schemas.microsoft.com/office/drawing/2014/main" id="{C4E39A84-F039-2BC8-2410-C64B461AD7B0}"/>
              </a:ext>
            </a:extLst>
          </p:cNvPr>
          <p:cNvSpPr/>
          <p:nvPr/>
        </p:nvSpPr>
        <p:spPr>
          <a:xfrm>
            <a:off x="7559304" y="4236767"/>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7" name="Frihandsfigur: Form 46">
            <a:extLst>
              <a:ext uri="{FF2B5EF4-FFF2-40B4-BE49-F238E27FC236}">
                <a16:creationId xmlns:a16="http://schemas.microsoft.com/office/drawing/2014/main" id="{4CBA74AE-75C0-8800-6FF2-3A42AA094E6C}"/>
              </a:ext>
            </a:extLst>
          </p:cNvPr>
          <p:cNvSpPr/>
          <p:nvPr/>
        </p:nvSpPr>
        <p:spPr>
          <a:xfrm>
            <a:off x="7448467" y="4281304"/>
            <a:ext cx="421282" cy="162654"/>
          </a:xfrm>
          <a:custGeom>
            <a:avLst/>
            <a:gdLst>
              <a:gd name="csX0" fmla="*/ 420959 w 421282"/>
              <a:gd name="csY0" fmla="*/ 71429 h 162654"/>
              <a:gd name="csX1" fmla="*/ 406691 w 421282"/>
              <a:gd name="csY1" fmla="*/ 17611 h 162654"/>
              <a:gd name="csX2" fmla="*/ 404547 w 421282"/>
              <a:gd name="csY2" fmla="*/ 13471 h 162654"/>
              <a:gd name="csX3" fmla="*/ 386953 w 421282"/>
              <a:gd name="csY3" fmla="*/ 2308 h 162654"/>
              <a:gd name="csX4" fmla="*/ 373276 w 421282"/>
              <a:gd name="csY4" fmla="*/ 16 h 162654"/>
              <a:gd name="csX5" fmla="*/ 359526 w 421282"/>
              <a:gd name="csY5" fmla="*/ 2308 h 162654"/>
              <a:gd name="csX6" fmla="*/ 342006 w 421282"/>
              <a:gd name="csY6" fmla="*/ 13545 h 162654"/>
              <a:gd name="csX7" fmla="*/ 339862 w 421282"/>
              <a:gd name="csY7" fmla="*/ 17685 h 162654"/>
              <a:gd name="csX8" fmla="*/ 332617 w 421282"/>
              <a:gd name="csY8" fmla="*/ 44372 h 162654"/>
              <a:gd name="csX9" fmla="*/ 325224 w 421282"/>
              <a:gd name="csY9" fmla="*/ 17611 h 162654"/>
              <a:gd name="csX10" fmla="*/ 323006 w 421282"/>
              <a:gd name="csY10" fmla="*/ 13471 h 162654"/>
              <a:gd name="csX11" fmla="*/ 305486 w 421282"/>
              <a:gd name="csY11" fmla="*/ 2308 h 162654"/>
              <a:gd name="csX12" fmla="*/ 291957 w 421282"/>
              <a:gd name="csY12" fmla="*/ 16 h 162654"/>
              <a:gd name="csX13" fmla="*/ 278207 w 421282"/>
              <a:gd name="csY13" fmla="*/ 2308 h 162654"/>
              <a:gd name="csX14" fmla="*/ 260613 w 421282"/>
              <a:gd name="csY14" fmla="*/ 13545 h 162654"/>
              <a:gd name="csX15" fmla="*/ 258543 w 421282"/>
              <a:gd name="csY15" fmla="*/ 17685 h 162654"/>
              <a:gd name="csX16" fmla="*/ 251150 w 421282"/>
              <a:gd name="csY16" fmla="*/ 45185 h 162654"/>
              <a:gd name="csX17" fmla="*/ 243757 w 421282"/>
              <a:gd name="csY17" fmla="*/ 17906 h 162654"/>
              <a:gd name="csX18" fmla="*/ 241613 w 421282"/>
              <a:gd name="csY18" fmla="*/ 13767 h 162654"/>
              <a:gd name="csX19" fmla="*/ 224019 w 421282"/>
              <a:gd name="csY19" fmla="*/ 2604 h 162654"/>
              <a:gd name="csX20" fmla="*/ 210638 w 421282"/>
              <a:gd name="csY20" fmla="*/ 16 h 162654"/>
              <a:gd name="csX21" fmla="*/ 196888 w 421282"/>
              <a:gd name="csY21" fmla="*/ 2308 h 162654"/>
              <a:gd name="csX22" fmla="*/ 179367 w 421282"/>
              <a:gd name="csY22" fmla="*/ 13545 h 162654"/>
              <a:gd name="csX23" fmla="*/ 177223 w 421282"/>
              <a:gd name="csY23" fmla="*/ 17685 h 162654"/>
              <a:gd name="csX24" fmla="*/ 169979 w 421282"/>
              <a:gd name="csY24" fmla="*/ 44372 h 162654"/>
              <a:gd name="csX25" fmla="*/ 162586 w 421282"/>
              <a:gd name="csY25" fmla="*/ 17611 h 162654"/>
              <a:gd name="csX26" fmla="*/ 160368 w 421282"/>
              <a:gd name="csY26" fmla="*/ 13471 h 162654"/>
              <a:gd name="csX27" fmla="*/ 142848 w 421282"/>
              <a:gd name="csY27" fmla="*/ 2308 h 162654"/>
              <a:gd name="csX28" fmla="*/ 129319 w 421282"/>
              <a:gd name="csY28" fmla="*/ 16 h 162654"/>
              <a:gd name="csX29" fmla="*/ 115569 w 421282"/>
              <a:gd name="csY29" fmla="*/ 2308 h 162654"/>
              <a:gd name="csX30" fmla="*/ 97974 w 421282"/>
              <a:gd name="csY30" fmla="*/ 13545 h 162654"/>
              <a:gd name="csX31" fmla="*/ 95904 w 421282"/>
              <a:gd name="csY31" fmla="*/ 17685 h 162654"/>
              <a:gd name="csX32" fmla="*/ 88512 w 421282"/>
              <a:gd name="csY32" fmla="*/ 45185 h 162654"/>
              <a:gd name="csX33" fmla="*/ 81119 w 421282"/>
              <a:gd name="csY33" fmla="*/ 17906 h 162654"/>
              <a:gd name="csX34" fmla="*/ 78975 w 421282"/>
              <a:gd name="csY34" fmla="*/ 13767 h 162654"/>
              <a:gd name="csX35" fmla="*/ 61381 w 421282"/>
              <a:gd name="csY35" fmla="*/ 2604 h 162654"/>
              <a:gd name="csX36" fmla="*/ 48000 w 421282"/>
              <a:gd name="csY36" fmla="*/ 16 h 162654"/>
              <a:gd name="csX37" fmla="*/ 34250 w 421282"/>
              <a:gd name="csY37" fmla="*/ 2308 h 162654"/>
              <a:gd name="csX38" fmla="*/ 16729 w 421282"/>
              <a:gd name="csY38" fmla="*/ 13545 h 162654"/>
              <a:gd name="csX39" fmla="*/ 14585 w 421282"/>
              <a:gd name="csY39" fmla="*/ 17685 h 162654"/>
              <a:gd name="csX40" fmla="*/ 244 w 421282"/>
              <a:gd name="csY40" fmla="*/ 71725 h 162654"/>
              <a:gd name="csX41" fmla="*/ 5492 w 421282"/>
              <a:gd name="csY41" fmla="*/ 80744 h 162654"/>
              <a:gd name="csX42" fmla="*/ 7414 w 421282"/>
              <a:gd name="csY42" fmla="*/ 80744 h 162654"/>
              <a:gd name="csX43" fmla="*/ 14807 w 421282"/>
              <a:gd name="csY43" fmla="*/ 75273 h 162654"/>
              <a:gd name="csX44" fmla="*/ 25822 w 421282"/>
              <a:gd name="csY44" fmla="*/ 32322 h 162654"/>
              <a:gd name="csX45" fmla="*/ 25822 w 421282"/>
              <a:gd name="csY45" fmla="*/ 162654 h 162654"/>
              <a:gd name="csX46" fmla="*/ 40607 w 421282"/>
              <a:gd name="csY46" fmla="*/ 162654 h 162654"/>
              <a:gd name="csX47" fmla="*/ 40607 w 421282"/>
              <a:gd name="csY47" fmla="*/ 81335 h 162654"/>
              <a:gd name="csX48" fmla="*/ 55393 w 421282"/>
              <a:gd name="csY48" fmla="*/ 81335 h 162654"/>
              <a:gd name="csX49" fmla="*/ 55393 w 421282"/>
              <a:gd name="csY49" fmla="*/ 162654 h 162654"/>
              <a:gd name="csX50" fmla="*/ 70178 w 421282"/>
              <a:gd name="csY50" fmla="*/ 162654 h 162654"/>
              <a:gd name="csX51" fmla="*/ 70178 w 421282"/>
              <a:gd name="csY51" fmla="*/ 32766 h 162654"/>
              <a:gd name="csX52" fmla="*/ 81415 w 421282"/>
              <a:gd name="csY52" fmla="*/ 75199 h 162654"/>
              <a:gd name="csX53" fmla="*/ 88807 w 421282"/>
              <a:gd name="csY53" fmla="*/ 82592 h 162654"/>
              <a:gd name="csX54" fmla="*/ 96200 w 421282"/>
              <a:gd name="csY54" fmla="*/ 75199 h 162654"/>
              <a:gd name="csX55" fmla="*/ 107141 w 421282"/>
              <a:gd name="csY55" fmla="*/ 32766 h 162654"/>
              <a:gd name="csX56" fmla="*/ 107141 w 421282"/>
              <a:gd name="csY56" fmla="*/ 56053 h 162654"/>
              <a:gd name="csX57" fmla="*/ 94426 w 421282"/>
              <a:gd name="csY57" fmla="*/ 103513 h 162654"/>
              <a:gd name="csX58" fmla="*/ 107141 w 421282"/>
              <a:gd name="csY58" fmla="*/ 103513 h 162654"/>
              <a:gd name="csX59" fmla="*/ 107141 w 421282"/>
              <a:gd name="csY59" fmla="*/ 162654 h 162654"/>
              <a:gd name="csX60" fmla="*/ 121926 w 421282"/>
              <a:gd name="csY60" fmla="*/ 162654 h 162654"/>
              <a:gd name="csX61" fmla="*/ 121926 w 421282"/>
              <a:gd name="csY61" fmla="*/ 103513 h 162654"/>
              <a:gd name="csX62" fmla="*/ 136712 w 421282"/>
              <a:gd name="csY62" fmla="*/ 103513 h 162654"/>
              <a:gd name="csX63" fmla="*/ 136712 w 421282"/>
              <a:gd name="csY63" fmla="*/ 162654 h 162654"/>
              <a:gd name="csX64" fmla="*/ 151497 w 421282"/>
              <a:gd name="csY64" fmla="*/ 162654 h 162654"/>
              <a:gd name="csX65" fmla="*/ 151497 w 421282"/>
              <a:gd name="csY65" fmla="*/ 103513 h 162654"/>
              <a:gd name="csX66" fmla="*/ 164212 w 421282"/>
              <a:gd name="csY66" fmla="*/ 103513 h 162654"/>
              <a:gd name="csX67" fmla="*/ 151497 w 421282"/>
              <a:gd name="csY67" fmla="*/ 56053 h 162654"/>
              <a:gd name="csX68" fmla="*/ 151497 w 421282"/>
              <a:gd name="csY68" fmla="*/ 32322 h 162654"/>
              <a:gd name="csX69" fmla="*/ 162808 w 421282"/>
              <a:gd name="csY69" fmla="*/ 75199 h 162654"/>
              <a:gd name="csX70" fmla="*/ 171776 w 421282"/>
              <a:gd name="csY70" fmla="*/ 80573 h 162654"/>
              <a:gd name="csX71" fmla="*/ 177150 w 421282"/>
              <a:gd name="csY71" fmla="*/ 75199 h 162654"/>
              <a:gd name="csX72" fmla="*/ 188460 w 421282"/>
              <a:gd name="csY72" fmla="*/ 32322 h 162654"/>
              <a:gd name="csX73" fmla="*/ 188460 w 421282"/>
              <a:gd name="csY73" fmla="*/ 162654 h 162654"/>
              <a:gd name="csX74" fmla="*/ 203246 w 421282"/>
              <a:gd name="csY74" fmla="*/ 162654 h 162654"/>
              <a:gd name="csX75" fmla="*/ 203246 w 421282"/>
              <a:gd name="csY75" fmla="*/ 81335 h 162654"/>
              <a:gd name="csX76" fmla="*/ 218031 w 421282"/>
              <a:gd name="csY76" fmla="*/ 81335 h 162654"/>
              <a:gd name="csX77" fmla="*/ 218031 w 421282"/>
              <a:gd name="csY77" fmla="*/ 162654 h 162654"/>
              <a:gd name="csX78" fmla="*/ 232816 w 421282"/>
              <a:gd name="csY78" fmla="*/ 162654 h 162654"/>
              <a:gd name="csX79" fmla="*/ 232816 w 421282"/>
              <a:gd name="csY79" fmla="*/ 32766 h 162654"/>
              <a:gd name="csX80" fmla="*/ 244053 w 421282"/>
              <a:gd name="csY80" fmla="*/ 75199 h 162654"/>
              <a:gd name="csX81" fmla="*/ 251446 w 421282"/>
              <a:gd name="csY81" fmla="*/ 82592 h 162654"/>
              <a:gd name="csX82" fmla="*/ 258838 w 421282"/>
              <a:gd name="csY82" fmla="*/ 75199 h 162654"/>
              <a:gd name="csX83" fmla="*/ 269779 w 421282"/>
              <a:gd name="csY83" fmla="*/ 32766 h 162654"/>
              <a:gd name="csX84" fmla="*/ 269779 w 421282"/>
              <a:gd name="csY84" fmla="*/ 56053 h 162654"/>
              <a:gd name="csX85" fmla="*/ 257064 w 421282"/>
              <a:gd name="csY85" fmla="*/ 103513 h 162654"/>
              <a:gd name="csX86" fmla="*/ 269779 w 421282"/>
              <a:gd name="csY86" fmla="*/ 103513 h 162654"/>
              <a:gd name="csX87" fmla="*/ 269779 w 421282"/>
              <a:gd name="csY87" fmla="*/ 162654 h 162654"/>
              <a:gd name="csX88" fmla="*/ 284565 w 421282"/>
              <a:gd name="csY88" fmla="*/ 162654 h 162654"/>
              <a:gd name="csX89" fmla="*/ 284565 w 421282"/>
              <a:gd name="csY89" fmla="*/ 103513 h 162654"/>
              <a:gd name="csX90" fmla="*/ 299350 w 421282"/>
              <a:gd name="csY90" fmla="*/ 103513 h 162654"/>
              <a:gd name="csX91" fmla="*/ 299350 w 421282"/>
              <a:gd name="csY91" fmla="*/ 162654 h 162654"/>
              <a:gd name="csX92" fmla="*/ 314135 w 421282"/>
              <a:gd name="csY92" fmla="*/ 162654 h 162654"/>
              <a:gd name="csX93" fmla="*/ 314135 w 421282"/>
              <a:gd name="csY93" fmla="*/ 103513 h 162654"/>
              <a:gd name="csX94" fmla="*/ 326851 w 421282"/>
              <a:gd name="csY94" fmla="*/ 103513 h 162654"/>
              <a:gd name="csX95" fmla="*/ 314135 w 421282"/>
              <a:gd name="csY95" fmla="*/ 56053 h 162654"/>
              <a:gd name="csX96" fmla="*/ 314135 w 421282"/>
              <a:gd name="csY96" fmla="*/ 32322 h 162654"/>
              <a:gd name="csX97" fmla="*/ 325446 w 421282"/>
              <a:gd name="csY97" fmla="*/ 75199 h 162654"/>
              <a:gd name="csX98" fmla="*/ 334414 w 421282"/>
              <a:gd name="csY98" fmla="*/ 80573 h 162654"/>
              <a:gd name="csX99" fmla="*/ 339788 w 421282"/>
              <a:gd name="csY99" fmla="*/ 75199 h 162654"/>
              <a:gd name="csX100" fmla="*/ 351099 w 421282"/>
              <a:gd name="csY100" fmla="*/ 32322 h 162654"/>
              <a:gd name="csX101" fmla="*/ 351099 w 421282"/>
              <a:gd name="csY101" fmla="*/ 162654 h 162654"/>
              <a:gd name="csX102" fmla="*/ 365884 w 421282"/>
              <a:gd name="csY102" fmla="*/ 162654 h 162654"/>
              <a:gd name="csX103" fmla="*/ 365884 w 421282"/>
              <a:gd name="csY103" fmla="*/ 81335 h 162654"/>
              <a:gd name="csX104" fmla="*/ 380669 w 421282"/>
              <a:gd name="csY104" fmla="*/ 81335 h 162654"/>
              <a:gd name="csX105" fmla="*/ 380669 w 421282"/>
              <a:gd name="csY105" fmla="*/ 162654 h 162654"/>
              <a:gd name="csX106" fmla="*/ 395454 w 421282"/>
              <a:gd name="csY106" fmla="*/ 162654 h 162654"/>
              <a:gd name="csX107" fmla="*/ 395454 w 421282"/>
              <a:gd name="csY107" fmla="*/ 32766 h 162654"/>
              <a:gd name="csX108" fmla="*/ 406691 w 421282"/>
              <a:gd name="csY108" fmla="*/ 75199 h 162654"/>
              <a:gd name="csX109" fmla="*/ 414084 w 421282"/>
              <a:gd name="csY109" fmla="*/ 80670 h 162654"/>
              <a:gd name="csX110" fmla="*/ 416006 w 421282"/>
              <a:gd name="csY110" fmla="*/ 80670 h 162654"/>
              <a:gd name="csX111" fmla="*/ 420971 w 421282"/>
              <a:gd name="csY111" fmla="*/ 71470 h 162654"/>
              <a:gd name="csX112" fmla="*/ 420959 w 421282"/>
              <a:gd name="csY112" fmla="*/ 71429 h 16265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Lst>
            <a:rect l="l" t="t" r="r" b="b"/>
            <a:pathLst>
              <a:path w="421282" h="162654">
                <a:moveTo>
                  <a:pt x="420959" y="71429"/>
                </a:moveTo>
                <a:lnTo>
                  <a:pt x="406691" y="17611"/>
                </a:lnTo>
                <a:cubicBezTo>
                  <a:pt x="406296" y="16088"/>
                  <a:pt x="405563" y="14673"/>
                  <a:pt x="404547" y="13471"/>
                </a:cubicBezTo>
                <a:cubicBezTo>
                  <a:pt x="399652" y="8405"/>
                  <a:pt x="393621" y="4579"/>
                  <a:pt x="386953" y="2308"/>
                </a:cubicBezTo>
                <a:cubicBezTo>
                  <a:pt x="382589" y="654"/>
                  <a:pt x="377941" y="-125"/>
                  <a:pt x="373276" y="16"/>
                </a:cubicBezTo>
                <a:cubicBezTo>
                  <a:pt x="368598" y="20"/>
                  <a:pt x="363953" y="794"/>
                  <a:pt x="359526" y="2308"/>
                </a:cubicBezTo>
                <a:cubicBezTo>
                  <a:pt x="352838" y="4529"/>
                  <a:pt x="346814" y="8393"/>
                  <a:pt x="342006" y="13545"/>
                </a:cubicBezTo>
                <a:cubicBezTo>
                  <a:pt x="341033" y="14775"/>
                  <a:pt x="340305" y="16180"/>
                  <a:pt x="339862" y="17685"/>
                </a:cubicBezTo>
                <a:lnTo>
                  <a:pt x="332617" y="44372"/>
                </a:lnTo>
                <a:lnTo>
                  <a:pt x="325224" y="17611"/>
                </a:lnTo>
                <a:cubicBezTo>
                  <a:pt x="324787" y="16089"/>
                  <a:pt x="324031" y="14678"/>
                  <a:pt x="323006" y="13471"/>
                </a:cubicBezTo>
                <a:cubicBezTo>
                  <a:pt x="318143" y="8402"/>
                  <a:pt x="312135" y="4574"/>
                  <a:pt x="305486" y="2308"/>
                </a:cubicBezTo>
                <a:cubicBezTo>
                  <a:pt x="301164" y="685"/>
                  <a:pt x="296572" y="-92"/>
                  <a:pt x="291957" y="16"/>
                </a:cubicBezTo>
                <a:cubicBezTo>
                  <a:pt x="287278" y="7"/>
                  <a:pt x="282630" y="782"/>
                  <a:pt x="278207" y="2308"/>
                </a:cubicBezTo>
                <a:cubicBezTo>
                  <a:pt x="271506" y="4546"/>
                  <a:pt x="265462" y="8407"/>
                  <a:pt x="260613" y="13545"/>
                </a:cubicBezTo>
                <a:cubicBezTo>
                  <a:pt x="259691" y="14796"/>
                  <a:pt x="258991" y="16197"/>
                  <a:pt x="258543" y="17685"/>
                </a:cubicBezTo>
                <a:lnTo>
                  <a:pt x="251150" y="45185"/>
                </a:lnTo>
                <a:lnTo>
                  <a:pt x="243757" y="17906"/>
                </a:lnTo>
                <a:cubicBezTo>
                  <a:pt x="243362" y="16384"/>
                  <a:pt x="242629" y="14969"/>
                  <a:pt x="241613" y="13767"/>
                </a:cubicBezTo>
                <a:cubicBezTo>
                  <a:pt x="236718" y="8701"/>
                  <a:pt x="230687" y="4875"/>
                  <a:pt x="224019" y="2604"/>
                </a:cubicBezTo>
                <a:cubicBezTo>
                  <a:pt x="219767" y="886"/>
                  <a:pt x="215224" y="8"/>
                  <a:pt x="210638" y="16"/>
                </a:cubicBezTo>
                <a:cubicBezTo>
                  <a:pt x="205960" y="20"/>
                  <a:pt x="201315" y="794"/>
                  <a:pt x="196888" y="2308"/>
                </a:cubicBezTo>
                <a:cubicBezTo>
                  <a:pt x="190200" y="4529"/>
                  <a:pt x="184176" y="8393"/>
                  <a:pt x="179367" y="13545"/>
                </a:cubicBezTo>
                <a:cubicBezTo>
                  <a:pt x="178394" y="14775"/>
                  <a:pt x="177667" y="16180"/>
                  <a:pt x="177223" y="17685"/>
                </a:cubicBezTo>
                <a:lnTo>
                  <a:pt x="169979" y="44372"/>
                </a:lnTo>
                <a:lnTo>
                  <a:pt x="162586" y="17611"/>
                </a:lnTo>
                <a:cubicBezTo>
                  <a:pt x="162148" y="16089"/>
                  <a:pt x="161393" y="14678"/>
                  <a:pt x="160368" y="13471"/>
                </a:cubicBezTo>
                <a:cubicBezTo>
                  <a:pt x="155505" y="8402"/>
                  <a:pt x="149497" y="4574"/>
                  <a:pt x="142848" y="2308"/>
                </a:cubicBezTo>
                <a:cubicBezTo>
                  <a:pt x="138527" y="685"/>
                  <a:pt x="133934" y="-92"/>
                  <a:pt x="129319" y="16"/>
                </a:cubicBezTo>
                <a:cubicBezTo>
                  <a:pt x="124640" y="7"/>
                  <a:pt x="119992" y="782"/>
                  <a:pt x="115569" y="2308"/>
                </a:cubicBezTo>
                <a:cubicBezTo>
                  <a:pt x="108868" y="4546"/>
                  <a:pt x="102824" y="8407"/>
                  <a:pt x="97974" y="13545"/>
                </a:cubicBezTo>
                <a:cubicBezTo>
                  <a:pt x="97053" y="14796"/>
                  <a:pt x="96353" y="16197"/>
                  <a:pt x="95904" y="17685"/>
                </a:cubicBezTo>
                <a:lnTo>
                  <a:pt x="88512" y="45185"/>
                </a:lnTo>
                <a:lnTo>
                  <a:pt x="81119" y="17906"/>
                </a:lnTo>
                <a:cubicBezTo>
                  <a:pt x="80724" y="16384"/>
                  <a:pt x="79991" y="14969"/>
                  <a:pt x="78975" y="13767"/>
                </a:cubicBezTo>
                <a:cubicBezTo>
                  <a:pt x="74080" y="8701"/>
                  <a:pt x="68049" y="4875"/>
                  <a:pt x="61381" y="2604"/>
                </a:cubicBezTo>
                <a:cubicBezTo>
                  <a:pt x="57129" y="886"/>
                  <a:pt x="52586" y="8"/>
                  <a:pt x="48000" y="16"/>
                </a:cubicBezTo>
                <a:cubicBezTo>
                  <a:pt x="43322" y="20"/>
                  <a:pt x="38676" y="794"/>
                  <a:pt x="34250" y="2308"/>
                </a:cubicBezTo>
                <a:cubicBezTo>
                  <a:pt x="27562" y="4529"/>
                  <a:pt x="21538" y="8393"/>
                  <a:pt x="16729" y="13545"/>
                </a:cubicBezTo>
                <a:cubicBezTo>
                  <a:pt x="15756" y="14775"/>
                  <a:pt x="15029" y="16180"/>
                  <a:pt x="14585" y="17685"/>
                </a:cubicBezTo>
                <a:lnTo>
                  <a:pt x="244" y="71725"/>
                </a:lnTo>
                <a:cubicBezTo>
                  <a:pt x="-789" y="75664"/>
                  <a:pt x="1557" y="79696"/>
                  <a:pt x="5492" y="80744"/>
                </a:cubicBezTo>
                <a:lnTo>
                  <a:pt x="7414" y="80744"/>
                </a:lnTo>
                <a:cubicBezTo>
                  <a:pt x="10851" y="80862"/>
                  <a:pt x="13915" y="78594"/>
                  <a:pt x="14807" y="75273"/>
                </a:cubicBezTo>
                <a:lnTo>
                  <a:pt x="25822" y="32322"/>
                </a:lnTo>
                <a:lnTo>
                  <a:pt x="25822" y="162654"/>
                </a:lnTo>
                <a:lnTo>
                  <a:pt x="40607" y="162654"/>
                </a:lnTo>
                <a:lnTo>
                  <a:pt x="40607" y="81335"/>
                </a:lnTo>
                <a:lnTo>
                  <a:pt x="55393" y="81335"/>
                </a:lnTo>
                <a:lnTo>
                  <a:pt x="55393" y="162654"/>
                </a:lnTo>
                <a:lnTo>
                  <a:pt x="70178" y="162654"/>
                </a:lnTo>
                <a:lnTo>
                  <a:pt x="70178" y="32766"/>
                </a:lnTo>
                <a:lnTo>
                  <a:pt x="81415" y="75199"/>
                </a:lnTo>
                <a:cubicBezTo>
                  <a:pt x="81415" y="79282"/>
                  <a:pt x="84724" y="82592"/>
                  <a:pt x="88807" y="82592"/>
                </a:cubicBezTo>
                <a:cubicBezTo>
                  <a:pt x="92890" y="82592"/>
                  <a:pt x="96200" y="79282"/>
                  <a:pt x="96200" y="75199"/>
                </a:cubicBezTo>
                <a:lnTo>
                  <a:pt x="107141" y="32766"/>
                </a:lnTo>
                <a:lnTo>
                  <a:pt x="107141" y="56053"/>
                </a:lnTo>
                <a:lnTo>
                  <a:pt x="94426" y="103513"/>
                </a:lnTo>
                <a:lnTo>
                  <a:pt x="107141" y="103513"/>
                </a:lnTo>
                <a:lnTo>
                  <a:pt x="107141" y="162654"/>
                </a:lnTo>
                <a:lnTo>
                  <a:pt x="121926" y="162654"/>
                </a:lnTo>
                <a:lnTo>
                  <a:pt x="121926" y="103513"/>
                </a:lnTo>
                <a:lnTo>
                  <a:pt x="136712" y="103513"/>
                </a:lnTo>
                <a:lnTo>
                  <a:pt x="136712" y="162654"/>
                </a:lnTo>
                <a:lnTo>
                  <a:pt x="151497" y="162654"/>
                </a:lnTo>
                <a:lnTo>
                  <a:pt x="151497" y="103513"/>
                </a:lnTo>
                <a:lnTo>
                  <a:pt x="164212" y="103513"/>
                </a:lnTo>
                <a:lnTo>
                  <a:pt x="151497" y="56053"/>
                </a:lnTo>
                <a:lnTo>
                  <a:pt x="151497" y="32322"/>
                </a:lnTo>
                <a:lnTo>
                  <a:pt x="162808" y="75199"/>
                </a:lnTo>
                <a:cubicBezTo>
                  <a:pt x="163801" y="79160"/>
                  <a:pt x="167816" y="81566"/>
                  <a:pt x="171776" y="80573"/>
                </a:cubicBezTo>
                <a:cubicBezTo>
                  <a:pt x="174421" y="79910"/>
                  <a:pt x="176486" y="77845"/>
                  <a:pt x="177150" y="75199"/>
                </a:cubicBezTo>
                <a:lnTo>
                  <a:pt x="188460" y="32322"/>
                </a:lnTo>
                <a:lnTo>
                  <a:pt x="188460" y="162654"/>
                </a:lnTo>
                <a:lnTo>
                  <a:pt x="203246" y="162654"/>
                </a:lnTo>
                <a:lnTo>
                  <a:pt x="203246" y="81335"/>
                </a:lnTo>
                <a:lnTo>
                  <a:pt x="218031" y="81335"/>
                </a:lnTo>
                <a:lnTo>
                  <a:pt x="218031" y="162654"/>
                </a:lnTo>
                <a:lnTo>
                  <a:pt x="232816" y="162654"/>
                </a:lnTo>
                <a:lnTo>
                  <a:pt x="232816" y="32766"/>
                </a:lnTo>
                <a:lnTo>
                  <a:pt x="244053" y="75199"/>
                </a:lnTo>
                <a:cubicBezTo>
                  <a:pt x="244053" y="79282"/>
                  <a:pt x="247363" y="82592"/>
                  <a:pt x="251446" y="82592"/>
                </a:cubicBezTo>
                <a:cubicBezTo>
                  <a:pt x="255529" y="82592"/>
                  <a:pt x="258838" y="79282"/>
                  <a:pt x="258838" y="75199"/>
                </a:cubicBezTo>
                <a:lnTo>
                  <a:pt x="269779" y="32766"/>
                </a:lnTo>
                <a:lnTo>
                  <a:pt x="269779" y="56053"/>
                </a:lnTo>
                <a:lnTo>
                  <a:pt x="257064" y="103513"/>
                </a:lnTo>
                <a:lnTo>
                  <a:pt x="269779" y="103513"/>
                </a:lnTo>
                <a:lnTo>
                  <a:pt x="269779" y="162654"/>
                </a:lnTo>
                <a:lnTo>
                  <a:pt x="284565" y="162654"/>
                </a:lnTo>
                <a:lnTo>
                  <a:pt x="284565" y="103513"/>
                </a:lnTo>
                <a:lnTo>
                  <a:pt x="299350" y="103513"/>
                </a:lnTo>
                <a:lnTo>
                  <a:pt x="299350" y="162654"/>
                </a:lnTo>
                <a:lnTo>
                  <a:pt x="314135" y="162654"/>
                </a:lnTo>
                <a:lnTo>
                  <a:pt x="314135" y="103513"/>
                </a:lnTo>
                <a:lnTo>
                  <a:pt x="326851" y="103513"/>
                </a:lnTo>
                <a:lnTo>
                  <a:pt x="314135" y="56053"/>
                </a:lnTo>
                <a:lnTo>
                  <a:pt x="314135" y="32322"/>
                </a:lnTo>
                <a:lnTo>
                  <a:pt x="325446" y="75199"/>
                </a:lnTo>
                <a:cubicBezTo>
                  <a:pt x="326439" y="79160"/>
                  <a:pt x="330454" y="81566"/>
                  <a:pt x="334414" y="80573"/>
                </a:cubicBezTo>
                <a:cubicBezTo>
                  <a:pt x="337059" y="79910"/>
                  <a:pt x="339125" y="77845"/>
                  <a:pt x="339788" y="75199"/>
                </a:cubicBezTo>
                <a:lnTo>
                  <a:pt x="351099" y="32322"/>
                </a:lnTo>
                <a:lnTo>
                  <a:pt x="351099" y="162654"/>
                </a:lnTo>
                <a:lnTo>
                  <a:pt x="365884" y="162654"/>
                </a:lnTo>
                <a:lnTo>
                  <a:pt x="365884" y="81335"/>
                </a:lnTo>
                <a:lnTo>
                  <a:pt x="380669" y="81335"/>
                </a:lnTo>
                <a:lnTo>
                  <a:pt x="380669" y="162654"/>
                </a:lnTo>
                <a:lnTo>
                  <a:pt x="395454" y="162654"/>
                </a:lnTo>
                <a:lnTo>
                  <a:pt x="395454" y="32766"/>
                </a:lnTo>
                <a:lnTo>
                  <a:pt x="406691" y="75199"/>
                </a:lnTo>
                <a:cubicBezTo>
                  <a:pt x="407584" y="78520"/>
                  <a:pt x="410647" y="80788"/>
                  <a:pt x="414084" y="80670"/>
                </a:cubicBezTo>
                <a:cubicBezTo>
                  <a:pt x="414723" y="80742"/>
                  <a:pt x="415367" y="80742"/>
                  <a:pt x="416006" y="80670"/>
                </a:cubicBezTo>
                <a:cubicBezTo>
                  <a:pt x="419917" y="79501"/>
                  <a:pt x="422140" y="75381"/>
                  <a:pt x="420971" y="71470"/>
                </a:cubicBezTo>
                <a:cubicBezTo>
                  <a:pt x="420967" y="71456"/>
                  <a:pt x="420963" y="71443"/>
                  <a:pt x="420959" y="71429"/>
                </a:cubicBezTo>
                <a:close/>
              </a:path>
            </a:pathLst>
          </a:custGeom>
          <a:solidFill>
            <a:schemeClr val="accent6">
              <a:lumMod val="60000"/>
              <a:lumOff val="40000"/>
            </a:schemeClr>
          </a:solidFill>
          <a:ln w="7342" cap="flat">
            <a:solidFill>
              <a:schemeClr val="accent6">
                <a:lumMod val="60000"/>
                <a:lumOff val="40000"/>
              </a:schemeClr>
            </a:solidFill>
            <a:prstDash val="solid"/>
            <a:miter/>
          </a:ln>
        </p:spPr>
        <p:txBody>
          <a:bodyPr/>
          <a:lstStyle/>
          <a:p>
            <a:endParaRPr lang="sv-SE"/>
          </a:p>
        </p:txBody>
      </p:sp>
      <p:sp>
        <p:nvSpPr>
          <p:cNvPr id="48" name="Frihandsfigur: Form 47">
            <a:extLst>
              <a:ext uri="{FF2B5EF4-FFF2-40B4-BE49-F238E27FC236}">
                <a16:creationId xmlns:a16="http://schemas.microsoft.com/office/drawing/2014/main" id="{7FD63341-56B9-E299-326D-58A2A50C99C4}"/>
              </a:ext>
            </a:extLst>
          </p:cNvPr>
          <p:cNvSpPr/>
          <p:nvPr/>
        </p:nvSpPr>
        <p:spPr>
          <a:xfrm>
            <a:off x="7640624" y="4020744"/>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49" name="Frihandsfigur: Form 48">
            <a:extLst>
              <a:ext uri="{FF2B5EF4-FFF2-40B4-BE49-F238E27FC236}">
                <a16:creationId xmlns:a16="http://schemas.microsoft.com/office/drawing/2014/main" id="{69804462-B9C6-DD34-BCBA-2EE53E12D440}"/>
              </a:ext>
            </a:extLst>
          </p:cNvPr>
          <p:cNvSpPr/>
          <p:nvPr/>
        </p:nvSpPr>
        <p:spPr>
          <a:xfrm>
            <a:off x="7721943" y="4020744"/>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52" name="Frihandsfigur: Form 51">
            <a:extLst>
              <a:ext uri="{FF2B5EF4-FFF2-40B4-BE49-F238E27FC236}">
                <a16:creationId xmlns:a16="http://schemas.microsoft.com/office/drawing/2014/main" id="{7913A9D4-081D-4011-0981-1A409366018F}"/>
              </a:ext>
            </a:extLst>
          </p:cNvPr>
          <p:cNvSpPr/>
          <p:nvPr/>
        </p:nvSpPr>
        <p:spPr>
          <a:xfrm>
            <a:off x="7559304" y="4020744"/>
            <a:ext cx="36963" cy="36963"/>
          </a:xfrm>
          <a:custGeom>
            <a:avLst/>
            <a:gdLst>
              <a:gd name="csX0" fmla="*/ 18482 w 36963"/>
              <a:gd name="csY0" fmla="*/ 36963 h 36963"/>
              <a:gd name="csX1" fmla="*/ 36963 w 36963"/>
              <a:gd name="csY1" fmla="*/ 18482 h 36963"/>
              <a:gd name="csX2" fmla="*/ 18482 w 36963"/>
              <a:gd name="csY2" fmla="*/ 0 h 36963"/>
              <a:gd name="csX3" fmla="*/ 0 w 36963"/>
              <a:gd name="csY3" fmla="*/ 18482 h 36963"/>
              <a:gd name="csX4" fmla="*/ 18482 w 36963"/>
              <a:gd name="csY4" fmla="*/ 36963 h 36963"/>
            </a:gdLst>
            <a:ahLst/>
            <a:cxnLst>
              <a:cxn ang="0">
                <a:pos x="csX0" y="csY0"/>
              </a:cxn>
              <a:cxn ang="0">
                <a:pos x="csX1" y="csY1"/>
              </a:cxn>
              <a:cxn ang="0">
                <a:pos x="csX2" y="csY2"/>
              </a:cxn>
              <a:cxn ang="0">
                <a:pos x="csX3" y="csY3"/>
              </a:cxn>
              <a:cxn ang="0">
                <a:pos x="csX4" y="csY4"/>
              </a:cxn>
            </a:cxnLst>
            <a:rect l="l" t="t" r="r" b="b"/>
            <a:pathLst>
              <a:path w="36963" h="36963">
                <a:moveTo>
                  <a:pt x="18482" y="36963"/>
                </a:moveTo>
                <a:cubicBezTo>
                  <a:pt x="28689" y="36963"/>
                  <a:pt x="36963" y="28689"/>
                  <a:pt x="36963" y="18482"/>
                </a:cubicBezTo>
                <a:cubicBezTo>
                  <a:pt x="36963" y="8275"/>
                  <a:pt x="28689" y="0"/>
                  <a:pt x="18482" y="0"/>
                </a:cubicBezTo>
                <a:cubicBezTo>
                  <a:pt x="8275" y="0"/>
                  <a:pt x="0" y="8275"/>
                  <a:pt x="0" y="18482"/>
                </a:cubicBezTo>
                <a:cubicBezTo>
                  <a:pt x="0" y="28689"/>
                  <a:pt x="8275" y="36963"/>
                  <a:pt x="18482" y="36963"/>
                </a:cubicBezTo>
                <a:close/>
              </a:path>
            </a:pathLst>
          </a:custGeom>
          <a:solidFill>
            <a:srgbClr val="00B0F0"/>
          </a:solidFill>
          <a:ln w="7342" cap="flat">
            <a:solidFill>
              <a:srgbClr val="0070C0"/>
            </a:solidFill>
            <a:prstDash val="solid"/>
            <a:miter/>
          </a:ln>
        </p:spPr>
        <p:txBody>
          <a:bodyPr/>
          <a:lstStyle/>
          <a:p>
            <a:endParaRPr lang="sv-SE"/>
          </a:p>
        </p:txBody>
      </p:sp>
      <p:sp>
        <p:nvSpPr>
          <p:cNvPr id="53" name="Frihandsfigur: Form 52">
            <a:extLst>
              <a:ext uri="{FF2B5EF4-FFF2-40B4-BE49-F238E27FC236}">
                <a16:creationId xmlns:a16="http://schemas.microsoft.com/office/drawing/2014/main" id="{3B407EDC-7640-A843-6434-68C205CBD535}"/>
              </a:ext>
            </a:extLst>
          </p:cNvPr>
          <p:cNvSpPr/>
          <p:nvPr/>
        </p:nvSpPr>
        <p:spPr>
          <a:xfrm>
            <a:off x="7529786" y="4065279"/>
            <a:ext cx="258786" cy="162655"/>
          </a:xfrm>
          <a:custGeom>
            <a:avLst/>
            <a:gdLst>
              <a:gd name="csX0" fmla="*/ 258469 w 258786"/>
              <a:gd name="csY0" fmla="*/ 71430 h 162655"/>
              <a:gd name="csX1" fmla="*/ 244201 w 258786"/>
              <a:gd name="csY1" fmla="*/ 17612 h 162655"/>
              <a:gd name="csX2" fmla="*/ 241983 w 258786"/>
              <a:gd name="csY2" fmla="*/ 13472 h 162655"/>
              <a:gd name="csX3" fmla="*/ 224462 w 258786"/>
              <a:gd name="csY3" fmla="*/ 2309 h 162655"/>
              <a:gd name="csX4" fmla="*/ 210638 w 258786"/>
              <a:gd name="csY4" fmla="*/ 18 h 162655"/>
              <a:gd name="csX5" fmla="*/ 196888 w 258786"/>
              <a:gd name="csY5" fmla="*/ 2309 h 162655"/>
              <a:gd name="csX6" fmla="*/ 179293 w 258786"/>
              <a:gd name="csY6" fmla="*/ 13546 h 162655"/>
              <a:gd name="csX7" fmla="*/ 177223 w 258786"/>
              <a:gd name="csY7" fmla="*/ 17686 h 162655"/>
              <a:gd name="csX8" fmla="*/ 169831 w 258786"/>
              <a:gd name="csY8" fmla="*/ 45187 h 162655"/>
              <a:gd name="csX9" fmla="*/ 162438 w 258786"/>
              <a:gd name="csY9" fmla="*/ 17908 h 162655"/>
              <a:gd name="csX10" fmla="*/ 160294 w 258786"/>
              <a:gd name="csY10" fmla="*/ 13768 h 162655"/>
              <a:gd name="csX11" fmla="*/ 142700 w 258786"/>
              <a:gd name="csY11" fmla="*/ 2605 h 162655"/>
              <a:gd name="csX12" fmla="*/ 129319 w 258786"/>
              <a:gd name="csY12" fmla="*/ 18 h 162655"/>
              <a:gd name="csX13" fmla="*/ 115569 w 258786"/>
              <a:gd name="csY13" fmla="*/ 2309 h 162655"/>
              <a:gd name="csX14" fmla="*/ 98048 w 258786"/>
              <a:gd name="csY14" fmla="*/ 13546 h 162655"/>
              <a:gd name="csX15" fmla="*/ 95904 w 258786"/>
              <a:gd name="csY15" fmla="*/ 17686 h 162655"/>
              <a:gd name="csX16" fmla="*/ 88660 w 258786"/>
              <a:gd name="csY16" fmla="*/ 44373 h 162655"/>
              <a:gd name="csX17" fmla="*/ 81267 w 258786"/>
              <a:gd name="csY17" fmla="*/ 17612 h 162655"/>
              <a:gd name="csX18" fmla="*/ 79049 w 258786"/>
              <a:gd name="csY18" fmla="*/ 13472 h 162655"/>
              <a:gd name="csX19" fmla="*/ 61529 w 258786"/>
              <a:gd name="csY19" fmla="*/ 2309 h 162655"/>
              <a:gd name="csX20" fmla="*/ 48000 w 258786"/>
              <a:gd name="csY20" fmla="*/ 18 h 162655"/>
              <a:gd name="csX21" fmla="*/ 34250 w 258786"/>
              <a:gd name="csY21" fmla="*/ 2309 h 162655"/>
              <a:gd name="csX22" fmla="*/ 16655 w 258786"/>
              <a:gd name="csY22" fmla="*/ 13546 h 162655"/>
              <a:gd name="csX23" fmla="*/ 14585 w 258786"/>
              <a:gd name="csY23" fmla="*/ 17686 h 162655"/>
              <a:gd name="csX24" fmla="*/ 244 w 258786"/>
              <a:gd name="csY24" fmla="*/ 71726 h 162655"/>
              <a:gd name="csX25" fmla="*/ 5492 w 258786"/>
              <a:gd name="csY25" fmla="*/ 80745 h 162655"/>
              <a:gd name="csX26" fmla="*/ 7414 w 258786"/>
              <a:gd name="csY26" fmla="*/ 80745 h 162655"/>
              <a:gd name="csX27" fmla="*/ 14807 w 258786"/>
              <a:gd name="csY27" fmla="*/ 75275 h 162655"/>
              <a:gd name="csX28" fmla="*/ 25822 w 258786"/>
              <a:gd name="csY28" fmla="*/ 32767 h 162655"/>
              <a:gd name="csX29" fmla="*/ 25822 w 258786"/>
              <a:gd name="csY29" fmla="*/ 56054 h 162655"/>
              <a:gd name="csX30" fmla="*/ 13107 w 258786"/>
              <a:gd name="csY30" fmla="*/ 103515 h 162655"/>
              <a:gd name="csX31" fmla="*/ 25822 w 258786"/>
              <a:gd name="csY31" fmla="*/ 103515 h 162655"/>
              <a:gd name="csX32" fmla="*/ 25822 w 258786"/>
              <a:gd name="csY32" fmla="*/ 162656 h 162655"/>
              <a:gd name="csX33" fmla="*/ 40607 w 258786"/>
              <a:gd name="csY33" fmla="*/ 162656 h 162655"/>
              <a:gd name="csX34" fmla="*/ 40607 w 258786"/>
              <a:gd name="csY34" fmla="*/ 103515 h 162655"/>
              <a:gd name="csX35" fmla="*/ 55393 w 258786"/>
              <a:gd name="csY35" fmla="*/ 103515 h 162655"/>
              <a:gd name="csX36" fmla="*/ 55393 w 258786"/>
              <a:gd name="csY36" fmla="*/ 162656 h 162655"/>
              <a:gd name="csX37" fmla="*/ 70178 w 258786"/>
              <a:gd name="csY37" fmla="*/ 162656 h 162655"/>
              <a:gd name="csX38" fmla="*/ 70178 w 258786"/>
              <a:gd name="csY38" fmla="*/ 103515 h 162655"/>
              <a:gd name="csX39" fmla="*/ 82893 w 258786"/>
              <a:gd name="csY39" fmla="*/ 103515 h 162655"/>
              <a:gd name="csX40" fmla="*/ 70178 w 258786"/>
              <a:gd name="csY40" fmla="*/ 56054 h 162655"/>
              <a:gd name="csX41" fmla="*/ 70178 w 258786"/>
              <a:gd name="csY41" fmla="*/ 32323 h 162655"/>
              <a:gd name="csX42" fmla="*/ 81489 w 258786"/>
              <a:gd name="csY42" fmla="*/ 75201 h 162655"/>
              <a:gd name="csX43" fmla="*/ 90457 w 258786"/>
              <a:gd name="csY43" fmla="*/ 80574 h 162655"/>
              <a:gd name="csX44" fmla="*/ 95830 w 258786"/>
              <a:gd name="csY44" fmla="*/ 75201 h 162655"/>
              <a:gd name="csX45" fmla="*/ 107141 w 258786"/>
              <a:gd name="csY45" fmla="*/ 32323 h 162655"/>
              <a:gd name="csX46" fmla="*/ 107141 w 258786"/>
              <a:gd name="csY46" fmla="*/ 162656 h 162655"/>
              <a:gd name="csX47" fmla="*/ 121926 w 258786"/>
              <a:gd name="csY47" fmla="*/ 162656 h 162655"/>
              <a:gd name="csX48" fmla="*/ 121926 w 258786"/>
              <a:gd name="csY48" fmla="*/ 81337 h 162655"/>
              <a:gd name="csX49" fmla="*/ 136712 w 258786"/>
              <a:gd name="csY49" fmla="*/ 81337 h 162655"/>
              <a:gd name="csX50" fmla="*/ 136712 w 258786"/>
              <a:gd name="csY50" fmla="*/ 162656 h 162655"/>
              <a:gd name="csX51" fmla="*/ 151497 w 258786"/>
              <a:gd name="csY51" fmla="*/ 162656 h 162655"/>
              <a:gd name="csX52" fmla="*/ 151497 w 258786"/>
              <a:gd name="csY52" fmla="*/ 32767 h 162655"/>
              <a:gd name="csX53" fmla="*/ 162734 w 258786"/>
              <a:gd name="csY53" fmla="*/ 75201 h 162655"/>
              <a:gd name="csX54" fmla="*/ 170127 w 258786"/>
              <a:gd name="csY54" fmla="*/ 82593 h 162655"/>
              <a:gd name="csX55" fmla="*/ 177519 w 258786"/>
              <a:gd name="csY55" fmla="*/ 75201 h 162655"/>
              <a:gd name="csX56" fmla="*/ 188460 w 258786"/>
              <a:gd name="csY56" fmla="*/ 32767 h 162655"/>
              <a:gd name="csX57" fmla="*/ 188460 w 258786"/>
              <a:gd name="csY57" fmla="*/ 56054 h 162655"/>
              <a:gd name="csX58" fmla="*/ 175745 w 258786"/>
              <a:gd name="csY58" fmla="*/ 103515 h 162655"/>
              <a:gd name="csX59" fmla="*/ 188460 w 258786"/>
              <a:gd name="csY59" fmla="*/ 103515 h 162655"/>
              <a:gd name="csX60" fmla="*/ 188460 w 258786"/>
              <a:gd name="csY60" fmla="*/ 162656 h 162655"/>
              <a:gd name="csX61" fmla="*/ 203246 w 258786"/>
              <a:gd name="csY61" fmla="*/ 162656 h 162655"/>
              <a:gd name="csX62" fmla="*/ 203246 w 258786"/>
              <a:gd name="csY62" fmla="*/ 103515 h 162655"/>
              <a:gd name="csX63" fmla="*/ 218031 w 258786"/>
              <a:gd name="csY63" fmla="*/ 103515 h 162655"/>
              <a:gd name="csX64" fmla="*/ 218031 w 258786"/>
              <a:gd name="csY64" fmla="*/ 162656 h 162655"/>
              <a:gd name="csX65" fmla="*/ 232816 w 258786"/>
              <a:gd name="csY65" fmla="*/ 162656 h 162655"/>
              <a:gd name="csX66" fmla="*/ 232816 w 258786"/>
              <a:gd name="csY66" fmla="*/ 103515 h 162655"/>
              <a:gd name="csX67" fmla="*/ 245532 w 258786"/>
              <a:gd name="csY67" fmla="*/ 103515 h 162655"/>
              <a:gd name="csX68" fmla="*/ 232816 w 258786"/>
              <a:gd name="csY68" fmla="*/ 56054 h 162655"/>
              <a:gd name="csX69" fmla="*/ 232816 w 258786"/>
              <a:gd name="csY69" fmla="*/ 32323 h 162655"/>
              <a:gd name="csX70" fmla="*/ 244127 w 258786"/>
              <a:gd name="csY70" fmla="*/ 75201 h 162655"/>
              <a:gd name="csX71" fmla="*/ 251520 w 258786"/>
              <a:gd name="csY71" fmla="*/ 80671 h 162655"/>
              <a:gd name="csX72" fmla="*/ 253442 w 258786"/>
              <a:gd name="csY72" fmla="*/ 80671 h 162655"/>
              <a:gd name="csX73" fmla="*/ 258495 w 258786"/>
              <a:gd name="csY73" fmla="*/ 71518 h 162655"/>
              <a:gd name="csX74" fmla="*/ 258469 w 258786"/>
              <a:gd name="csY74" fmla="*/ 71430 h 1626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Lst>
            <a:rect l="l" t="t" r="r" b="b"/>
            <a:pathLst>
              <a:path w="258786" h="162655">
                <a:moveTo>
                  <a:pt x="258469" y="71430"/>
                </a:moveTo>
                <a:lnTo>
                  <a:pt x="244201" y="17612"/>
                </a:lnTo>
                <a:cubicBezTo>
                  <a:pt x="243763" y="16091"/>
                  <a:pt x="243008" y="14679"/>
                  <a:pt x="241983" y="13472"/>
                </a:cubicBezTo>
                <a:cubicBezTo>
                  <a:pt x="237119" y="8404"/>
                  <a:pt x="231111" y="4575"/>
                  <a:pt x="224462" y="2309"/>
                </a:cubicBezTo>
                <a:cubicBezTo>
                  <a:pt x="220048" y="649"/>
                  <a:pt x="215352" y="-129"/>
                  <a:pt x="210638" y="18"/>
                </a:cubicBezTo>
                <a:cubicBezTo>
                  <a:pt x="205959" y="9"/>
                  <a:pt x="201311" y="783"/>
                  <a:pt x="196888" y="2309"/>
                </a:cubicBezTo>
                <a:cubicBezTo>
                  <a:pt x="190187" y="4548"/>
                  <a:pt x="184143" y="8408"/>
                  <a:pt x="179293" y="13546"/>
                </a:cubicBezTo>
                <a:cubicBezTo>
                  <a:pt x="178372" y="14798"/>
                  <a:pt x="177672" y="16198"/>
                  <a:pt x="177223" y="17686"/>
                </a:cubicBezTo>
                <a:lnTo>
                  <a:pt x="169831" y="45187"/>
                </a:lnTo>
                <a:lnTo>
                  <a:pt x="162438" y="17908"/>
                </a:lnTo>
                <a:cubicBezTo>
                  <a:pt x="162043" y="16385"/>
                  <a:pt x="161310" y="14970"/>
                  <a:pt x="160294" y="13768"/>
                </a:cubicBezTo>
                <a:cubicBezTo>
                  <a:pt x="155399" y="8702"/>
                  <a:pt x="149368" y="4876"/>
                  <a:pt x="142700" y="2605"/>
                </a:cubicBezTo>
                <a:cubicBezTo>
                  <a:pt x="138448" y="888"/>
                  <a:pt x="133905" y="9"/>
                  <a:pt x="129319" y="18"/>
                </a:cubicBezTo>
                <a:cubicBezTo>
                  <a:pt x="124641" y="21"/>
                  <a:pt x="119996" y="795"/>
                  <a:pt x="115569" y="2309"/>
                </a:cubicBezTo>
                <a:cubicBezTo>
                  <a:pt x="108881" y="4531"/>
                  <a:pt x="102857" y="8394"/>
                  <a:pt x="98048" y="13546"/>
                </a:cubicBezTo>
                <a:cubicBezTo>
                  <a:pt x="97075" y="14776"/>
                  <a:pt x="96348" y="16182"/>
                  <a:pt x="95904" y="17686"/>
                </a:cubicBezTo>
                <a:lnTo>
                  <a:pt x="88660" y="44373"/>
                </a:lnTo>
                <a:lnTo>
                  <a:pt x="81267" y="17612"/>
                </a:lnTo>
                <a:cubicBezTo>
                  <a:pt x="80829" y="16091"/>
                  <a:pt x="80074" y="14679"/>
                  <a:pt x="79049" y="13472"/>
                </a:cubicBezTo>
                <a:cubicBezTo>
                  <a:pt x="74186" y="8404"/>
                  <a:pt x="68178" y="4575"/>
                  <a:pt x="61529" y="2309"/>
                </a:cubicBezTo>
                <a:cubicBezTo>
                  <a:pt x="57208" y="687"/>
                  <a:pt x="52615" y="-91"/>
                  <a:pt x="48000" y="18"/>
                </a:cubicBezTo>
                <a:cubicBezTo>
                  <a:pt x="43320" y="9"/>
                  <a:pt x="38673" y="783"/>
                  <a:pt x="34250" y="2309"/>
                </a:cubicBezTo>
                <a:cubicBezTo>
                  <a:pt x="27549" y="4548"/>
                  <a:pt x="21505" y="8408"/>
                  <a:pt x="16655" y="13546"/>
                </a:cubicBezTo>
                <a:cubicBezTo>
                  <a:pt x="15734" y="14798"/>
                  <a:pt x="15034" y="16198"/>
                  <a:pt x="14585" y="17686"/>
                </a:cubicBezTo>
                <a:lnTo>
                  <a:pt x="244" y="71726"/>
                </a:lnTo>
                <a:cubicBezTo>
                  <a:pt x="-789" y="75665"/>
                  <a:pt x="1557" y="79698"/>
                  <a:pt x="5492" y="80745"/>
                </a:cubicBezTo>
                <a:cubicBezTo>
                  <a:pt x="6131" y="80818"/>
                  <a:pt x="6776" y="80818"/>
                  <a:pt x="7414" y="80745"/>
                </a:cubicBezTo>
                <a:cubicBezTo>
                  <a:pt x="10851" y="80863"/>
                  <a:pt x="13915" y="78595"/>
                  <a:pt x="14807" y="75275"/>
                </a:cubicBezTo>
                <a:lnTo>
                  <a:pt x="25822" y="32767"/>
                </a:lnTo>
                <a:lnTo>
                  <a:pt x="25822" y="56054"/>
                </a:lnTo>
                <a:lnTo>
                  <a:pt x="13107" y="103515"/>
                </a:lnTo>
                <a:lnTo>
                  <a:pt x="25822" y="103515"/>
                </a:lnTo>
                <a:lnTo>
                  <a:pt x="25822" y="162656"/>
                </a:lnTo>
                <a:lnTo>
                  <a:pt x="40607" y="162656"/>
                </a:lnTo>
                <a:lnTo>
                  <a:pt x="40607" y="103515"/>
                </a:lnTo>
                <a:lnTo>
                  <a:pt x="55393" y="103515"/>
                </a:lnTo>
                <a:lnTo>
                  <a:pt x="55393" y="162656"/>
                </a:lnTo>
                <a:lnTo>
                  <a:pt x="70178" y="162656"/>
                </a:lnTo>
                <a:lnTo>
                  <a:pt x="70178" y="103515"/>
                </a:lnTo>
                <a:lnTo>
                  <a:pt x="82893" y="103515"/>
                </a:lnTo>
                <a:lnTo>
                  <a:pt x="70178" y="56054"/>
                </a:lnTo>
                <a:lnTo>
                  <a:pt x="70178" y="32323"/>
                </a:lnTo>
                <a:lnTo>
                  <a:pt x="81489" y="75201"/>
                </a:lnTo>
                <a:cubicBezTo>
                  <a:pt x="82482" y="79161"/>
                  <a:pt x="86497" y="81567"/>
                  <a:pt x="90457" y="80574"/>
                </a:cubicBezTo>
                <a:cubicBezTo>
                  <a:pt x="93102" y="79911"/>
                  <a:pt x="95167" y="77846"/>
                  <a:pt x="95830" y="75201"/>
                </a:cubicBezTo>
                <a:lnTo>
                  <a:pt x="107141" y="32323"/>
                </a:lnTo>
                <a:lnTo>
                  <a:pt x="107141" y="162656"/>
                </a:lnTo>
                <a:lnTo>
                  <a:pt x="121926" y="162656"/>
                </a:lnTo>
                <a:lnTo>
                  <a:pt x="121926" y="81337"/>
                </a:lnTo>
                <a:lnTo>
                  <a:pt x="136712" y="81337"/>
                </a:lnTo>
                <a:lnTo>
                  <a:pt x="136712" y="162656"/>
                </a:lnTo>
                <a:lnTo>
                  <a:pt x="151497" y="162656"/>
                </a:lnTo>
                <a:lnTo>
                  <a:pt x="151497" y="32767"/>
                </a:lnTo>
                <a:lnTo>
                  <a:pt x="162734" y="75201"/>
                </a:lnTo>
                <a:cubicBezTo>
                  <a:pt x="162734" y="79284"/>
                  <a:pt x="166044" y="82593"/>
                  <a:pt x="170127" y="82593"/>
                </a:cubicBezTo>
                <a:cubicBezTo>
                  <a:pt x="174210" y="82593"/>
                  <a:pt x="177519" y="79284"/>
                  <a:pt x="177519" y="75201"/>
                </a:cubicBezTo>
                <a:lnTo>
                  <a:pt x="188460" y="32767"/>
                </a:lnTo>
                <a:lnTo>
                  <a:pt x="188460" y="56054"/>
                </a:lnTo>
                <a:lnTo>
                  <a:pt x="175745" y="103515"/>
                </a:lnTo>
                <a:lnTo>
                  <a:pt x="188460" y="103515"/>
                </a:lnTo>
                <a:lnTo>
                  <a:pt x="188460" y="162656"/>
                </a:lnTo>
                <a:lnTo>
                  <a:pt x="203246" y="162656"/>
                </a:lnTo>
                <a:lnTo>
                  <a:pt x="203246" y="103515"/>
                </a:lnTo>
                <a:lnTo>
                  <a:pt x="218031" y="103515"/>
                </a:lnTo>
                <a:lnTo>
                  <a:pt x="218031" y="162656"/>
                </a:lnTo>
                <a:lnTo>
                  <a:pt x="232816" y="162656"/>
                </a:lnTo>
                <a:lnTo>
                  <a:pt x="232816" y="103515"/>
                </a:lnTo>
                <a:lnTo>
                  <a:pt x="245532" y="103515"/>
                </a:lnTo>
                <a:lnTo>
                  <a:pt x="232816" y="56054"/>
                </a:lnTo>
                <a:lnTo>
                  <a:pt x="232816" y="32323"/>
                </a:lnTo>
                <a:lnTo>
                  <a:pt x="244127" y="75201"/>
                </a:lnTo>
                <a:cubicBezTo>
                  <a:pt x="245019" y="78522"/>
                  <a:pt x="248083" y="80789"/>
                  <a:pt x="251520" y="80671"/>
                </a:cubicBezTo>
                <a:lnTo>
                  <a:pt x="253442" y="80671"/>
                </a:lnTo>
                <a:cubicBezTo>
                  <a:pt x="257364" y="79539"/>
                  <a:pt x="259627" y="75442"/>
                  <a:pt x="258495" y="71518"/>
                </a:cubicBezTo>
                <a:cubicBezTo>
                  <a:pt x="258486" y="71490"/>
                  <a:pt x="258478" y="71460"/>
                  <a:pt x="258469" y="71430"/>
                </a:cubicBezTo>
                <a:close/>
              </a:path>
            </a:pathLst>
          </a:custGeom>
          <a:solidFill>
            <a:schemeClr val="accent6">
              <a:lumMod val="60000"/>
              <a:lumOff val="40000"/>
            </a:schemeClr>
          </a:solidFill>
          <a:ln w="7342" cap="flat">
            <a:solidFill>
              <a:schemeClr val="accent6">
                <a:lumMod val="60000"/>
                <a:lumOff val="40000"/>
              </a:schemeClr>
            </a:solidFill>
            <a:prstDash val="solid"/>
            <a:miter/>
          </a:ln>
        </p:spPr>
        <p:txBody>
          <a:bodyPr/>
          <a:lstStyle/>
          <a:p>
            <a:endParaRPr lang="sv-SE"/>
          </a:p>
        </p:txBody>
      </p:sp>
      <p:sp>
        <p:nvSpPr>
          <p:cNvPr id="21" name="textruta 20">
            <a:extLst>
              <a:ext uri="{FF2B5EF4-FFF2-40B4-BE49-F238E27FC236}">
                <a16:creationId xmlns:a16="http://schemas.microsoft.com/office/drawing/2014/main" id="{74ECAACB-A88C-D09E-BEF9-0699464F9B0B}"/>
              </a:ext>
            </a:extLst>
          </p:cNvPr>
          <p:cNvSpPr txBox="1"/>
          <p:nvPr/>
        </p:nvSpPr>
        <p:spPr>
          <a:xfrm>
            <a:off x="7378159" y="4659982"/>
            <a:ext cx="643575" cy="246221"/>
          </a:xfrm>
          <a:prstGeom prst="rect">
            <a:avLst/>
          </a:prstGeom>
          <a:noFill/>
        </p:spPr>
        <p:txBody>
          <a:bodyPr wrap="square" rtlCol="0">
            <a:spAutoFit/>
          </a:bodyPr>
          <a:lstStyle/>
          <a:p>
            <a:r>
              <a:rPr lang="sv-SE" sz="1000" dirty="0"/>
              <a:t>Övriga</a:t>
            </a:r>
          </a:p>
        </p:txBody>
      </p:sp>
      <p:sp>
        <p:nvSpPr>
          <p:cNvPr id="31" name="textruta 30">
            <a:extLst>
              <a:ext uri="{FF2B5EF4-FFF2-40B4-BE49-F238E27FC236}">
                <a16:creationId xmlns:a16="http://schemas.microsoft.com/office/drawing/2014/main" id="{1BDA53A8-0352-AC57-A751-50B950412901}"/>
              </a:ext>
            </a:extLst>
          </p:cNvPr>
          <p:cNvSpPr txBox="1"/>
          <p:nvPr/>
        </p:nvSpPr>
        <p:spPr>
          <a:xfrm>
            <a:off x="2126905" y="3291830"/>
            <a:ext cx="4965374" cy="307777"/>
          </a:xfrm>
          <a:prstGeom prst="rect">
            <a:avLst/>
          </a:prstGeom>
          <a:solidFill>
            <a:srgbClr val="7030A0"/>
          </a:solidFill>
          <a:ln>
            <a:solidFill>
              <a:srgbClr val="7030A0"/>
            </a:solid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1400" dirty="0"/>
              <a:t>Möjliggörande förutsättningar</a:t>
            </a:r>
          </a:p>
        </p:txBody>
      </p:sp>
      <p:sp>
        <p:nvSpPr>
          <p:cNvPr id="32" name="textruta 31">
            <a:extLst>
              <a:ext uri="{FF2B5EF4-FFF2-40B4-BE49-F238E27FC236}">
                <a16:creationId xmlns:a16="http://schemas.microsoft.com/office/drawing/2014/main" id="{B190281E-9F96-CEA7-27E6-ED3EA694E1BE}"/>
              </a:ext>
            </a:extLst>
          </p:cNvPr>
          <p:cNvSpPr txBox="1"/>
          <p:nvPr/>
        </p:nvSpPr>
        <p:spPr>
          <a:xfrm>
            <a:off x="2125831" y="2787774"/>
            <a:ext cx="4965374" cy="523220"/>
          </a:xfrm>
          <a:prstGeom prst="rect">
            <a:avLst/>
          </a:prstGeom>
          <a:ln>
            <a:solidFill>
              <a:srgbClr val="7030A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v-SE" sz="1400" dirty="0"/>
              <a:t>Policy &amp; Reglering - Värderingar &amp; Normer </a:t>
            </a:r>
          </a:p>
          <a:p>
            <a:pPr algn="ctr"/>
            <a:r>
              <a:rPr lang="sv-SE" sz="1400" dirty="0"/>
              <a:t>Ekonomi &amp; Finans - Teknologi &amp; Data - Kapacitet &amp; Kunskap</a:t>
            </a:r>
          </a:p>
        </p:txBody>
      </p:sp>
      <p:sp>
        <p:nvSpPr>
          <p:cNvPr id="39" name="textruta 38">
            <a:extLst>
              <a:ext uri="{FF2B5EF4-FFF2-40B4-BE49-F238E27FC236}">
                <a16:creationId xmlns:a16="http://schemas.microsoft.com/office/drawing/2014/main" id="{3705BD65-A0FE-1A07-B295-88F1A50D37E6}"/>
              </a:ext>
            </a:extLst>
          </p:cNvPr>
          <p:cNvSpPr txBox="1"/>
          <p:nvPr/>
        </p:nvSpPr>
        <p:spPr>
          <a:xfrm>
            <a:off x="4068545" y="4731990"/>
            <a:ext cx="1180132" cy="36933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1800" b="1" dirty="0">
                <a:solidFill>
                  <a:schemeClr val="accent6">
                    <a:lumMod val="60000"/>
                    <a:lumOff val="40000"/>
                  </a:schemeClr>
                </a:solidFill>
              </a:rPr>
              <a:t>Aktörer</a:t>
            </a:r>
          </a:p>
        </p:txBody>
      </p:sp>
      <p:sp>
        <p:nvSpPr>
          <p:cNvPr id="40" name="textruta 39">
            <a:extLst>
              <a:ext uri="{FF2B5EF4-FFF2-40B4-BE49-F238E27FC236}">
                <a16:creationId xmlns:a16="http://schemas.microsoft.com/office/drawing/2014/main" id="{5BF6BE17-B04C-2845-0439-09E0DA15ECAB}"/>
              </a:ext>
            </a:extLst>
          </p:cNvPr>
          <p:cNvSpPr txBox="1"/>
          <p:nvPr/>
        </p:nvSpPr>
        <p:spPr>
          <a:xfrm>
            <a:off x="2332097" y="-3529"/>
            <a:ext cx="4964769" cy="36933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1800" b="1" dirty="0">
                <a:solidFill>
                  <a:schemeClr val="accent4">
                    <a:lumMod val="75000"/>
                  </a:schemeClr>
                </a:solidFill>
              </a:rPr>
              <a:t>Metoder som kan vägleda beslutsfattande</a:t>
            </a:r>
          </a:p>
        </p:txBody>
      </p:sp>
      <p:sp>
        <p:nvSpPr>
          <p:cNvPr id="54" name="Bild 41" descr="Förstoringsglas med hel fyllning">
            <a:extLst>
              <a:ext uri="{FF2B5EF4-FFF2-40B4-BE49-F238E27FC236}">
                <a16:creationId xmlns:a16="http://schemas.microsoft.com/office/drawing/2014/main" id="{25A33DC0-4202-9B33-EE78-90B71FCD967A}"/>
              </a:ext>
            </a:extLst>
          </p:cNvPr>
          <p:cNvSpPr/>
          <p:nvPr/>
        </p:nvSpPr>
        <p:spPr>
          <a:xfrm>
            <a:off x="537570" y="699542"/>
            <a:ext cx="380563" cy="400110"/>
          </a:xfrm>
          <a:custGeom>
            <a:avLst/>
            <a:gdLst>
              <a:gd name="csX0" fmla="*/ 405953 w 416709"/>
              <a:gd name="csY0" fmla="*/ 353691 h 417038"/>
              <a:gd name="csX1" fmla="*/ 339966 w 416709"/>
              <a:gd name="csY1" fmla="*/ 287704 h 417038"/>
              <a:gd name="csX2" fmla="*/ 307236 w 416709"/>
              <a:gd name="csY2" fmla="*/ 277674 h 417038"/>
              <a:gd name="csX3" fmla="*/ 284009 w 416709"/>
              <a:gd name="csY3" fmla="*/ 254446 h 417038"/>
              <a:gd name="csX4" fmla="*/ 316738 w 416709"/>
              <a:gd name="csY4" fmla="*/ 158369 h 417038"/>
              <a:gd name="csX5" fmla="*/ 158369 w 416709"/>
              <a:gd name="csY5" fmla="*/ 0 h 417038"/>
              <a:gd name="csX6" fmla="*/ 0 w 416709"/>
              <a:gd name="csY6" fmla="*/ 158369 h 417038"/>
              <a:gd name="csX7" fmla="*/ 158369 w 416709"/>
              <a:gd name="csY7" fmla="*/ 316738 h 417038"/>
              <a:gd name="csX8" fmla="*/ 254446 w 416709"/>
              <a:gd name="csY8" fmla="*/ 284009 h 417038"/>
              <a:gd name="csX9" fmla="*/ 277674 w 416709"/>
              <a:gd name="csY9" fmla="*/ 307236 h 417038"/>
              <a:gd name="csX10" fmla="*/ 287704 w 416709"/>
              <a:gd name="csY10" fmla="*/ 339966 h 417038"/>
              <a:gd name="csX11" fmla="*/ 353691 w 416709"/>
              <a:gd name="csY11" fmla="*/ 405953 h 417038"/>
              <a:gd name="csX12" fmla="*/ 380086 w 416709"/>
              <a:gd name="csY12" fmla="*/ 417039 h 417038"/>
              <a:gd name="csX13" fmla="*/ 406481 w 416709"/>
              <a:gd name="csY13" fmla="*/ 405953 h 417038"/>
              <a:gd name="csX14" fmla="*/ 405953 w 416709"/>
              <a:gd name="csY14" fmla="*/ 353691 h 417038"/>
              <a:gd name="csX15" fmla="*/ 157841 w 416709"/>
              <a:gd name="csY15" fmla="*/ 284536 h 417038"/>
              <a:gd name="csX16" fmla="*/ 31146 w 416709"/>
              <a:gd name="csY16" fmla="*/ 157841 h 417038"/>
              <a:gd name="csX17" fmla="*/ 157841 w 416709"/>
              <a:gd name="csY17" fmla="*/ 31146 h 417038"/>
              <a:gd name="csX18" fmla="*/ 284536 w 416709"/>
              <a:gd name="csY18" fmla="*/ 157841 h 417038"/>
              <a:gd name="csX19" fmla="*/ 157841 w 416709"/>
              <a:gd name="csY19" fmla="*/ 284536 h 4170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416709" h="417038">
                <a:moveTo>
                  <a:pt x="405953" y="353691"/>
                </a:moveTo>
                <a:lnTo>
                  <a:pt x="339966" y="287704"/>
                </a:lnTo>
                <a:cubicBezTo>
                  <a:pt x="330991" y="278730"/>
                  <a:pt x="318850" y="275562"/>
                  <a:pt x="307236" y="277674"/>
                </a:cubicBezTo>
                <a:lnTo>
                  <a:pt x="284009" y="254446"/>
                </a:lnTo>
                <a:cubicBezTo>
                  <a:pt x="304597" y="228051"/>
                  <a:pt x="316738" y="194266"/>
                  <a:pt x="316738" y="158369"/>
                </a:cubicBezTo>
                <a:cubicBezTo>
                  <a:pt x="316738" y="71266"/>
                  <a:pt x="245472" y="0"/>
                  <a:pt x="158369" y="0"/>
                </a:cubicBezTo>
                <a:cubicBezTo>
                  <a:pt x="71266" y="0"/>
                  <a:pt x="0" y="71266"/>
                  <a:pt x="0" y="158369"/>
                </a:cubicBezTo>
                <a:cubicBezTo>
                  <a:pt x="0" y="245472"/>
                  <a:pt x="71266" y="316738"/>
                  <a:pt x="158369" y="316738"/>
                </a:cubicBezTo>
                <a:cubicBezTo>
                  <a:pt x="194266" y="316738"/>
                  <a:pt x="227524" y="304597"/>
                  <a:pt x="254446" y="284009"/>
                </a:cubicBezTo>
                <a:lnTo>
                  <a:pt x="277674" y="307236"/>
                </a:lnTo>
                <a:cubicBezTo>
                  <a:pt x="275562" y="318850"/>
                  <a:pt x="278730" y="330991"/>
                  <a:pt x="287704" y="339966"/>
                </a:cubicBezTo>
                <a:lnTo>
                  <a:pt x="353691" y="405953"/>
                </a:lnTo>
                <a:cubicBezTo>
                  <a:pt x="361081" y="413343"/>
                  <a:pt x="370584" y="417039"/>
                  <a:pt x="380086" y="417039"/>
                </a:cubicBezTo>
                <a:cubicBezTo>
                  <a:pt x="389588" y="417039"/>
                  <a:pt x="399090" y="413343"/>
                  <a:pt x="406481" y="405953"/>
                </a:cubicBezTo>
                <a:cubicBezTo>
                  <a:pt x="420206" y="391172"/>
                  <a:pt x="420206" y="367944"/>
                  <a:pt x="405953" y="353691"/>
                </a:cubicBezTo>
                <a:close/>
                <a:moveTo>
                  <a:pt x="157841" y="284536"/>
                </a:moveTo>
                <a:cubicBezTo>
                  <a:pt x="88159" y="284536"/>
                  <a:pt x="31146" y="227524"/>
                  <a:pt x="31146" y="157841"/>
                </a:cubicBezTo>
                <a:cubicBezTo>
                  <a:pt x="31146" y="88159"/>
                  <a:pt x="88159" y="31146"/>
                  <a:pt x="157841" y="31146"/>
                </a:cubicBezTo>
                <a:cubicBezTo>
                  <a:pt x="227524" y="31146"/>
                  <a:pt x="284536" y="88159"/>
                  <a:pt x="284536" y="157841"/>
                </a:cubicBezTo>
                <a:cubicBezTo>
                  <a:pt x="284536" y="227524"/>
                  <a:pt x="227524" y="284536"/>
                  <a:pt x="157841" y="284536"/>
                </a:cubicBezTo>
                <a:close/>
              </a:path>
            </a:pathLst>
          </a:custGeom>
          <a:solidFill>
            <a:schemeClr val="accent4">
              <a:lumMod val="75000"/>
            </a:schemeClr>
          </a:solidFill>
          <a:ln w="5259" cap="flat">
            <a:noFill/>
            <a:prstDash val="solid"/>
            <a:miter/>
          </a:ln>
        </p:spPr>
        <p:txBody>
          <a:bodyPr/>
          <a:lstStyle/>
          <a:p>
            <a:endParaRPr lang="sv-SE"/>
          </a:p>
        </p:txBody>
      </p:sp>
      <p:sp>
        <p:nvSpPr>
          <p:cNvPr id="56" name="Frihandsfigur: Form 55">
            <a:extLst>
              <a:ext uri="{FF2B5EF4-FFF2-40B4-BE49-F238E27FC236}">
                <a16:creationId xmlns:a16="http://schemas.microsoft.com/office/drawing/2014/main" id="{C1593234-252C-25AB-EA29-E33CE4AA8A43}"/>
              </a:ext>
            </a:extLst>
          </p:cNvPr>
          <p:cNvSpPr/>
          <p:nvPr/>
        </p:nvSpPr>
        <p:spPr>
          <a:xfrm>
            <a:off x="2077834" y="695854"/>
            <a:ext cx="68120" cy="68120"/>
          </a:xfrm>
          <a:custGeom>
            <a:avLst/>
            <a:gdLst>
              <a:gd name="csX0" fmla="*/ 34060 w 68120"/>
              <a:gd name="csY0" fmla="*/ 68120 h 68120"/>
              <a:gd name="csX1" fmla="*/ 68120 w 68120"/>
              <a:gd name="csY1" fmla="*/ 34060 h 68120"/>
              <a:gd name="csX2" fmla="*/ 34060 w 68120"/>
              <a:gd name="csY2" fmla="*/ 0 h 68120"/>
              <a:gd name="csX3" fmla="*/ 0 w 68120"/>
              <a:gd name="csY3" fmla="*/ 34060 h 68120"/>
              <a:gd name="csX4" fmla="*/ 34060 w 68120"/>
              <a:gd name="csY4" fmla="*/ 68120 h 68120"/>
              <a:gd name="csX5" fmla="*/ 34060 w 68120"/>
              <a:gd name="csY5" fmla="*/ 11353 h 68120"/>
              <a:gd name="csX6" fmla="*/ 56767 w 68120"/>
              <a:gd name="csY6" fmla="*/ 34060 h 68120"/>
              <a:gd name="csX7" fmla="*/ 34060 w 68120"/>
              <a:gd name="csY7" fmla="*/ 56767 h 68120"/>
              <a:gd name="csX8" fmla="*/ 11353 w 68120"/>
              <a:gd name="csY8" fmla="*/ 34060 h 68120"/>
              <a:gd name="csX9" fmla="*/ 34060 w 68120"/>
              <a:gd name="csY9" fmla="*/ 11353 h 681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68120" h="68120">
                <a:moveTo>
                  <a:pt x="34060" y="68120"/>
                </a:moveTo>
                <a:cubicBezTo>
                  <a:pt x="52871" y="68120"/>
                  <a:pt x="68120" y="52871"/>
                  <a:pt x="68120" y="34060"/>
                </a:cubicBezTo>
                <a:cubicBezTo>
                  <a:pt x="68120" y="15249"/>
                  <a:pt x="52871" y="0"/>
                  <a:pt x="34060" y="0"/>
                </a:cubicBezTo>
                <a:cubicBezTo>
                  <a:pt x="15249" y="0"/>
                  <a:pt x="0" y="15249"/>
                  <a:pt x="0" y="34060"/>
                </a:cubicBezTo>
                <a:cubicBezTo>
                  <a:pt x="22" y="52862"/>
                  <a:pt x="15258" y="68098"/>
                  <a:pt x="34060" y="68120"/>
                </a:cubicBezTo>
                <a:close/>
                <a:moveTo>
                  <a:pt x="34060" y="11353"/>
                </a:moveTo>
                <a:cubicBezTo>
                  <a:pt x="46600" y="11353"/>
                  <a:pt x="56767" y="21520"/>
                  <a:pt x="56767" y="34060"/>
                </a:cubicBezTo>
                <a:cubicBezTo>
                  <a:pt x="56767" y="46601"/>
                  <a:pt x="46600" y="56767"/>
                  <a:pt x="34060" y="56767"/>
                </a:cubicBezTo>
                <a:cubicBezTo>
                  <a:pt x="21520" y="56767"/>
                  <a:pt x="11353" y="46601"/>
                  <a:pt x="11353" y="34060"/>
                </a:cubicBezTo>
                <a:cubicBezTo>
                  <a:pt x="11353" y="21520"/>
                  <a:pt x="21520" y="11353"/>
                  <a:pt x="34060" y="11353"/>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57" name="Frihandsfigur: Form 56">
            <a:extLst>
              <a:ext uri="{FF2B5EF4-FFF2-40B4-BE49-F238E27FC236}">
                <a16:creationId xmlns:a16="http://schemas.microsoft.com/office/drawing/2014/main" id="{8A76495F-2002-A867-D599-798CB5782E92}"/>
              </a:ext>
            </a:extLst>
          </p:cNvPr>
          <p:cNvSpPr/>
          <p:nvPr/>
        </p:nvSpPr>
        <p:spPr>
          <a:xfrm>
            <a:off x="2077834" y="837771"/>
            <a:ext cx="68120" cy="136240"/>
          </a:xfrm>
          <a:custGeom>
            <a:avLst/>
            <a:gdLst>
              <a:gd name="csX0" fmla="*/ 62444 w 68120"/>
              <a:gd name="csY0" fmla="*/ 0 h 136240"/>
              <a:gd name="csX1" fmla="*/ 56767 w 68120"/>
              <a:gd name="csY1" fmla="*/ 5677 h 136240"/>
              <a:gd name="csX2" fmla="*/ 56767 w 68120"/>
              <a:gd name="csY2" fmla="*/ 124887 h 136240"/>
              <a:gd name="csX3" fmla="*/ 39737 w 68120"/>
              <a:gd name="csY3" fmla="*/ 124887 h 136240"/>
              <a:gd name="csX4" fmla="*/ 39737 w 68120"/>
              <a:gd name="csY4" fmla="*/ 51090 h 136240"/>
              <a:gd name="csX5" fmla="*/ 28383 w 68120"/>
              <a:gd name="csY5" fmla="*/ 51090 h 136240"/>
              <a:gd name="csX6" fmla="*/ 28383 w 68120"/>
              <a:gd name="csY6" fmla="*/ 124887 h 136240"/>
              <a:gd name="csX7" fmla="*/ 11353 w 68120"/>
              <a:gd name="csY7" fmla="*/ 124887 h 136240"/>
              <a:gd name="csX8" fmla="*/ 11353 w 68120"/>
              <a:gd name="csY8" fmla="*/ 5677 h 136240"/>
              <a:gd name="csX9" fmla="*/ 5677 w 68120"/>
              <a:gd name="csY9" fmla="*/ 0 h 136240"/>
              <a:gd name="csX10" fmla="*/ 0 w 68120"/>
              <a:gd name="csY10" fmla="*/ 5677 h 136240"/>
              <a:gd name="csX11" fmla="*/ 0 w 68120"/>
              <a:gd name="csY11" fmla="*/ 136241 h 136240"/>
              <a:gd name="csX12" fmla="*/ 68120 w 68120"/>
              <a:gd name="csY12" fmla="*/ 136241 h 136240"/>
              <a:gd name="csX13" fmla="*/ 68120 w 68120"/>
              <a:gd name="csY13" fmla="*/ 5677 h 136240"/>
              <a:gd name="csX14" fmla="*/ 62444 w 68120"/>
              <a:gd name="csY14" fmla="*/ 0 h 1362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8120" h="136240">
                <a:moveTo>
                  <a:pt x="62444" y="0"/>
                </a:moveTo>
                <a:cubicBezTo>
                  <a:pt x="59308" y="0"/>
                  <a:pt x="56767" y="2541"/>
                  <a:pt x="56767" y="5677"/>
                </a:cubicBezTo>
                <a:lnTo>
                  <a:pt x="56767" y="124887"/>
                </a:lnTo>
                <a:lnTo>
                  <a:pt x="39737" y="124887"/>
                </a:lnTo>
                <a:lnTo>
                  <a:pt x="39737" y="51090"/>
                </a:lnTo>
                <a:lnTo>
                  <a:pt x="28383" y="51090"/>
                </a:lnTo>
                <a:lnTo>
                  <a:pt x="28383" y="124887"/>
                </a:lnTo>
                <a:lnTo>
                  <a:pt x="11353" y="124887"/>
                </a:lnTo>
                <a:lnTo>
                  <a:pt x="11353" y="5677"/>
                </a:lnTo>
                <a:cubicBezTo>
                  <a:pt x="11353" y="2541"/>
                  <a:pt x="8812" y="0"/>
                  <a:pt x="5677" y="0"/>
                </a:cubicBezTo>
                <a:cubicBezTo>
                  <a:pt x="2541" y="0"/>
                  <a:pt x="0" y="2541"/>
                  <a:pt x="0" y="5677"/>
                </a:cubicBezTo>
                <a:lnTo>
                  <a:pt x="0" y="136241"/>
                </a:lnTo>
                <a:lnTo>
                  <a:pt x="68120" y="136241"/>
                </a:lnTo>
                <a:lnTo>
                  <a:pt x="68120" y="5677"/>
                </a:lnTo>
                <a:cubicBezTo>
                  <a:pt x="68120" y="2541"/>
                  <a:pt x="65579" y="0"/>
                  <a:pt x="62444" y="0"/>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59" name="Frihandsfigur: Form 58">
            <a:extLst>
              <a:ext uri="{FF2B5EF4-FFF2-40B4-BE49-F238E27FC236}">
                <a16:creationId xmlns:a16="http://schemas.microsoft.com/office/drawing/2014/main" id="{1B0EA4DB-76E4-B83E-9A16-655B21343A4C}"/>
              </a:ext>
            </a:extLst>
          </p:cNvPr>
          <p:cNvSpPr/>
          <p:nvPr/>
        </p:nvSpPr>
        <p:spPr>
          <a:xfrm>
            <a:off x="1961422" y="695854"/>
            <a:ext cx="68120" cy="68120"/>
          </a:xfrm>
          <a:custGeom>
            <a:avLst/>
            <a:gdLst>
              <a:gd name="csX0" fmla="*/ 34060 w 68120"/>
              <a:gd name="csY0" fmla="*/ 68120 h 68120"/>
              <a:gd name="csX1" fmla="*/ 68120 w 68120"/>
              <a:gd name="csY1" fmla="*/ 34060 h 68120"/>
              <a:gd name="csX2" fmla="*/ 34060 w 68120"/>
              <a:gd name="csY2" fmla="*/ 0 h 68120"/>
              <a:gd name="csX3" fmla="*/ 0 w 68120"/>
              <a:gd name="csY3" fmla="*/ 34060 h 68120"/>
              <a:gd name="csX4" fmla="*/ 34060 w 68120"/>
              <a:gd name="csY4" fmla="*/ 68120 h 68120"/>
              <a:gd name="csX5" fmla="*/ 34060 w 68120"/>
              <a:gd name="csY5" fmla="*/ 11353 h 68120"/>
              <a:gd name="csX6" fmla="*/ 56767 w 68120"/>
              <a:gd name="csY6" fmla="*/ 34060 h 68120"/>
              <a:gd name="csX7" fmla="*/ 34060 w 68120"/>
              <a:gd name="csY7" fmla="*/ 56767 h 68120"/>
              <a:gd name="csX8" fmla="*/ 11353 w 68120"/>
              <a:gd name="csY8" fmla="*/ 34060 h 68120"/>
              <a:gd name="csX9" fmla="*/ 34060 w 68120"/>
              <a:gd name="csY9" fmla="*/ 11353 h 681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68120" h="68120">
                <a:moveTo>
                  <a:pt x="34060" y="68120"/>
                </a:moveTo>
                <a:cubicBezTo>
                  <a:pt x="52871" y="68120"/>
                  <a:pt x="68120" y="52871"/>
                  <a:pt x="68120" y="34060"/>
                </a:cubicBezTo>
                <a:cubicBezTo>
                  <a:pt x="68120" y="15249"/>
                  <a:pt x="52871" y="0"/>
                  <a:pt x="34060" y="0"/>
                </a:cubicBezTo>
                <a:cubicBezTo>
                  <a:pt x="15249" y="0"/>
                  <a:pt x="0" y="15249"/>
                  <a:pt x="0" y="34060"/>
                </a:cubicBezTo>
                <a:cubicBezTo>
                  <a:pt x="22" y="52862"/>
                  <a:pt x="15258" y="68098"/>
                  <a:pt x="34060" y="68120"/>
                </a:cubicBezTo>
                <a:close/>
                <a:moveTo>
                  <a:pt x="34060" y="11353"/>
                </a:moveTo>
                <a:cubicBezTo>
                  <a:pt x="46601" y="11353"/>
                  <a:pt x="56767" y="21520"/>
                  <a:pt x="56767" y="34060"/>
                </a:cubicBezTo>
                <a:cubicBezTo>
                  <a:pt x="56767" y="46601"/>
                  <a:pt x="46601" y="56767"/>
                  <a:pt x="34060" y="56767"/>
                </a:cubicBezTo>
                <a:cubicBezTo>
                  <a:pt x="21520" y="56767"/>
                  <a:pt x="11353" y="46601"/>
                  <a:pt x="11353" y="34060"/>
                </a:cubicBezTo>
                <a:cubicBezTo>
                  <a:pt x="11353" y="21520"/>
                  <a:pt x="21520" y="11353"/>
                  <a:pt x="34060" y="11353"/>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60" name="Frihandsfigur: Form 59">
            <a:extLst>
              <a:ext uri="{FF2B5EF4-FFF2-40B4-BE49-F238E27FC236}">
                <a16:creationId xmlns:a16="http://schemas.microsoft.com/office/drawing/2014/main" id="{E5B30D5B-57F4-D47E-878D-8AD6287A8AC7}"/>
              </a:ext>
            </a:extLst>
          </p:cNvPr>
          <p:cNvSpPr/>
          <p:nvPr/>
        </p:nvSpPr>
        <p:spPr>
          <a:xfrm>
            <a:off x="1938909" y="837771"/>
            <a:ext cx="113238" cy="136240"/>
          </a:xfrm>
          <a:custGeom>
            <a:avLst/>
            <a:gdLst>
              <a:gd name="csX0" fmla="*/ 90634 w 113238"/>
              <a:gd name="csY0" fmla="*/ 28446 h 136240"/>
              <a:gd name="csX1" fmla="*/ 90634 w 113238"/>
              <a:gd name="csY1" fmla="*/ 5677 h 136240"/>
              <a:gd name="csX2" fmla="*/ 84957 w 113238"/>
              <a:gd name="csY2" fmla="*/ 0 h 136240"/>
              <a:gd name="csX3" fmla="*/ 79281 w 113238"/>
              <a:gd name="csY3" fmla="*/ 5677 h 136240"/>
              <a:gd name="csX4" fmla="*/ 79281 w 113238"/>
              <a:gd name="csY4" fmla="*/ 29519 h 136240"/>
              <a:gd name="csX5" fmla="*/ 79281 w 113238"/>
              <a:gd name="csY5" fmla="*/ 29519 h 136240"/>
              <a:gd name="csX6" fmla="*/ 79661 w 113238"/>
              <a:gd name="csY6" fmla="*/ 31625 h 136240"/>
              <a:gd name="csX7" fmla="*/ 96492 w 113238"/>
              <a:gd name="csY7" fmla="*/ 73797 h 136240"/>
              <a:gd name="csX8" fmla="*/ 16724 w 113238"/>
              <a:gd name="csY8" fmla="*/ 73797 h 136240"/>
              <a:gd name="csX9" fmla="*/ 33464 w 113238"/>
              <a:gd name="csY9" fmla="*/ 31625 h 136240"/>
              <a:gd name="csX10" fmla="*/ 33867 w 113238"/>
              <a:gd name="csY10" fmla="*/ 29519 h 136240"/>
              <a:gd name="csX11" fmla="*/ 33867 w 113238"/>
              <a:gd name="csY11" fmla="*/ 29519 h 136240"/>
              <a:gd name="csX12" fmla="*/ 33867 w 113238"/>
              <a:gd name="csY12" fmla="*/ 5677 h 136240"/>
              <a:gd name="csX13" fmla="*/ 28190 w 113238"/>
              <a:gd name="csY13" fmla="*/ 0 h 136240"/>
              <a:gd name="csX14" fmla="*/ 22514 w 113238"/>
              <a:gd name="csY14" fmla="*/ 5677 h 136240"/>
              <a:gd name="csX15" fmla="*/ 22514 w 113238"/>
              <a:gd name="csY15" fmla="*/ 28446 h 136240"/>
              <a:gd name="csX16" fmla="*/ 0 w 113238"/>
              <a:gd name="csY16" fmla="*/ 85150 h 136240"/>
              <a:gd name="csX17" fmla="*/ 22514 w 113238"/>
              <a:gd name="csY17" fmla="*/ 85150 h 136240"/>
              <a:gd name="csX18" fmla="*/ 22514 w 113238"/>
              <a:gd name="csY18" fmla="*/ 136241 h 136240"/>
              <a:gd name="csX19" fmla="*/ 90634 w 113238"/>
              <a:gd name="csY19" fmla="*/ 136241 h 136240"/>
              <a:gd name="csX20" fmla="*/ 90634 w 113238"/>
              <a:gd name="csY20" fmla="*/ 85150 h 136240"/>
              <a:gd name="csX21" fmla="*/ 113239 w 113238"/>
              <a:gd name="csY21" fmla="*/ 85150 h 136240"/>
              <a:gd name="csX22" fmla="*/ 33867 w 113238"/>
              <a:gd name="csY22" fmla="*/ 124887 h 136240"/>
              <a:gd name="csX23" fmla="*/ 33867 w 113238"/>
              <a:gd name="csY23" fmla="*/ 85150 h 136240"/>
              <a:gd name="csX24" fmla="*/ 50897 w 113238"/>
              <a:gd name="csY24" fmla="*/ 85150 h 136240"/>
              <a:gd name="csX25" fmla="*/ 50897 w 113238"/>
              <a:gd name="csY25" fmla="*/ 124887 h 136240"/>
              <a:gd name="csX26" fmla="*/ 79281 w 113238"/>
              <a:gd name="csY26" fmla="*/ 124887 h 136240"/>
              <a:gd name="csX27" fmla="*/ 62251 w 113238"/>
              <a:gd name="csY27" fmla="*/ 124887 h 136240"/>
              <a:gd name="csX28" fmla="*/ 62251 w 113238"/>
              <a:gd name="csY28" fmla="*/ 85150 h 136240"/>
              <a:gd name="csX29" fmla="*/ 79281 w 113238"/>
              <a:gd name="csY29" fmla="*/ 85150 h 1362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Lst>
            <a:rect l="l" t="t" r="r" b="b"/>
            <a:pathLst>
              <a:path w="113238" h="136240">
                <a:moveTo>
                  <a:pt x="90634" y="28446"/>
                </a:moveTo>
                <a:lnTo>
                  <a:pt x="90634" y="5677"/>
                </a:lnTo>
                <a:cubicBezTo>
                  <a:pt x="90634" y="2541"/>
                  <a:pt x="88093" y="0"/>
                  <a:pt x="84957" y="0"/>
                </a:cubicBezTo>
                <a:cubicBezTo>
                  <a:pt x="81822" y="0"/>
                  <a:pt x="79281" y="2541"/>
                  <a:pt x="79281" y="5677"/>
                </a:cubicBezTo>
                <a:lnTo>
                  <a:pt x="79281" y="29519"/>
                </a:lnTo>
                <a:lnTo>
                  <a:pt x="79281" y="29519"/>
                </a:lnTo>
                <a:cubicBezTo>
                  <a:pt x="79274" y="30239"/>
                  <a:pt x="79403" y="30953"/>
                  <a:pt x="79661" y="31625"/>
                </a:cubicBezTo>
                <a:lnTo>
                  <a:pt x="96492" y="73797"/>
                </a:lnTo>
                <a:lnTo>
                  <a:pt x="16724" y="73797"/>
                </a:lnTo>
                <a:lnTo>
                  <a:pt x="33464" y="31625"/>
                </a:lnTo>
                <a:cubicBezTo>
                  <a:pt x="33734" y="30956"/>
                  <a:pt x="33872" y="30240"/>
                  <a:pt x="33867" y="29519"/>
                </a:cubicBezTo>
                <a:lnTo>
                  <a:pt x="33867" y="29519"/>
                </a:lnTo>
                <a:lnTo>
                  <a:pt x="33867" y="5677"/>
                </a:lnTo>
                <a:cubicBezTo>
                  <a:pt x="33867" y="2541"/>
                  <a:pt x="31326" y="0"/>
                  <a:pt x="28190" y="0"/>
                </a:cubicBezTo>
                <a:cubicBezTo>
                  <a:pt x="25055" y="0"/>
                  <a:pt x="22514" y="2541"/>
                  <a:pt x="22514" y="5677"/>
                </a:cubicBezTo>
                <a:lnTo>
                  <a:pt x="22514" y="28446"/>
                </a:lnTo>
                <a:lnTo>
                  <a:pt x="0" y="85150"/>
                </a:lnTo>
                <a:lnTo>
                  <a:pt x="22514" y="85150"/>
                </a:lnTo>
                <a:lnTo>
                  <a:pt x="22514" y="136241"/>
                </a:lnTo>
                <a:lnTo>
                  <a:pt x="90634" y="136241"/>
                </a:lnTo>
                <a:lnTo>
                  <a:pt x="90634" y="85150"/>
                </a:lnTo>
                <a:lnTo>
                  <a:pt x="113239" y="85150"/>
                </a:lnTo>
                <a:close/>
                <a:moveTo>
                  <a:pt x="33867" y="124887"/>
                </a:moveTo>
                <a:lnTo>
                  <a:pt x="33867" y="85150"/>
                </a:lnTo>
                <a:lnTo>
                  <a:pt x="50897" y="85150"/>
                </a:lnTo>
                <a:lnTo>
                  <a:pt x="50897" y="124887"/>
                </a:lnTo>
                <a:close/>
                <a:moveTo>
                  <a:pt x="79281" y="124887"/>
                </a:moveTo>
                <a:lnTo>
                  <a:pt x="62251" y="124887"/>
                </a:lnTo>
                <a:lnTo>
                  <a:pt x="62251" y="85150"/>
                </a:lnTo>
                <a:lnTo>
                  <a:pt x="79281" y="85150"/>
                </a:ln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61" name="Frihandsfigur: Form 60">
            <a:extLst>
              <a:ext uri="{FF2B5EF4-FFF2-40B4-BE49-F238E27FC236}">
                <a16:creationId xmlns:a16="http://schemas.microsoft.com/office/drawing/2014/main" id="{BB079BBD-B5D8-FC7A-5837-D7A2D5EDA06C}"/>
              </a:ext>
            </a:extLst>
          </p:cNvPr>
          <p:cNvSpPr/>
          <p:nvPr/>
        </p:nvSpPr>
        <p:spPr>
          <a:xfrm>
            <a:off x="2307700" y="695854"/>
            <a:ext cx="68120" cy="68120"/>
          </a:xfrm>
          <a:custGeom>
            <a:avLst/>
            <a:gdLst>
              <a:gd name="csX0" fmla="*/ 34060 w 68120"/>
              <a:gd name="csY0" fmla="*/ 68120 h 68120"/>
              <a:gd name="csX1" fmla="*/ 68120 w 68120"/>
              <a:gd name="csY1" fmla="*/ 34060 h 68120"/>
              <a:gd name="csX2" fmla="*/ 34060 w 68120"/>
              <a:gd name="csY2" fmla="*/ 0 h 68120"/>
              <a:gd name="csX3" fmla="*/ 0 w 68120"/>
              <a:gd name="csY3" fmla="*/ 34060 h 68120"/>
              <a:gd name="csX4" fmla="*/ 34060 w 68120"/>
              <a:gd name="csY4" fmla="*/ 68120 h 68120"/>
              <a:gd name="csX5" fmla="*/ 34060 w 68120"/>
              <a:gd name="csY5" fmla="*/ 11353 h 68120"/>
              <a:gd name="csX6" fmla="*/ 56767 w 68120"/>
              <a:gd name="csY6" fmla="*/ 34060 h 68120"/>
              <a:gd name="csX7" fmla="*/ 34060 w 68120"/>
              <a:gd name="csY7" fmla="*/ 56767 h 68120"/>
              <a:gd name="csX8" fmla="*/ 11353 w 68120"/>
              <a:gd name="csY8" fmla="*/ 34060 h 68120"/>
              <a:gd name="csX9" fmla="*/ 34060 w 68120"/>
              <a:gd name="csY9" fmla="*/ 11353 h 681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68120" h="68120">
                <a:moveTo>
                  <a:pt x="34060" y="68120"/>
                </a:moveTo>
                <a:cubicBezTo>
                  <a:pt x="52871" y="68120"/>
                  <a:pt x="68120" y="52871"/>
                  <a:pt x="68120" y="34060"/>
                </a:cubicBezTo>
                <a:cubicBezTo>
                  <a:pt x="68120" y="15249"/>
                  <a:pt x="52871" y="0"/>
                  <a:pt x="34060" y="0"/>
                </a:cubicBezTo>
                <a:cubicBezTo>
                  <a:pt x="15249" y="0"/>
                  <a:pt x="0" y="15249"/>
                  <a:pt x="0" y="34060"/>
                </a:cubicBezTo>
                <a:cubicBezTo>
                  <a:pt x="22" y="52862"/>
                  <a:pt x="15258" y="68098"/>
                  <a:pt x="34060" y="68120"/>
                </a:cubicBezTo>
                <a:close/>
                <a:moveTo>
                  <a:pt x="34060" y="11353"/>
                </a:moveTo>
                <a:cubicBezTo>
                  <a:pt x="46600" y="11353"/>
                  <a:pt x="56767" y="21520"/>
                  <a:pt x="56767" y="34060"/>
                </a:cubicBezTo>
                <a:cubicBezTo>
                  <a:pt x="56767" y="46601"/>
                  <a:pt x="46600" y="56767"/>
                  <a:pt x="34060" y="56767"/>
                </a:cubicBezTo>
                <a:cubicBezTo>
                  <a:pt x="21520" y="56767"/>
                  <a:pt x="11353" y="46601"/>
                  <a:pt x="11353" y="34060"/>
                </a:cubicBezTo>
                <a:cubicBezTo>
                  <a:pt x="11353" y="21520"/>
                  <a:pt x="21520" y="11353"/>
                  <a:pt x="34060" y="11353"/>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69" name="Frihandsfigur: Form 68">
            <a:extLst>
              <a:ext uri="{FF2B5EF4-FFF2-40B4-BE49-F238E27FC236}">
                <a16:creationId xmlns:a16="http://schemas.microsoft.com/office/drawing/2014/main" id="{95BE456D-C27E-F508-5A88-620C7C5C81E8}"/>
              </a:ext>
            </a:extLst>
          </p:cNvPr>
          <p:cNvSpPr/>
          <p:nvPr/>
        </p:nvSpPr>
        <p:spPr>
          <a:xfrm>
            <a:off x="2307700" y="837771"/>
            <a:ext cx="68120" cy="136240"/>
          </a:xfrm>
          <a:custGeom>
            <a:avLst/>
            <a:gdLst>
              <a:gd name="csX0" fmla="*/ 62444 w 68120"/>
              <a:gd name="csY0" fmla="*/ 0 h 136240"/>
              <a:gd name="csX1" fmla="*/ 56767 w 68120"/>
              <a:gd name="csY1" fmla="*/ 5677 h 136240"/>
              <a:gd name="csX2" fmla="*/ 56767 w 68120"/>
              <a:gd name="csY2" fmla="*/ 124887 h 136240"/>
              <a:gd name="csX3" fmla="*/ 39737 w 68120"/>
              <a:gd name="csY3" fmla="*/ 124887 h 136240"/>
              <a:gd name="csX4" fmla="*/ 39737 w 68120"/>
              <a:gd name="csY4" fmla="*/ 51090 h 136240"/>
              <a:gd name="csX5" fmla="*/ 28383 w 68120"/>
              <a:gd name="csY5" fmla="*/ 51090 h 136240"/>
              <a:gd name="csX6" fmla="*/ 28383 w 68120"/>
              <a:gd name="csY6" fmla="*/ 124887 h 136240"/>
              <a:gd name="csX7" fmla="*/ 11353 w 68120"/>
              <a:gd name="csY7" fmla="*/ 124887 h 136240"/>
              <a:gd name="csX8" fmla="*/ 11353 w 68120"/>
              <a:gd name="csY8" fmla="*/ 5677 h 136240"/>
              <a:gd name="csX9" fmla="*/ 5677 w 68120"/>
              <a:gd name="csY9" fmla="*/ 0 h 136240"/>
              <a:gd name="csX10" fmla="*/ 0 w 68120"/>
              <a:gd name="csY10" fmla="*/ 5677 h 136240"/>
              <a:gd name="csX11" fmla="*/ 0 w 68120"/>
              <a:gd name="csY11" fmla="*/ 136241 h 136240"/>
              <a:gd name="csX12" fmla="*/ 68120 w 68120"/>
              <a:gd name="csY12" fmla="*/ 136241 h 136240"/>
              <a:gd name="csX13" fmla="*/ 68120 w 68120"/>
              <a:gd name="csY13" fmla="*/ 5677 h 136240"/>
              <a:gd name="csX14" fmla="*/ 62444 w 68120"/>
              <a:gd name="csY14" fmla="*/ 0 h 1362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68120" h="136240">
                <a:moveTo>
                  <a:pt x="62444" y="0"/>
                </a:moveTo>
                <a:cubicBezTo>
                  <a:pt x="59308" y="0"/>
                  <a:pt x="56767" y="2541"/>
                  <a:pt x="56767" y="5677"/>
                </a:cubicBezTo>
                <a:lnTo>
                  <a:pt x="56767" y="124887"/>
                </a:lnTo>
                <a:lnTo>
                  <a:pt x="39737" y="124887"/>
                </a:lnTo>
                <a:lnTo>
                  <a:pt x="39737" y="51090"/>
                </a:lnTo>
                <a:lnTo>
                  <a:pt x="28383" y="51090"/>
                </a:lnTo>
                <a:lnTo>
                  <a:pt x="28383" y="124887"/>
                </a:lnTo>
                <a:lnTo>
                  <a:pt x="11353" y="124887"/>
                </a:lnTo>
                <a:lnTo>
                  <a:pt x="11353" y="5677"/>
                </a:lnTo>
                <a:cubicBezTo>
                  <a:pt x="11353" y="2541"/>
                  <a:pt x="8812" y="0"/>
                  <a:pt x="5677" y="0"/>
                </a:cubicBezTo>
                <a:cubicBezTo>
                  <a:pt x="2541" y="0"/>
                  <a:pt x="0" y="2541"/>
                  <a:pt x="0" y="5677"/>
                </a:cubicBezTo>
                <a:lnTo>
                  <a:pt x="0" y="136241"/>
                </a:lnTo>
                <a:lnTo>
                  <a:pt x="68120" y="136241"/>
                </a:lnTo>
                <a:lnTo>
                  <a:pt x="68120" y="5677"/>
                </a:lnTo>
                <a:cubicBezTo>
                  <a:pt x="68120" y="2541"/>
                  <a:pt x="65579" y="0"/>
                  <a:pt x="62444" y="0"/>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70" name="Frihandsfigur: Form 69">
            <a:extLst>
              <a:ext uri="{FF2B5EF4-FFF2-40B4-BE49-F238E27FC236}">
                <a16:creationId xmlns:a16="http://schemas.microsoft.com/office/drawing/2014/main" id="{F5C9BC86-9ACE-DE05-9D87-CAE0A95EA3F9}"/>
              </a:ext>
            </a:extLst>
          </p:cNvPr>
          <p:cNvSpPr/>
          <p:nvPr/>
        </p:nvSpPr>
        <p:spPr>
          <a:xfrm>
            <a:off x="1924444" y="775312"/>
            <a:ext cx="488351" cy="113430"/>
          </a:xfrm>
          <a:custGeom>
            <a:avLst/>
            <a:gdLst>
              <a:gd name="csX0" fmla="*/ 487139 w 488351"/>
              <a:gd name="csY0" fmla="*/ 87618 h 113430"/>
              <a:gd name="csX1" fmla="*/ 464801 w 488351"/>
              <a:gd name="csY1" fmla="*/ 25055 h 113430"/>
              <a:gd name="csX2" fmla="*/ 463547 w 488351"/>
              <a:gd name="csY2" fmla="*/ 22450 h 113430"/>
              <a:gd name="csX3" fmla="*/ 453198 w 488351"/>
              <a:gd name="csY3" fmla="*/ 10245 h 113430"/>
              <a:gd name="csX4" fmla="*/ 381434 w 488351"/>
              <a:gd name="csY4" fmla="*/ 10245 h 113430"/>
              <a:gd name="csX5" fmla="*/ 371091 w 488351"/>
              <a:gd name="csY5" fmla="*/ 22450 h 113430"/>
              <a:gd name="csX6" fmla="*/ 359170 w 488351"/>
              <a:gd name="csY6" fmla="*/ 55301 h 113430"/>
              <a:gd name="csX7" fmla="*/ 348384 w 488351"/>
              <a:gd name="csY7" fmla="*/ 25055 h 113430"/>
              <a:gd name="csX8" fmla="*/ 347129 w 488351"/>
              <a:gd name="csY8" fmla="*/ 22450 h 113430"/>
              <a:gd name="csX9" fmla="*/ 336781 w 488351"/>
              <a:gd name="csY9" fmla="*/ 10245 h 113430"/>
              <a:gd name="csX10" fmla="*/ 265016 w 488351"/>
              <a:gd name="csY10" fmla="*/ 10245 h 113430"/>
              <a:gd name="csX11" fmla="*/ 254668 w 488351"/>
              <a:gd name="csY11" fmla="*/ 22456 h 113430"/>
              <a:gd name="csX12" fmla="*/ 244262 w 488351"/>
              <a:gd name="csY12" fmla="*/ 51191 h 113430"/>
              <a:gd name="csX13" fmla="*/ 234930 w 488351"/>
              <a:gd name="csY13" fmla="*/ 25078 h 113430"/>
              <a:gd name="csX14" fmla="*/ 233675 w 488351"/>
              <a:gd name="csY14" fmla="*/ 22473 h 113430"/>
              <a:gd name="csX15" fmla="*/ 223327 w 488351"/>
              <a:gd name="csY15" fmla="*/ 10268 h 113430"/>
              <a:gd name="csX16" fmla="*/ 187450 w 488351"/>
              <a:gd name="csY16" fmla="*/ 16 h 113430"/>
              <a:gd name="csX17" fmla="*/ 151568 w 488351"/>
              <a:gd name="csY17" fmla="*/ 10234 h 113430"/>
              <a:gd name="csX18" fmla="*/ 141225 w 488351"/>
              <a:gd name="csY18" fmla="*/ 22439 h 113430"/>
              <a:gd name="csX19" fmla="*/ 129304 w 488351"/>
              <a:gd name="csY19" fmla="*/ 55290 h 113430"/>
              <a:gd name="csX20" fmla="*/ 118518 w 488351"/>
              <a:gd name="csY20" fmla="*/ 25044 h 113430"/>
              <a:gd name="csX21" fmla="*/ 117263 w 488351"/>
              <a:gd name="csY21" fmla="*/ 22439 h 113430"/>
              <a:gd name="csX22" fmla="*/ 106915 w 488351"/>
              <a:gd name="csY22" fmla="*/ 10234 h 113430"/>
              <a:gd name="csX23" fmla="*/ 71038 w 488351"/>
              <a:gd name="csY23" fmla="*/ 16 h 113430"/>
              <a:gd name="csX24" fmla="*/ 35156 w 488351"/>
              <a:gd name="csY24" fmla="*/ 10234 h 113430"/>
              <a:gd name="csX25" fmla="*/ 24813 w 488351"/>
              <a:gd name="csY25" fmla="*/ 22439 h 113430"/>
              <a:gd name="csX26" fmla="*/ 1215 w 488351"/>
              <a:gd name="csY26" fmla="*/ 87624 h 113430"/>
              <a:gd name="csX27" fmla="*/ 10649 w 488351"/>
              <a:gd name="csY27" fmla="*/ 111642 h 113430"/>
              <a:gd name="csX28" fmla="*/ 18642 w 488351"/>
              <a:gd name="csY28" fmla="*/ 113430 h 113430"/>
              <a:gd name="csX29" fmla="*/ 24319 w 488351"/>
              <a:gd name="csY29" fmla="*/ 107753 h 113430"/>
              <a:gd name="csX30" fmla="*/ 18642 w 488351"/>
              <a:gd name="csY30" fmla="*/ 102077 h 113430"/>
              <a:gd name="csX31" fmla="*/ 15463 w 488351"/>
              <a:gd name="csY31" fmla="*/ 101362 h 113430"/>
              <a:gd name="csX32" fmla="*/ 11910 w 488351"/>
              <a:gd name="csY32" fmla="*/ 91439 h 113430"/>
              <a:gd name="csX33" fmla="*/ 34140 w 488351"/>
              <a:gd name="csY33" fmla="*/ 29199 h 113430"/>
              <a:gd name="csX34" fmla="*/ 34980 w 488351"/>
              <a:gd name="csY34" fmla="*/ 27496 h 113430"/>
              <a:gd name="csX35" fmla="*/ 41650 w 488351"/>
              <a:gd name="csY35" fmla="*/ 19549 h 113430"/>
              <a:gd name="csX36" fmla="*/ 71038 w 488351"/>
              <a:gd name="csY36" fmla="*/ 11369 h 113430"/>
              <a:gd name="csX37" fmla="*/ 100432 w 488351"/>
              <a:gd name="csY37" fmla="*/ 19560 h 113430"/>
              <a:gd name="csX38" fmla="*/ 107108 w 488351"/>
              <a:gd name="csY38" fmla="*/ 27508 h 113430"/>
              <a:gd name="csX39" fmla="*/ 123264 w 488351"/>
              <a:gd name="csY39" fmla="*/ 72075 h 113430"/>
              <a:gd name="csX40" fmla="*/ 117632 w 488351"/>
              <a:gd name="csY40" fmla="*/ 87624 h 113430"/>
              <a:gd name="csX41" fmla="*/ 127067 w 488351"/>
              <a:gd name="csY41" fmla="*/ 111642 h 113430"/>
              <a:gd name="csX42" fmla="*/ 135060 w 488351"/>
              <a:gd name="csY42" fmla="*/ 113430 h 113430"/>
              <a:gd name="csX43" fmla="*/ 140736 w 488351"/>
              <a:gd name="csY43" fmla="*/ 107753 h 113430"/>
              <a:gd name="csX44" fmla="*/ 135060 w 488351"/>
              <a:gd name="csY44" fmla="*/ 102077 h 113430"/>
              <a:gd name="csX45" fmla="*/ 131881 w 488351"/>
              <a:gd name="csY45" fmla="*/ 101362 h 113430"/>
              <a:gd name="csX46" fmla="*/ 128322 w 488351"/>
              <a:gd name="csY46" fmla="*/ 91439 h 113430"/>
              <a:gd name="csX47" fmla="*/ 150551 w 488351"/>
              <a:gd name="csY47" fmla="*/ 29199 h 113430"/>
              <a:gd name="csX48" fmla="*/ 151392 w 488351"/>
              <a:gd name="csY48" fmla="*/ 27496 h 113430"/>
              <a:gd name="csX49" fmla="*/ 158067 w 488351"/>
              <a:gd name="csY49" fmla="*/ 19549 h 113430"/>
              <a:gd name="csX50" fmla="*/ 187450 w 488351"/>
              <a:gd name="csY50" fmla="*/ 11369 h 113430"/>
              <a:gd name="csX51" fmla="*/ 216844 w 488351"/>
              <a:gd name="csY51" fmla="*/ 19560 h 113430"/>
              <a:gd name="csX52" fmla="*/ 223520 w 488351"/>
              <a:gd name="csY52" fmla="*/ 27508 h 113430"/>
              <a:gd name="csX53" fmla="*/ 238194 w 488351"/>
              <a:gd name="csY53" fmla="*/ 67960 h 113430"/>
              <a:gd name="csX54" fmla="*/ 231075 w 488351"/>
              <a:gd name="csY54" fmla="*/ 87613 h 113430"/>
              <a:gd name="csX55" fmla="*/ 240510 w 488351"/>
              <a:gd name="csY55" fmla="*/ 111631 h 113430"/>
              <a:gd name="csX56" fmla="*/ 248503 w 488351"/>
              <a:gd name="csY56" fmla="*/ 113419 h 113430"/>
              <a:gd name="csX57" fmla="*/ 254179 w 488351"/>
              <a:gd name="csY57" fmla="*/ 107742 h 113430"/>
              <a:gd name="csX58" fmla="*/ 248503 w 488351"/>
              <a:gd name="csY58" fmla="*/ 102065 h 113430"/>
              <a:gd name="csX59" fmla="*/ 245324 w 488351"/>
              <a:gd name="csY59" fmla="*/ 101350 h 113430"/>
              <a:gd name="csX60" fmla="*/ 241770 w 488351"/>
              <a:gd name="csY60" fmla="*/ 91427 h 113430"/>
              <a:gd name="csX61" fmla="*/ 264000 w 488351"/>
              <a:gd name="csY61" fmla="*/ 29194 h 113430"/>
              <a:gd name="csX62" fmla="*/ 264835 w 488351"/>
              <a:gd name="csY62" fmla="*/ 27525 h 113430"/>
              <a:gd name="csX63" fmla="*/ 271510 w 488351"/>
              <a:gd name="csY63" fmla="*/ 19577 h 113430"/>
              <a:gd name="csX64" fmla="*/ 330298 w 488351"/>
              <a:gd name="csY64" fmla="*/ 19577 h 113430"/>
              <a:gd name="csX65" fmla="*/ 336974 w 488351"/>
              <a:gd name="csY65" fmla="*/ 27525 h 113430"/>
              <a:gd name="csX66" fmla="*/ 353118 w 488351"/>
              <a:gd name="csY66" fmla="*/ 72081 h 113430"/>
              <a:gd name="csX67" fmla="*/ 347493 w 488351"/>
              <a:gd name="csY67" fmla="*/ 87624 h 113430"/>
              <a:gd name="csX68" fmla="*/ 356927 w 488351"/>
              <a:gd name="csY68" fmla="*/ 111642 h 113430"/>
              <a:gd name="csX69" fmla="*/ 364920 w 488351"/>
              <a:gd name="csY69" fmla="*/ 113430 h 113430"/>
              <a:gd name="csX70" fmla="*/ 370597 w 488351"/>
              <a:gd name="csY70" fmla="*/ 107753 h 113430"/>
              <a:gd name="csX71" fmla="*/ 364920 w 488351"/>
              <a:gd name="csY71" fmla="*/ 102077 h 113430"/>
              <a:gd name="csX72" fmla="*/ 361741 w 488351"/>
              <a:gd name="csY72" fmla="*/ 101362 h 113430"/>
              <a:gd name="csX73" fmla="*/ 358188 w 488351"/>
              <a:gd name="csY73" fmla="*/ 91439 h 113430"/>
              <a:gd name="csX74" fmla="*/ 380418 w 488351"/>
              <a:gd name="csY74" fmla="*/ 29199 h 113430"/>
              <a:gd name="csX75" fmla="*/ 381258 w 488351"/>
              <a:gd name="csY75" fmla="*/ 27496 h 113430"/>
              <a:gd name="csX76" fmla="*/ 387928 w 488351"/>
              <a:gd name="csY76" fmla="*/ 19549 h 113430"/>
              <a:gd name="csX77" fmla="*/ 446716 w 488351"/>
              <a:gd name="csY77" fmla="*/ 19549 h 113430"/>
              <a:gd name="csX78" fmla="*/ 453391 w 488351"/>
              <a:gd name="csY78" fmla="*/ 27496 h 113430"/>
              <a:gd name="csX79" fmla="*/ 476461 w 488351"/>
              <a:gd name="csY79" fmla="*/ 91416 h 113430"/>
              <a:gd name="csX80" fmla="*/ 472902 w 488351"/>
              <a:gd name="csY80" fmla="*/ 101339 h 113430"/>
              <a:gd name="csX81" fmla="*/ 469723 w 488351"/>
              <a:gd name="csY81" fmla="*/ 102054 h 113430"/>
              <a:gd name="csX82" fmla="*/ 464047 w 488351"/>
              <a:gd name="csY82" fmla="*/ 107731 h 113430"/>
              <a:gd name="csX83" fmla="*/ 469723 w 488351"/>
              <a:gd name="csY83" fmla="*/ 113407 h 113430"/>
              <a:gd name="csX84" fmla="*/ 477716 w 488351"/>
              <a:gd name="csY84" fmla="*/ 111619 h 113430"/>
              <a:gd name="csX85" fmla="*/ 487139 w 488351"/>
              <a:gd name="csY85" fmla="*/ 87618 h 1134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Lst>
            <a:rect l="l" t="t" r="r" b="b"/>
            <a:pathLst>
              <a:path w="488351" h="113430">
                <a:moveTo>
                  <a:pt x="487139" y="87618"/>
                </a:moveTo>
                <a:lnTo>
                  <a:pt x="464801" y="25055"/>
                </a:lnTo>
                <a:lnTo>
                  <a:pt x="463547" y="22450"/>
                </a:lnTo>
                <a:cubicBezTo>
                  <a:pt x="461167" y="17583"/>
                  <a:pt x="457610" y="13388"/>
                  <a:pt x="453198" y="10245"/>
                </a:cubicBezTo>
                <a:cubicBezTo>
                  <a:pt x="431221" y="-3394"/>
                  <a:pt x="403411" y="-3394"/>
                  <a:pt x="381434" y="10245"/>
                </a:cubicBezTo>
                <a:cubicBezTo>
                  <a:pt x="377021" y="13385"/>
                  <a:pt x="373465" y="17582"/>
                  <a:pt x="371091" y="22450"/>
                </a:cubicBezTo>
                <a:lnTo>
                  <a:pt x="359170" y="55301"/>
                </a:lnTo>
                <a:lnTo>
                  <a:pt x="348384" y="25055"/>
                </a:lnTo>
                <a:lnTo>
                  <a:pt x="347129" y="22450"/>
                </a:lnTo>
                <a:cubicBezTo>
                  <a:pt x="344750" y="17583"/>
                  <a:pt x="341193" y="13388"/>
                  <a:pt x="336781" y="10245"/>
                </a:cubicBezTo>
                <a:cubicBezTo>
                  <a:pt x="314804" y="-3394"/>
                  <a:pt x="286993" y="-3394"/>
                  <a:pt x="265016" y="10245"/>
                </a:cubicBezTo>
                <a:cubicBezTo>
                  <a:pt x="260603" y="13389"/>
                  <a:pt x="257046" y="17587"/>
                  <a:pt x="254668" y="22456"/>
                </a:cubicBezTo>
                <a:lnTo>
                  <a:pt x="244262" y="51191"/>
                </a:lnTo>
                <a:lnTo>
                  <a:pt x="234930" y="25078"/>
                </a:lnTo>
                <a:lnTo>
                  <a:pt x="233675" y="22473"/>
                </a:lnTo>
                <a:cubicBezTo>
                  <a:pt x="231295" y="17606"/>
                  <a:pt x="227738" y="13411"/>
                  <a:pt x="223327" y="10268"/>
                </a:cubicBezTo>
                <a:cubicBezTo>
                  <a:pt x="212671" y="3318"/>
                  <a:pt x="200168" y="-255"/>
                  <a:pt x="187450" y="16"/>
                </a:cubicBezTo>
                <a:cubicBezTo>
                  <a:pt x="174734" y="-266"/>
                  <a:pt x="162228" y="3295"/>
                  <a:pt x="151568" y="10234"/>
                </a:cubicBezTo>
                <a:cubicBezTo>
                  <a:pt x="147156" y="13376"/>
                  <a:pt x="143600" y="17571"/>
                  <a:pt x="141225" y="22439"/>
                </a:cubicBezTo>
                <a:lnTo>
                  <a:pt x="129304" y="55290"/>
                </a:lnTo>
                <a:lnTo>
                  <a:pt x="118518" y="25044"/>
                </a:lnTo>
                <a:lnTo>
                  <a:pt x="117263" y="22439"/>
                </a:lnTo>
                <a:cubicBezTo>
                  <a:pt x="114884" y="17572"/>
                  <a:pt x="111327" y="13377"/>
                  <a:pt x="106915" y="10234"/>
                </a:cubicBezTo>
                <a:cubicBezTo>
                  <a:pt x="96256" y="3296"/>
                  <a:pt x="83753" y="-265"/>
                  <a:pt x="71038" y="16"/>
                </a:cubicBezTo>
                <a:cubicBezTo>
                  <a:pt x="58322" y="-267"/>
                  <a:pt x="45816" y="3294"/>
                  <a:pt x="35156" y="10234"/>
                </a:cubicBezTo>
                <a:cubicBezTo>
                  <a:pt x="30743" y="13374"/>
                  <a:pt x="27187" y="17570"/>
                  <a:pt x="24813" y="22439"/>
                </a:cubicBezTo>
                <a:lnTo>
                  <a:pt x="1215" y="87624"/>
                </a:lnTo>
                <a:cubicBezTo>
                  <a:pt x="-2219" y="96864"/>
                  <a:pt x="1845" y="107209"/>
                  <a:pt x="10649" y="111642"/>
                </a:cubicBezTo>
                <a:cubicBezTo>
                  <a:pt x="13149" y="112820"/>
                  <a:pt x="15879" y="113431"/>
                  <a:pt x="18642" y="113430"/>
                </a:cubicBezTo>
                <a:cubicBezTo>
                  <a:pt x="21777" y="113430"/>
                  <a:pt x="24319" y="110889"/>
                  <a:pt x="24319" y="107753"/>
                </a:cubicBezTo>
                <a:cubicBezTo>
                  <a:pt x="24319" y="104618"/>
                  <a:pt x="21777" y="102077"/>
                  <a:pt x="18642" y="102077"/>
                </a:cubicBezTo>
                <a:cubicBezTo>
                  <a:pt x="17543" y="102076"/>
                  <a:pt x="16457" y="101832"/>
                  <a:pt x="15463" y="101362"/>
                </a:cubicBezTo>
                <a:cubicBezTo>
                  <a:pt x="11967" y="99405"/>
                  <a:pt x="10450" y="95169"/>
                  <a:pt x="11910" y="91439"/>
                </a:cubicBezTo>
                <a:lnTo>
                  <a:pt x="34140" y="29199"/>
                </a:lnTo>
                <a:lnTo>
                  <a:pt x="34980" y="27496"/>
                </a:lnTo>
                <a:cubicBezTo>
                  <a:pt x="36507" y="24334"/>
                  <a:pt x="38800" y="21602"/>
                  <a:pt x="41650" y="19549"/>
                </a:cubicBezTo>
                <a:cubicBezTo>
                  <a:pt x="50422" y="13977"/>
                  <a:pt x="60649" y="11131"/>
                  <a:pt x="71038" y="11369"/>
                </a:cubicBezTo>
                <a:cubicBezTo>
                  <a:pt x="81430" y="11134"/>
                  <a:pt x="91659" y="13984"/>
                  <a:pt x="100432" y="19560"/>
                </a:cubicBezTo>
                <a:cubicBezTo>
                  <a:pt x="103283" y="21613"/>
                  <a:pt x="105578" y="24345"/>
                  <a:pt x="107108" y="27508"/>
                </a:cubicBezTo>
                <a:lnTo>
                  <a:pt x="123264" y="72075"/>
                </a:lnTo>
                <a:lnTo>
                  <a:pt x="117632" y="87624"/>
                </a:lnTo>
                <a:cubicBezTo>
                  <a:pt x="114193" y="96864"/>
                  <a:pt x="118258" y="107212"/>
                  <a:pt x="127067" y="111642"/>
                </a:cubicBezTo>
                <a:cubicBezTo>
                  <a:pt x="129566" y="112822"/>
                  <a:pt x="132296" y="113433"/>
                  <a:pt x="135060" y="113430"/>
                </a:cubicBezTo>
                <a:cubicBezTo>
                  <a:pt x="138195" y="113430"/>
                  <a:pt x="140736" y="110889"/>
                  <a:pt x="140736" y="107753"/>
                </a:cubicBezTo>
                <a:cubicBezTo>
                  <a:pt x="140736" y="104618"/>
                  <a:pt x="138195" y="102077"/>
                  <a:pt x="135060" y="102077"/>
                </a:cubicBezTo>
                <a:cubicBezTo>
                  <a:pt x="133960" y="102076"/>
                  <a:pt x="132875" y="101832"/>
                  <a:pt x="131881" y="101362"/>
                </a:cubicBezTo>
                <a:cubicBezTo>
                  <a:pt x="128385" y="99406"/>
                  <a:pt x="126865" y="95171"/>
                  <a:pt x="128322" y="91439"/>
                </a:cubicBezTo>
                <a:lnTo>
                  <a:pt x="150551" y="29199"/>
                </a:lnTo>
                <a:lnTo>
                  <a:pt x="151392" y="27496"/>
                </a:lnTo>
                <a:cubicBezTo>
                  <a:pt x="152921" y="24333"/>
                  <a:pt x="155216" y="21602"/>
                  <a:pt x="158067" y="19549"/>
                </a:cubicBezTo>
                <a:cubicBezTo>
                  <a:pt x="166838" y="13979"/>
                  <a:pt x="177063" y="11133"/>
                  <a:pt x="187450" y="11369"/>
                </a:cubicBezTo>
                <a:cubicBezTo>
                  <a:pt x="197842" y="11134"/>
                  <a:pt x="208071" y="13984"/>
                  <a:pt x="216844" y="19560"/>
                </a:cubicBezTo>
                <a:cubicBezTo>
                  <a:pt x="219695" y="21613"/>
                  <a:pt x="221990" y="24345"/>
                  <a:pt x="223520" y="27508"/>
                </a:cubicBezTo>
                <a:lnTo>
                  <a:pt x="238194" y="67960"/>
                </a:lnTo>
                <a:lnTo>
                  <a:pt x="231075" y="87613"/>
                </a:lnTo>
                <a:cubicBezTo>
                  <a:pt x="227641" y="96853"/>
                  <a:pt x="231705" y="107198"/>
                  <a:pt x="240510" y="111631"/>
                </a:cubicBezTo>
                <a:cubicBezTo>
                  <a:pt x="243010" y="112809"/>
                  <a:pt x="245739" y="113419"/>
                  <a:pt x="248503" y="113419"/>
                </a:cubicBezTo>
                <a:cubicBezTo>
                  <a:pt x="251638" y="113419"/>
                  <a:pt x="254179" y="110877"/>
                  <a:pt x="254179" y="107742"/>
                </a:cubicBezTo>
                <a:cubicBezTo>
                  <a:pt x="254179" y="104607"/>
                  <a:pt x="251638" y="102065"/>
                  <a:pt x="248503" y="102065"/>
                </a:cubicBezTo>
                <a:cubicBezTo>
                  <a:pt x="247403" y="102064"/>
                  <a:pt x="246318" y="101820"/>
                  <a:pt x="245324" y="101350"/>
                </a:cubicBezTo>
                <a:cubicBezTo>
                  <a:pt x="241827" y="99394"/>
                  <a:pt x="240310" y="95158"/>
                  <a:pt x="241770" y="91427"/>
                </a:cubicBezTo>
                <a:lnTo>
                  <a:pt x="264000" y="29194"/>
                </a:lnTo>
                <a:lnTo>
                  <a:pt x="264835" y="27525"/>
                </a:lnTo>
                <a:cubicBezTo>
                  <a:pt x="266363" y="24361"/>
                  <a:pt x="268658" y="21630"/>
                  <a:pt x="271510" y="19577"/>
                </a:cubicBezTo>
                <a:cubicBezTo>
                  <a:pt x="289584" y="8656"/>
                  <a:pt x="312224" y="8656"/>
                  <a:pt x="330298" y="19577"/>
                </a:cubicBezTo>
                <a:cubicBezTo>
                  <a:pt x="333151" y="21628"/>
                  <a:pt x="335446" y="24361"/>
                  <a:pt x="336974" y="27525"/>
                </a:cubicBezTo>
                <a:lnTo>
                  <a:pt x="353118" y="72081"/>
                </a:lnTo>
                <a:lnTo>
                  <a:pt x="347493" y="87624"/>
                </a:lnTo>
                <a:cubicBezTo>
                  <a:pt x="344059" y="96864"/>
                  <a:pt x="348123" y="107209"/>
                  <a:pt x="356927" y="111642"/>
                </a:cubicBezTo>
                <a:cubicBezTo>
                  <a:pt x="359427" y="112820"/>
                  <a:pt x="362157" y="113431"/>
                  <a:pt x="364920" y="113430"/>
                </a:cubicBezTo>
                <a:cubicBezTo>
                  <a:pt x="368055" y="113430"/>
                  <a:pt x="370597" y="110889"/>
                  <a:pt x="370597" y="107753"/>
                </a:cubicBezTo>
                <a:cubicBezTo>
                  <a:pt x="370597" y="104618"/>
                  <a:pt x="368055" y="102077"/>
                  <a:pt x="364920" y="102077"/>
                </a:cubicBezTo>
                <a:cubicBezTo>
                  <a:pt x="363821" y="102076"/>
                  <a:pt x="362735" y="101832"/>
                  <a:pt x="361741" y="101362"/>
                </a:cubicBezTo>
                <a:cubicBezTo>
                  <a:pt x="358245" y="99405"/>
                  <a:pt x="356728" y="95169"/>
                  <a:pt x="358188" y="91439"/>
                </a:cubicBezTo>
                <a:lnTo>
                  <a:pt x="380418" y="29199"/>
                </a:lnTo>
                <a:lnTo>
                  <a:pt x="381258" y="27496"/>
                </a:lnTo>
                <a:cubicBezTo>
                  <a:pt x="382785" y="24334"/>
                  <a:pt x="385078" y="21602"/>
                  <a:pt x="387928" y="19549"/>
                </a:cubicBezTo>
                <a:cubicBezTo>
                  <a:pt x="406002" y="8628"/>
                  <a:pt x="428642" y="8628"/>
                  <a:pt x="446716" y="19549"/>
                </a:cubicBezTo>
                <a:cubicBezTo>
                  <a:pt x="449567" y="21602"/>
                  <a:pt x="451862" y="24333"/>
                  <a:pt x="453391" y="27496"/>
                </a:cubicBezTo>
                <a:lnTo>
                  <a:pt x="476461" y="91416"/>
                </a:lnTo>
                <a:cubicBezTo>
                  <a:pt x="477917" y="95148"/>
                  <a:pt x="476398" y="99383"/>
                  <a:pt x="472902" y="101339"/>
                </a:cubicBezTo>
                <a:cubicBezTo>
                  <a:pt x="471908" y="101809"/>
                  <a:pt x="470823" y="102053"/>
                  <a:pt x="469723" y="102054"/>
                </a:cubicBezTo>
                <a:cubicBezTo>
                  <a:pt x="466588" y="102054"/>
                  <a:pt x="464047" y="104596"/>
                  <a:pt x="464047" y="107731"/>
                </a:cubicBezTo>
                <a:cubicBezTo>
                  <a:pt x="464047" y="110866"/>
                  <a:pt x="466588" y="113407"/>
                  <a:pt x="469723" y="113407"/>
                </a:cubicBezTo>
                <a:cubicBezTo>
                  <a:pt x="472487" y="113410"/>
                  <a:pt x="475217" y="112800"/>
                  <a:pt x="477716" y="111619"/>
                </a:cubicBezTo>
                <a:cubicBezTo>
                  <a:pt x="486510" y="107185"/>
                  <a:pt x="490567" y="96851"/>
                  <a:pt x="487139" y="87618"/>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71" name="Frihandsfigur: Form 70">
            <a:extLst>
              <a:ext uri="{FF2B5EF4-FFF2-40B4-BE49-F238E27FC236}">
                <a16:creationId xmlns:a16="http://schemas.microsoft.com/office/drawing/2014/main" id="{55E297E6-F9F8-0E6A-4615-EF8C86227BC2}"/>
              </a:ext>
            </a:extLst>
          </p:cNvPr>
          <p:cNvSpPr/>
          <p:nvPr/>
        </p:nvSpPr>
        <p:spPr>
          <a:xfrm>
            <a:off x="2191289" y="695854"/>
            <a:ext cx="68120" cy="68120"/>
          </a:xfrm>
          <a:custGeom>
            <a:avLst/>
            <a:gdLst>
              <a:gd name="csX0" fmla="*/ 34060 w 68120"/>
              <a:gd name="csY0" fmla="*/ 68120 h 68120"/>
              <a:gd name="csX1" fmla="*/ 68120 w 68120"/>
              <a:gd name="csY1" fmla="*/ 34060 h 68120"/>
              <a:gd name="csX2" fmla="*/ 34060 w 68120"/>
              <a:gd name="csY2" fmla="*/ 0 h 68120"/>
              <a:gd name="csX3" fmla="*/ 0 w 68120"/>
              <a:gd name="csY3" fmla="*/ 34060 h 68120"/>
              <a:gd name="csX4" fmla="*/ 34060 w 68120"/>
              <a:gd name="csY4" fmla="*/ 68120 h 68120"/>
              <a:gd name="csX5" fmla="*/ 34060 w 68120"/>
              <a:gd name="csY5" fmla="*/ 11353 h 68120"/>
              <a:gd name="csX6" fmla="*/ 56767 w 68120"/>
              <a:gd name="csY6" fmla="*/ 34060 h 68120"/>
              <a:gd name="csX7" fmla="*/ 34060 w 68120"/>
              <a:gd name="csY7" fmla="*/ 56767 h 68120"/>
              <a:gd name="csX8" fmla="*/ 11353 w 68120"/>
              <a:gd name="csY8" fmla="*/ 34060 h 68120"/>
              <a:gd name="csX9" fmla="*/ 34060 w 68120"/>
              <a:gd name="csY9" fmla="*/ 11353 h 681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68120" h="68120">
                <a:moveTo>
                  <a:pt x="34060" y="68120"/>
                </a:moveTo>
                <a:cubicBezTo>
                  <a:pt x="52871" y="68120"/>
                  <a:pt x="68120" y="52871"/>
                  <a:pt x="68120" y="34060"/>
                </a:cubicBezTo>
                <a:cubicBezTo>
                  <a:pt x="68120" y="15249"/>
                  <a:pt x="52871" y="0"/>
                  <a:pt x="34060" y="0"/>
                </a:cubicBezTo>
                <a:cubicBezTo>
                  <a:pt x="15249" y="0"/>
                  <a:pt x="0" y="15249"/>
                  <a:pt x="0" y="34060"/>
                </a:cubicBezTo>
                <a:cubicBezTo>
                  <a:pt x="22" y="52862"/>
                  <a:pt x="15258" y="68098"/>
                  <a:pt x="34060" y="68120"/>
                </a:cubicBezTo>
                <a:close/>
                <a:moveTo>
                  <a:pt x="34060" y="11353"/>
                </a:moveTo>
                <a:cubicBezTo>
                  <a:pt x="46600" y="11353"/>
                  <a:pt x="56767" y="21520"/>
                  <a:pt x="56767" y="34060"/>
                </a:cubicBezTo>
                <a:cubicBezTo>
                  <a:pt x="56767" y="46601"/>
                  <a:pt x="46600" y="56767"/>
                  <a:pt x="34060" y="56767"/>
                </a:cubicBezTo>
                <a:cubicBezTo>
                  <a:pt x="21520" y="56767"/>
                  <a:pt x="11353" y="46601"/>
                  <a:pt x="11353" y="34060"/>
                </a:cubicBezTo>
                <a:cubicBezTo>
                  <a:pt x="11353" y="21520"/>
                  <a:pt x="21520" y="11353"/>
                  <a:pt x="34060" y="11353"/>
                </a:cubicBez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72" name="Frihandsfigur: Form 71">
            <a:extLst>
              <a:ext uri="{FF2B5EF4-FFF2-40B4-BE49-F238E27FC236}">
                <a16:creationId xmlns:a16="http://schemas.microsoft.com/office/drawing/2014/main" id="{086D8F4D-69E5-54FE-0A18-C70EBE0B9F0C}"/>
              </a:ext>
            </a:extLst>
          </p:cNvPr>
          <p:cNvSpPr/>
          <p:nvPr/>
        </p:nvSpPr>
        <p:spPr>
          <a:xfrm>
            <a:off x="2168775" y="837771"/>
            <a:ext cx="113238" cy="136240"/>
          </a:xfrm>
          <a:custGeom>
            <a:avLst/>
            <a:gdLst>
              <a:gd name="csX0" fmla="*/ 90634 w 113238"/>
              <a:gd name="csY0" fmla="*/ 28446 h 136240"/>
              <a:gd name="csX1" fmla="*/ 90634 w 113238"/>
              <a:gd name="csY1" fmla="*/ 5677 h 136240"/>
              <a:gd name="csX2" fmla="*/ 84957 w 113238"/>
              <a:gd name="csY2" fmla="*/ 0 h 136240"/>
              <a:gd name="csX3" fmla="*/ 79281 w 113238"/>
              <a:gd name="csY3" fmla="*/ 5677 h 136240"/>
              <a:gd name="csX4" fmla="*/ 79281 w 113238"/>
              <a:gd name="csY4" fmla="*/ 29519 h 136240"/>
              <a:gd name="csX5" fmla="*/ 79281 w 113238"/>
              <a:gd name="csY5" fmla="*/ 29519 h 136240"/>
              <a:gd name="csX6" fmla="*/ 79667 w 113238"/>
              <a:gd name="csY6" fmla="*/ 31625 h 136240"/>
              <a:gd name="csX7" fmla="*/ 96492 w 113238"/>
              <a:gd name="csY7" fmla="*/ 73797 h 136240"/>
              <a:gd name="csX8" fmla="*/ 16724 w 113238"/>
              <a:gd name="csY8" fmla="*/ 73797 h 136240"/>
              <a:gd name="csX9" fmla="*/ 33464 w 113238"/>
              <a:gd name="csY9" fmla="*/ 31625 h 136240"/>
              <a:gd name="csX10" fmla="*/ 33844 w 113238"/>
              <a:gd name="csY10" fmla="*/ 29530 h 136240"/>
              <a:gd name="csX11" fmla="*/ 33844 w 113238"/>
              <a:gd name="csY11" fmla="*/ 29530 h 136240"/>
              <a:gd name="csX12" fmla="*/ 33844 w 113238"/>
              <a:gd name="csY12" fmla="*/ 5677 h 136240"/>
              <a:gd name="csX13" fmla="*/ 28168 w 113238"/>
              <a:gd name="csY13" fmla="*/ 0 h 136240"/>
              <a:gd name="csX14" fmla="*/ 22491 w 113238"/>
              <a:gd name="csY14" fmla="*/ 5677 h 136240"/>
              <a:gd name="csX15" fmla="*/ 22491 w 113238"/>
              <a:gd name="csY15" fmla="*/ 28446 h 136240"/>
              <a:gd name="csX16" fmla="*/ 0 w 113238"/>
              <a:gd name="csY16" fmla="*/ 85150 h 136240"/>
              <a:gd name="csX17" fmla="*/ 22514 w 113238"/>
              <a:gd name="csY17" fmla="*/ 85150 h 136240"/>
              <a:gd name="csX18" fmla="*/ 22514 w 113238"/>
              <a:gd name="csY18" fmla="*/ 136241 h 136240"/>
              <a:gd name="csX19" fmla="*/ 90634 w 113238"/>
              <a:gd name="csY19" fmla="*/ 136241 h 136240"/>
              <a:gd name="csX20" fmla="*/ 90634 w 113238"/>
              <a:gd name="csY20" fmla="*/ 85150 h 136240"/>
              <a:gd name="csX21" fmla="*/ 113239 w 113238"/>
              <a:gd name="csY21" fmla="*/ 85150 h 136240"/>
              <a:gd name="csX22" fmla="*/ 33867 w 113238"/>
              <a:gd name="csY22" fmla="*/ 124887 h 136240"/>
              <a:gd name="csX23" fmla="*/ 33867 w 113238"/>
              <a:gd name="csY23" fmla="*/ 85150 h 136240"/>
              <a:gd name="csX24" fmla="*/ 50897 w 113238"/>
              <a:gd name="csY24" fmla="*/ 85150 h 136240"/>
              <a:gd name="csX25" fmla="*/ 50897 w 113238"/>
              <a:gd name="csY25" fmla="*/ 124887 h 136240"/>
              <a:gd name="csX26" fmla="*/ 79281 w 113238"/>
              <a:gd name="csY26" fmla="*/ 124887 h 136240"/>
              <a:gd name="csX27" fmla="*/ 62251 w 113238"/>
              <a:gd name="csY27" fmla="*/ 124887 h 136240"/>
              <a:gd name="csX28" fmla="*/ 62251 w 113238"/>
              <a:gd name="csY28" fmla="*/ 85150 h 136240"/>
              <a:gd name="csX29" fmla="*/ 79281 w 113238"/>
              <a:gd name="csY29" fmla="*/ 85150 h 1362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Lst>
            <a:rect l="l" t="t" r="r" b="b"/>
            <a:pathLst>
              <a:path w="113238" h="136240">
                <a:moveTo>
                  <a:pt x="90634" y="28446"/>
                </a:moveTo>
                <a:lnTo>
                  <a:pt x="90634" y="5677"/>
                </a:lnTo>
                <a:cubicBezTo>
                  <a:pt x="90634" y="2541"/>
                  <a:pt x="88093" y="0"/>
                  <a:pt x="84957" y="0"/>
                </a:cubicBezTo>
                <a:cubicBezTo>
                  <a:pt x="81822" y="0"/>
                  <a:pt x="79281" y="2541"/>
                  <a:pt x="79281" y="5677"/>
                </a:cubicBezTo>
                <a:lnTo>
                  <a:pt x="79281" y="29519"/>
                </a:lnTo>
                <a:lnTo>
                  <a:pt x="79281" y="29519"/>
                </a:lnTo>
                <a:cubicBezTo>
                  <a:pt x="79273" y="30239"/>
                  <a:pt x="79404" y="30954"/>
                  <a:pt x="79667" y="31625"/>
                </a:cubicBezTo>
                <a:lnTo>
                  <a:pt x="96492" y="73797"/>
                </a:lnTo>
                <a:lnTo>
                  <a:pt x="16724" y="73797"/>
                </a:lnTo>
                <a:lnTo>
                  <a:pt x="33464" y="31625"/>
                </a:lnTo>
                <a:cubicBezTo>
                  <a:pt x="33725" y="30958"/>
                  <a:pt x="33855" y="30247"/>
                  <a:pt x="33844" y="29530"/>
                </a:cubicBezTo>
                <a:lnTo>
                  <a:pt x="33844" y="29530"/>
                </a:lnTo>
                <a:lnTo>
                  <a:pt x="33844" y="5677"/>
                </a:lnTo>
                <a:cubicBezTo>
                  <a:pt x="33844" y="2541"/>
                  <a:pt x="31303" y="0"/>
                  <a:pt x="28168" y="0"/>
                </a:cubicBezTo>
                <a:cubicBezTo>
                  <a:pt x="25032" y="0"/>
                  <a:pt x="22491" y="2541"/>
                  <a:pt x="22491" y="5677"/>
                </a:cubicBezTo>
                <a:lnTo>
                  <a:pt x="22491" y="28446"/>
                </a:lnTo>
                <a:lnTo>
                  <a:pt x="0" y="85150"/>
                </a:lnTo>
                <a:lnTo>
                  <a:pt x="22514" y="85150"/>
                </a:lnTo>
                <a:lnTo>
                  <a:pt x="22514" y="136241"/>
                </a:lnTo>
                <a:lnTo>
                  <a:pt x="90634" y="136241"/>
                </a:lnTo>
                <a:lnTo>
                  <a:pt x="90634" y="85150"/>
                </a:lnTo>
                <a:lnTo>
                  <a:pt x="113239" y="85150"/>
                </a:lnTo>
                <a:close/>
                <a:moveTo>
                  <a:pt x="33867" y="124887"/>
                </a:moveTo>
                <a:lnTo>
                  <a:pt x="33867" y="85150"/>
                </a:lnTo>
                <a:lnTo>
                  <a:pt x="50897" y="85150"/>
                </a:lnTo>
                <a:lnTo>
                  <a:pt x="50897" y="124887"/>
                </a:lnTo>
                <a:close/>
                <a:moveTo>
                  <a:pt x="79281" y="124887"/>
                </a:moveTo>
                <a:lnTo>
                  <a:pt x="62251" y="124887"/>
                </a:lnTo>
                <a:lnTo>
                  <a:pt x="62251" y="85150"/>
                </a:lnTo>
                <a:lnTo>
                  <a:pt x="79281" y="85150"/>
                </a:lnTo>
                <a:close/>
              </a:path>
            </a:pathLst>
          </a:custGeom>
          <a:solidFill>
            <a:schemeClr val="accent4">
              <a:lumMod val="75000"/>
            </a:schemeClr>
          </a:solidFill>
          <a:ln w="5655" cap="flat">
            <a:solidFill>
              <a:schemeClr val="accent4">
                <a:lumMod val="75000"/>
              </a:schemeClr>
            </a:solidFill>
            <a:prstDash val="solid"/>
            <a:miter/>
          </a:ln>
        </p:spPr>
        <p:txBody>
          <a:bodyPr/>
          <a:lstStyle/>
          <a:p>
            <a:endParaRPr lang="sv-SE"/>
          </a:p>
        </p:txBody>
      </p:sp>
      <p:sp>
        <p:nvSpPr>
          <p:cNvPr id="8" name="textruta 7">
            <a:extLst>
              <a:ext uri="{FF2B5EF4-FFF2-40B4-BE49-F238E27FC236}">
                <a16:creationId xmlns:a16="http://schemas.microsoft.com/office/drawing/2014/main" id="{C2743E1E-A45F-8422-2A48-32334DC8C89B}"/>
              </a:ext>
            </a:extLst>
          </p:cNvPr>
          <p:cNvSpPr txBox="1"/>
          <p:nvPr/>
        </p:nvSpPr>
        <p:spPr>
          <a:xfrm>
            <a:off x="7692379" y="2385583"/>
            <a:ext cx="1208874" cy="369332"/>
          </a:xfrm>
          <a:prstGeom prst="rect">
            <a:avLst/>
          </a:prstGeom>
          <a:noFill/>
        </p:spPr>
        <p:txBody>
          <a:bodyPr wrap="square" rtlCol="0">
            <a:spAutoFit/>
          </a:bodyPr>
          <a:lstStyle/>
          <a:p>
            <a:r>
              <a:rPr lang="sv-SE" b="1" cap="none" spc="0" dirty="0">
                <a:ln w="0"/>
                <a:solidFill>
                  <a:schemeClr val="tx1"/>
                </a:solidFill>
                <a:effectLst/>
              </a:rPr>
              <a:t>Påverkan</a:t>
            </a:r>
            <a:endParaRPr lang="sv-SE" b="1" dirty="0">
              <a:effectLst/>
            </a:endParaRPr>
          </a:p>
        </p:txBody>
      </p:sp>
      <p:sp>
        <p:nvSpPr>
          <p:cNvPr id="9" name="textruta 8">
            <a:extLst>
              <a:ext uri="{FF2B5EF4-FFF2-40B4-BE49-F238E27FC236}">
                <a16:creationId xmlns:a16="http://schemas.microsoft.com/office/drawing/2014/main" id="{B26665DA-CA97-DC28-F258-A5DAC5E4F854}"/>
              </a:ext>
            </a:extLst>
          </p:cNvPr>
          <p:cNvSpPr txBox="1"/>
          <p:nvPr/>
        </p:nvSpPr>
        <p:spPr>
          <a:xfrm>
            <a:off x="98491" y="2387083"/>
            <a:ext cx="1671600" cy="369332"/>
          </a:xfrm>
          <a:prstGeom prst="rect">
            <a:avLst/>
          </a:prstGeom>
          <a:noFill/>
        </p:spPr>
        <p:txBody>
          <a:bodyPr wrap="square" rtlCol="0">
            <a:spAutoFit/>
          </a:bodyPr>
          <a:lstStyle/>
          <a:p>
            <a:r>
              <a:rPr lang="sv-SE" b="1" cap="none" spc="0" dirty="0">
                <a:ln w="0"/>
                <a:solidFill>
                  <a:schemeClr val="tx1"/>
                </a:solidFill>
                <a:effectLst/>
              </a:rPr>
              <a:t>Beroenden</a:t>
            </a:r>
            <a:endParaRPr lang="sv-SE" b="1" cap="none" spc="0" dirty="0">
              <a:ln w="10160">
                <a:solidFill>
                  <a:schemeClr val="accent5"/>
                </a:solidFill>
                <a:prstDash val="solid"/>
              </a:ln>
              <a:solidFill>
                <a:srgbClr val="FFFFFF"/>
              </a:solidFill>
              <a:effectLst/>
            </a:endParaRPr>
          </a:p>
        </p:txBody>
      </p:sp>
      <p:sp>
        <p:nvSpPr>
          <p:cNvPr id="10" name="textruta 9">
            <a:extLst>
              <a:ext uri="{FF2B5EF4-FFF2-40B4-BE49-F238E27FC236}">
                <a16:creationId xmlns:a16="http://schemas.microsoft.com/office/drawing/2014/main" id="{374E158C-0066-88F1-5581-680773A617AD}"/>
              </a:ext>
            </a:extLst>
          </p:cNvPr>
          <p:cNvSpPr txBox="1"/>
          <p:nvPr/>
        </p:nvSpPr>
        <p:spPr>
          <a:xfrm>
            <a:off x="2332093" y="2263973"/>
            <a:ext cx="4544159" cy="307777"/>
          </a:xfrm>
          <a:prstGeom prst="rect">
            <a:avLst/>
          </a:prstGeom>
          <a:solidFill>
            <a:schemeClr val="accent1">
              <a:lumMod val="50000"/>
            </a:schemeClr>
          </a:solidFill>
          <a:ln>
            <a:solidFill>
              <a:schemeClr val="accent1">
                <a:lumMod val="50000"/>
              </a:schemeClr>
            </a:solid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1400" dirty="0"/>
              <a:t>Beslutsnivåer</a:t>
            </a:r>
          </a:p>
        </p:txBody>
      </p:sp>
      <p:sp>
        <p:nvSpPr>
          <p:cNvPr id="11" name="textruta 10">
            <a:extLst>
              <a:ext uri="{FF2B5EF4-FFF2-40B4-BE49-F238E27FC236}">
                <a16:creationId xmlns:a16="http://schemas.microsoft.com/office/drawing/2014/main" id="{E1F37524-8649-12FD-2DB3-1177EE4F21EF}"/>
              </a:ext>
            </a:extLst>
          </p:cNvPr>
          <p:cNvSpPr txBox="1"/>
          <p:nvPr/>
        </p:nvSpPr>
        <p:spPr>
          <a:xfrm>
            <a:off x="2332093" y="1954285"/>
            <a:ext cx="4544159" cy="307777"/>
          </a:xfrm>
          <a:prstGeom prst="rect">
            <a:avLst/>
          </a:prstGeom>
          <a:ln>
            <a:solidFill>
              <a:schemeClr val="accent1">
                <a:lumMod val="50000"/>
              </a:schemeClr>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v-SE" sz="1400" dirty="0"/>
              <a:t>Företag - Verksamhet - Värdekedja - Portfölj</a:t>
            </a:r>
          </a:p>
        </p:txBody>
      </p:sp>
      <p:sp>
        <p:nvSpPr>
          <p:cNvPr id="74" name="Frihandsfigur: Form 73">
            <a:extLst>
              <a:ext uri="{FF2B5EF4-FFF2-40B4-BE49-F238E27FC236}">
                <a16:creationId xmlns:a16="http://schemas.microsoft.com/office/drawing/2014/main" id="{5692A2DF-838D-B563-1255-CA7A3500546F}"/>
              </a:ext>
            </a:extLst>
          </p:cNvPr>
          <p:cNvSpPr/>
          <p:nvPr/>
        </p:nvSpPr>
        <p:spPr>
          <a:xfrm>
            <a:off x="4100060" y="659650"/>
            <a:ext cx="331650" cy="331650"/>
          </a:xfrm>
          <a:custGeom>
            <a:avLst/>
            <a:gdLst>
              <a:gd name="csX0" fmla="*/ 29263 w 331650"/>
              <a:gd name="csY0" fmla="*/ 0 h 331650"/>
              <a:gd name="csX1" fmla="*/ 0 w 331650"/>
              <a:gd name="csY1" fmla="*/ 0 h 331650"/>
              <a:gd name="csX2" fmla="*/ 0 w 331650"/>
              <a:gd name="csY2" fmla="*/ 331651 h 331650"/>
              <a:gd name="csX3" fmla="*/ 331651 w 331650"/>
              <a:gd name="csY3" fmla="*/ 331651 h 331650"/>
              <a:gd name="csX4" fmla="*/ 331651 w 331650"/>
              <a:gd name="csY4" fmla="*/ 302388 h 331650"/>
              <a:gd name="csX5" fmla="*/ 29263 w 331650"/>
              <a:gd name="csY5" fmla="*/ 302388 h 331650"/>
              <a:gd name="csX6" fmla="*/ 29263 w 331650"/>
              <a:gd name="csY6" fmla="*/ 0 h 33165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31650" h="331650">
                <a:moveTo>
                  <a:pt x="29263" y="0"/>
                </a:moveTo>
                <a:lnTo>
                  <a:pt x="0" y="0"/>
                </a:lnTo>
                <a:lnTo>
                  <a:pt x="0" y="331651"/>
                </a:lnTo>
                <a:lnTo>
                  <a:pt x="331651" y="331651"/>
                </a:lnTo>
                <a:lnTo>
                  <a:pt x="331651" y="302388"/>
                </a:lnTo>
                <a:lnTo>
                  <a:pt x="29263" y="302388"/>
                </a:lnTo>
                <a:lnTo>
                  <a:pt x="29263" y="0"/>
                </a:lnTo>
                <a:close/>
              </a:path>
            </a:pathLst>
          </a:cu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75" name="Ellips 74">
            <a:extLst>
              <a:ext uri="{FF2B5EF4-FFF2-40B4-BE49-F238E27FC236}">
                <a16:creationId xmlns:a16="http://schemas.microsoft.com/office/drawing/2014/main" id="{3FFE8B6E-9735-D7BE-F71C-D722CE9D3C1F}"/>
              </a:ext>
            </a:extLst>
          </p:cNvPr>
          <p:cNvSpPr/>
          <p:nvPr/>
        </p:nvSpPr>
        <p:spPr>
          <a:xfrm>
            <a:off x="4158586" y="898633"/>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76" name="Ellips 75">
            <a:extLst>
              <a:ext uri="{FF2B5EF4-FFF2-40B4-BE49-F238E27FC236}">
                <a16:creationId xmlns:a16="http://schemas.microsoft.com/office/drawing/2014/main" id="{BF8BAFCF-0785-9936-1A79-4AB2CC0A430A}"/>
              </a:ext>
            </a:extLst>
          </p:cNvPr>
          <p:cNvSpPr/>
          <p:nvPr/>
        </p:nvSpPr>
        <p:spPr>
          <a:xfrm>
            <a:off x="4178095" y="835229"/>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77" name="Ellips 76">
            <a:extLst>
              <a:ext uri="{FF2B5EF4-FFF2-40B4-BE49-F238E27FC236}">
                <a16:creationId xmlns:a16="http://schemas.microsoft.com/office/drawing/2014/main" id="{54593681-29B8-9E8A-3AB7-30FBD42E401B}"/>
              </a:ext>
            </a:extLst>
          </p:cNvPr>
          <p:cNvSpPr/>
          <p:nvPr/>
        </p:nvSpPr>
        <p:spPr>
          <a:xfrm>
            <a:off x="4246376" y="844984"/>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78" name="Ellips 77">
            <a:extLst>
              <a:ext uri="{FF2B5EF4-FFF2-40B4-BE49-F238E27FC236}">
                <a16:creationId xmlns:a16="http://schemas.microsoft.com/office/drawing/2014/main" id="{D5D400B0-C8BD-39CD-9251-A33E3B14A4C5}"/>
              </a:ext>
            </a:extLst>
          </p:cNvPr>
          <p:cNvSpPr/>
          <p:nvPr/>
        </p:nvSpPr>
        <p:spPr>
          <a:xfrm>
            <a:off x="4246376" y="776703"/>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79" name="Ellips 78">
            <a:extLst>
              <a:ext uri="{FF2B5EF4-FFF2-40B4-BE49-F238E27FC236}">
                <a16:creationId xmlns:a16="http://schemas.microsoft.com/office/drawing/2014/main" id="{B931F9B8-6670-FF2A-B151-7DAA99ECF18B}"/>
              </a:ext>
            </a:extLst>
          </p:cNvPr>
          <p:cNvSpPr/>
          <p:nvPr/>
        </p:nvSpPr>
        <p:spPr>
          <a:xfrm>
            <a:off x="4309780" y="757194"/>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0" name="Ellips 79">
            <a:extLst>
              <a:ext uri="{FF2B5EF4-FFF2-40B4-BE49-F238E27FC236}">
                <a16:creationId xmlns:a16="http://schemas.microsoft.com/office/drawing/2014/main" id="{FF105806-7DF1-B9AE-BE4B-22309C0A2D09}"/>
              </a:ext>
            </a:extLst>
          </p:cNvPr>
          <p:cNvSpPr/>
          <p:nvPr/>
        </p:nvSpPr>
        <p:spPr>
          <a:xfrm>
            <a:off x="4378061" y="757194"/>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1" name="Ellips 80">
            <a:extLst>
              <a:ext uri="{FF2B5EF4-FFF2-40B4-BE49-F238E27FC236}">
                <a16:creationId xmlns:a16="http://schemas.microsoft.com/office/drawing/2014/main" id="{10D9CFF4-93C3-B2E8-638F-A01F4DF63ED9}"/>
              </a:ext>
            </a:extLst>
          </p:cNvPr>
          <p:cNvSpPr/>
          <p:nvPr/>
        </p:nvSpPr>
        <p:spPr>
          <a:xfrm>
            <a:off x="4378061" y="684036"/>
            <a:ext cx="39017" cy="39017"/>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51" name="textruta 50">
            <a:extLst>
              <a:ext uri="{FF2B5EF4-FFF2-40B4-BE49-F238E27FC236}">
                <a16:creationId xmlns:a16="http://schemas.microsoft.com/office/drawing/2014/main" id="{E9E890A8-424B-9D65-EAB2-6EBCE7759DAA}"/>
              </a:ext>
            </a:extLst>
          </p:cNvPr>
          <p:cNvSpPr txBox="1"/>
          <p:nvPr/>
        </p:nvSpPr>
        <p:spPr>
          <a:xfrm>
            <a:off x="3486445" y="1444812"/>
            <a:ext cx="2264871" cy="307777"/>
          </a:xfrm>
          <a:prstGeom prst="rect">
            <a:avLst/>
          </a:prstGeom>
          <a:solidFill>
            <a:schemeClr val="accent1"/>
          </a:solidFill>
          <a:ln>
            <a:solidFill>
              <a:schemeClr val="accent1"/>
            </a:solid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1400" dirty="0">
                <a:solidFill>
                  <a:schemeClr val="tx1"/>
                </a:solidFill>
              </a:rPr>
              <a:t>Företag</a:t>
            </a:r>
          </a:p>
        </p:txBody>
      </p:sp>
      <p:sp>
        <p:nvSpPr>
          <p:cNvPr id="83" name="Frihandsfigur: Form 82">
            <a:extLst>
              <a:ext uri="{FF2B5EF4-FFF2-40B4-BE49-F238E27FC236}">
                <a16:creationId xmlns:a16="http://schemas.microsoft.com/office/drawing/2014/main" id="{4318357A-F685-4D42-EA0A-38D8CB43BF12}"/>
              </a:ext>
            </a:extLst>
          </p:cNvPr>
          <p:cNvSpPr/>
          <p:nvPr/>
        </p:nvSpPr>
        <p:spPr>
          <a:xfrm>
            <a:off x="7655189" y="654772"/>
            <a:ext cx="341405" cy="331650"/>
          </a:xfrm>
          <a:custGeom>
            <a:avLst/>
            <a:gdLst>
              <a:gd name="csX0" fmla="*/ 0 w 341405"/>
              <a:gd name="csY0" fmla="*/ 0 h 331650"/>
              <a:gd name="csX1" fmla="*/ 0 w 341405"/>
              <a:gd name="csY1" fmla="*/ 331651 h 331650"/>
              <a:gd name="csX2" fmla="*/ 341405 w 341405"/>
              <a:gd name="csY2" fmla="*/ 331651 h 331650"/>
              <a:gd name="csX3" fmla="*/ 341405 w 341405"/>
              <a:gd name="csY3" fmla="*/ 0 h 331650"/>
              <a:gd name="csX4" fmla="*/ 331651 w 341405"/>
              <a:gd name="csY4" fmla="*/ 160948 h 331650"/>
              <a:gd name="csX5" fmla="*/ 175580 w 341405"/>
              <a:gd name="csY5" fmla="*/ 160948 h 331650"/>
              <a:gd name="csX6" fmla="*/ 175580 w 341405"/>
              <a:gd name="csY6" fmla="*/ 9754 h 331650"/>
              <a:gd name="csX7" fmla="*/ 331651 w 341405"/>
              <a:gd name="csY7" fmla="*/ 9754 h 331650"/>
              <a:gd name="csX8" fmla="*/ 165825 w 341405"/>
              <a:gd name="csY8" fmla="*/ 9754 h 331650"/>
              <a:gd name="csX9" fmla="*/ 165825 w 341405"/>
              <a:gd name="csY9" fmla="*/ 160948 h 331650"/>
              <a:gd name="csX10" fmla="*/ 9754 w 341405"/>
              <a:gd name="csY10" fmla="*/ 160948 h 331650"/>
              <a:gd name="csX11" fmla="*/ 9754 w 341405"/>
              <a:gd name="csY11" fmla="*/ 9754 h 331650"/>
              <a:gd name="csX12" fmla="*/ 9754 w 341405"/>
              <a:gd name="csY12" fmla="*/ 170703 h 331650"/>
              <a:gd name="csX13" fmla="*/ 165825 w 341405"/>
              <a:gd name="csY13" fmla="*/ 170703 h 331650"/>
              <a:gd name="csX14" fmla="*/ 165825 w 341405"/>
              <a:gd name="csY14" fmla="*/ 321896 h 331650"/>
              <a:gd name="csX15" fmla="*/ 9754 w 341405"/>
              <a:gd name="csY15" fmla="*/ 321896 h 331650"/>
              <a:gd name="csX16" fmla="*/ 175580 w 341405"/>
              <a:gd name="csY16" fmla="*/ 321896 h 331650"/>
              <a:gd name="csX17" fmla="*/ 175580 w 341405"/>
              <a:gd name="csY17" fmla="*/ 170703 h 331650"/>
              <a:gd name="csX18" fmla="*/ 331651 w 341405"/>
              <a:gd name="csY18" fmla="*/ 170703 h 331650"/>
              <a:gd name="csX19" fmla="*/ 331651 w 341405"/>
              <a:gd name="csY19" fmla="*/ 321896 h 33165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341405" h="331650">
                <a:moveTo>
                  <a:pt x="0" y="0"/>
                </a:moveTo>
                <a:lnTo>
                  <a:pt x="0" y="331651"/>
                </a:lnTo>
                <a:lnTo>
                  <a:pt x="341405" y="331651"/>
                </a:lnTo>
                <a:lnTo>
                  <a:pt x="341405" y="0"/>
                </a:lnTo>
                <a:close/>
                <a:moveTo>
                  <a:pt x="331651" y="160948"/>
                </a:moveTo>
                <a:lnTo>
                  <a:pt x="175580" y="160948"/>
                </a:lnTo>
                <a:lnTo>
                  <a:pt x="175580" y="9754"/>
                </a:lnTo>
                <a:lnTo>
                  <a:pt x="331651" y="9754"/>
                </a:lnTo>
                <a:close/>
                <a:moveTo>
                  <a:pt x="165825" y="9754"/>
                </a:moveTo>
                <a:lnTo>
                  <a:pt x="165825" y="160948"/>
                </a:lnTo>
                <a:lnTo>
                  <a:pt x="9754" y="160948"/>
                </a:lnTo>
                <a:lnTo>
                  <a:pt x="9754" y="9754"/>
                </a:lnTo>
                <a:close/>
                <a:moveTo>
                  <a:pt x="9754" y="170703"/>
                </a:moveTo>
                <a:lnTo>
                  <a:pt x="165825" y="170703"/>
                </a:lnTo>
                <a:lnTo>
                  <a:pt x="165825" y="321896"/>
                </a:lnTo>
                <a:lnTo>
                  <a:pt x="9754" y="321896"/>
                </a:lnTo>
                <a:close/>
                <a:moveTo>
                  <a:pt x="175580" y="321896"/>
                </a:moveTo>
                <a:lnTo>
                  <a:pt x="175580" y="170703"/>
                </a:lnTo>
                <a:lnTo>
                  <a:pt x="331651" y="170703"/>
                </a:lnTo>
                <a:lnTo>
                  <a:pt x="331651" y="321896"/>
                </a:lnTo>
                <a:close/>
              </a:path>
            </a:pathLst>
          </a:cu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4" name="Frihandsfigur: Form 83">
            <a:extLst>
              <a:ext uri="{FF2B5EF4-FFF2-40B4-BE49-F238E27FC236}">
                <a16:creationId xmlns:a16="http://schemas.microsoft.com/office/drawing/2014/main" id="{7DB26810-0603-AB5F-126B-68835E1D3632}"/>
              </a:ext>
            </a:extLst>
          </p:cNvPr>
          <p:cNvSpPr/>
          <p:nvPr/>
        </p:nvSpPr>
        <p:spPr>
          <a:xfrm>
            <a:off x="7699084" y="693790"/>
            <a:ext cx="87789" cy="87789"/>
          </a:xfrm>
          <a:custGeom>
            <a:avLst/>
            <a:gdLst>
              <a:gd name="csX0" fmla="*/ 39018 w 87789"/>
              <a:gd name="csY0" fmla="*/ 87790 h 87789"/>
              <a:gd name="csX1" fmla="*/ 48772 w 87789"/>
              <a:gd name="csY1" fmla="*/ 87790 h 87789"/>
              <a:gd name="csX2" fmla="*/ 48772 w 87789"/>
              <a:gd name="csY2" fmla="*/ 48772 h 87789"/>
              <a:gd name="csX3" fmla="*/ 87790 w 87789"/>
              <a:gd name="csY3" fmla="*/ 48772 h 87789"/>
              <a:gd name="csX4" fmla="*/ 87790 w 87789"/>
              <a:gd name="csY4" fmla="*/ 39018 h 87789"/>
              <a:gd name="csX5" fmla="*/ 48772 w 87789"/>
              <a:gd name="csY5" fmla="*/ 39018 h 87789"/>
              <a:gd name="csX6" fmla="*/ 48772 w 87789"/>
              <a:gd name="csY6" fmla="*/ 0 h 87789"/>
              <a:gd name="csX7" fmla="*/ 39018 w 87789"/>
              <a:gd name="csY7" fmla="*/ 0 h 87789"/>
              <a:gd name="csX8" fmla="*/ 39018 w 87789"/>
              <a:gd name="csY8" fmla="*/ 39018 h 87789"/>
              <a:gd name="csX9" fmla="*/ 0 w 87789"/>
              <a:gd name="csY9" fmla="*/ 39018 h 87789"/>
              <a:gd name="csX10" fmla="*/ 0 w 87789"/>
              <a:gd name="csY10" fmla="*/ 48772 h 87789"/>
              <a:gd name="csX11" fmla="*/ 39018 w 87789"/>
              <a:gd name="csY11" fmla="*/ 48772 h 87789"/>
              <a:gd name="csX12" fmla="*/ 39018 w 87789"/>
              <a:gd name="csY12" fmla="*/ 87790 h 8778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87789" h="87789">
                <a:moveTo>
                  <a:pt x="39018" y="87790"/>
                </a:moveTo>
                <a:lnTo>
                  <a:pt x="48772" y="87790"/>
                </a:lnTo>
                <a:lnTo>
                  <a:pt x="48772" y="48772"/>
                </a:lnTo>
                <a:lnTo>
                  <a:pt x="87790" y="48772"/>
                </a:lnTo>
                <a:lnTo>
                  <a:pt x="87790" y="39018"/>
                </a:lnTo>
                <a:lnTo>
                  <a:pt x="48772" y="39018"/>
                </a:lnTo>
                <a:lnTo>
                  <a:pt x="48772" y="0"/>
                </a:lnTo>
                <a:lnTo>
                  <a:pt x="39018" y="0"/>
                </a:lnTo>
                <a:lnTo>
                  <a:pt x="39018" y="39018"/>
                </a:lnTo>
                <a:lnTo>
                  <a:pt x="0" y="39018"/>
                </a:lnTo>
                <a:lnTo>
                  <a:pt x="0" y="48772"/>
                </a:lnTo>
                <a:lnTo>
                  <a:pt x="39018" y="48772"/>
                </a:lnTo>
                <a:lnTo>
                  <a:pt x="39018" y="87790"/>
                </a:lnTo>
                <a:close/>
              </a:path>
            </a:pathLst>
          </a:cu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5" name="Rektangel 84">
            <a:extLst>
              <a:ext uri="{FF2B5EF4-FFF2-40B4-BE49-F238E27FC236}">
                <a16:creationId xmlns:a16="http://schemas.microsoft.com/office/drawing/2014/main" id="{EB4B5989-17E9-EABC-5224-37F77BB1812C}"/>
              </a:ext>
            </a:extLst>
          </p:cNvPr>
          <p:cNvSpPr/>
          <p:nvPr/>
        </p:nvSpPr>
        <p:spPr>
          <a:xfrm>
            <a:off x="7864909" y="732808"/>
            <a:ext cx="87789" cy="9754"/>
          </a:xfrm>
          <a:prstGeom prst="rect">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6" name="Frihandsfigur: Form 85">
            <a:extLst>
              <a:ext uri="{FF2B5EF4-FFF2-40B4-BE49-F238E27FC236}">
                <a16:creationId xmlns:a16="http://schemas.microsoft.com/office/drawing/2014/main" id="{A64DE47A-2644-A5CF-0372-247B8B694D0B}"/>
              </a:ext>
            </a:extLst>
          </p:cNvPr>
          <p:cNvSpPr/>
          <p:nvPr/>
        </p:nvSpPr>
        <p:spPr>
          <a:xfrm>
            <a:off x="7705390" y="861045"/>
            <a:ext cx="75177" cy="75177"/>
          </a:xfrm>
          <a:custGeom>
            <a:avLst/>
            <a:gdLst>
              <a:gd name="csX0" fmla="*/ 75177 w 75177"/>
              <a:gd name="csY0" fmla="*/ 6896 h 75177"/>
              <a:gd name="csX1" fmla="*/ 68281 w 75177"/>
              <a:gd name="csY1" fmla="*/ 0 h 75177"/>
              <a:gd name="csX2" fmla="*/ 37589 w 75177"/>
              <a:gd name="csY2" fmla="*/ 30692 h 75177"/>
              <a:gd name="csX3" fmla="*/ 6896 w 75177"/>
              <a:gd name="csY3" fmla="*/ 0 h 75177"/>
              <a:gd name="csX4" fmla="*/ 0 w 75177"/>
              <a:gd name="csY4" fmla="*/ 6896 h 75177"/>
              <a:gd name="csX5" fmla="*/ 30692 w 75177"/>
              <a:gd name="csY5" fmla="*/ 37589 h 75177"/>
              <a:gd name="csX6" fmla="*/ 0 w 75177"/>
              <a:gd name="csY6" fmla="*/ 68281 h 75177"/>
              <a:gd name="csX7" fmla="*/ 6896 w 75177"/>
              <a:gd name="csY7" fmla="*/ 75177 h 75177"/>
              <a:gd name="csX8" fmla="*/ 37589 w 75177"/>
              <a:gd name="csY8" fmla="*/ 44485 h 75177"/>
              <a:gd name="csX9" fmla="*/ 68281 w 75177"/>
              <a:gd name="csY9" fmla="*/ 75177 h 75177"/>
              <a:gd name="csX10" fmla="*/ 75177 w 75177"/>
              <a:gd name="csY10" fmla="*/ 68281 h 75177"/>
              <a:gd name="csX11" fmla="*/ 44485 w 75177"/>
              <a:gd name="csY11" fmla="*/ 37589 h 75177"/>
              <a:gd name="csX12" fmla="*/ 75177 w 75177"/>
              <a:gd name="csY12" fmla="*/ 6896 h 751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75177" h="75177">
                <a:moveTo>
                  <a:pt x="75177" y="6896"/>
                </a:moveTo>
                <a:lnTo>
                  <a:pt x="68281" y="0"/>
                </a:lnTo>
                <a:lnTo>
                  <a:pt x="37589" y="30692"/>
                </a:lnTo>
                <a:lnTo>
                  <a:pt x="6896" y="0"/>
                </a:lnTo>
                <a:lnTo>
                  <a:pt x="0" y="6896"/>
                </a:lnTo>
                <a:lnTo>
                  <a:pt x="30692" y="37589"/>
                </a:lnTo>
                <a:lnTo>
                  <a:pt x="0" y="68281"/>
                </a:lnTo>
                <a:lnTo>
                  <a:pt x="6896" y="75177"/>
                </a:lnTo>
                <a:lnTo>
                  <a:pt x="37589" y="44485"/>
                </a:lnTo>
                <a:lnTo>
                  <a:pt x="68281" y="75177"/>
                </a:lnTo>
                <a:lnTo>
                  <a:pt x="75177" y="68281"/>
                </a:lnTo>
                <a:lnTo>
                  <a:pt x="44485" y="37589"/>
                </a:lnTo>
                <a:lnTo>
                  <a:pt x="75177" y="6896"/>
                </a:lnTo>
                <a:close/>
              </a:path>
            </a:pathLst>
          </a:cu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7" name="Rektangel 86">
            <a:extLst>
              <a:ext uri="{FF2B5EF4-FFF2-40B4-BE49-F238E27FC236}">
                <a16:creationId xmlns:a16="http://schemas.microsoft.com/office/drawing/2014/main" id="{5B1A53FD-0845-CCD1-C95C-9FF0B057B502}"/>
              </a:ext>
            </a:extLst>
          </p:cNvPr>
          <p:cNvSpPr/>
          <p:nvPr/>
        </p:nvSpPr>
        <p:spPr>
          <a:xfrm>
            <a:off x="7864909" y="898633"/>
            <a:ext cx="87789" cy="9754"/>
          </a:xfrm>
          <a:prstGeom prst="rect">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8" name="Ellips 87">
            <a:extLst>
              <a:ext uri="{FF2B5EF4-FFF2-40B4-BE49-F238E27FC236}">
                <a16:creationId xmlns:a16="http://schemas.microsoft.com/office/drawing/2014/main" id="{49B8AF0C-DC59-0157-EA2C-B9EE373B2A7C}"/>
              </a:ext>
            </a:extLst>
          </p:cNvPr>
          <p:cNvSpPr/>
          <p:nvPr/>
        </p:nvSpPr>
        <p:spPr>
          <a:xfrm>
            <a:off x="7899050" y="864493"/>
            <a:ext cx="19508" cy="19508"/>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89" name="Ellips 88">
            <a:extLst>
              <a:ext uri="{FF2B5EF4-FFF2-40B4-BE49-F238E27FC236}">
                <a16:creationId xmlns:a16="http://schemas.microsoft.com/office/drawing/2014/main" id="{D7EC959D-80CE-0E6F-C157-0E42BFEC624C}"/>
              </a:ext>
            </a:extLst>
          </p:cNvPr>
          <p:cNvSpPr/>
          <p:nvPr/>
        </p:nvSpPr>
        <p:spPr>
          <a:xfrm>
            <a:off x="7899050" y="923019"/>
            <a:ext cx="19508" cy="19508"/>
          </a:xfrm>
          <a:prstGeom prst="ellipse">
            <a:avLst/>
          </a:prstGeom>
          <a:solidFill>
            <a:schemeClr val="accent4">
              <a:lumMod val="75000"/>
            </a:schemeClr>
          </a:solidFill>
          <a:ln w="4862" cap="flat">
            <a:solidFill>
              <a:schemeClr val="accent4">
                <a:lumMod val="75000"/>
              </a:schemeClr>
            </a:solidFill>
            <a:prstDash val="solid"/>
            <a:miter/>
          </a:ln>
        </p:spPr>
        <p:txBody>
          <a:bodyPr/>
          <a:lstStyle/>
          <a:p>
            <a:endParaRPr lang="sv-SE"/>
          </a:p>
        </p:txBody>
      </p:sp>
      <p:sp>
        <p:nvSpPr>
          <p:cNvPr id="62" name="textruta 61">
            <a:extLst>
              <a:ext uri="{FF2B5EF4-FFF2-40B4-BE49-F238E27FC236}">
                <a16:creationId xmlns:a16="http://schemas.microsoft.com/office/drawing/2014/main" id="{7560F436-BAF9-97A6-480B-19F7D31F6A93}"/>
              </a:ext>
            </a:extLst>
          </p:cNvPr>
          <p:cNvSpPr txBox="1"/>
          <p:nvPr/>
        </p:nvSpPr>
        <p:spPr>
          <a:xfrm>
            <a:off x="1403648" y="281258"/>
            <a:ext cx="1867434" cy="400110"/>
          </a:xfrm>
          <a:prstGeom prst="rect">
            <a:avLst/>
          </a:prstGeom>
          <a:noFill/>
        </p:spPr>
        <p:txBody>
          <a:bodyPr wrap="square" rtlCol="0">
            <a:spAutoFit/>
          </a:bodyPr>
          <a:lstStyle/>
          <a:p>
            <a:pPr algn="ctr"/>
            <a:r>
              <a:rPr lang="sv-SE" sz="1000" dirty="0"/>
              <a:t>Deltagandebaserad kartläggning och övervakning</a:t>
            </a:r>
          </a:p>
        </p:txBody>
      </p:sp>
      <p:sp>
        <p:nvSpPr>
          <p:cNvPr id="63" name="textruta 62">
            <a:extLst>
              <a:ext uri="{FF2B5EF4-FFF2-40B4-BE49-F238E27FC236}">
                <a16:creationId xmlns:a16="http://schemas.microsoft.com/office/drawing/2014/main" id="{8734FEC4-CC45-4426-DCD6-26D0C85B99C0}"/>
              </a:ext>
            </a:extLst>
          </p:cNvPr>
          <p:cNvSpPr txBox="1"/>
          <p:nvPr/>
        </p:nvSpPr>
        <p:spPr>
          <a:xfrm>
            <a:off x="98491" y="299432"/>
            <a:ext cx="1294139" cy="400110"/>
          </a:xfrm>
          <a:prstGeom prst="rect">
            <a:avLst/>
          </a:prstGeom>
          <a:noFill/>
        </p:spPr>
        <p:txBody>
          <a:bodyPr wrap="square" rtlCol="0">
            <a:spAutoFit/>
          </a:bodyPr>
          <a:lstStyle/>
          <a:p>
            <a:pPr algn="ctr"/>
            <a:r>
              <a:rPr lang="sv-SE" sz="1000" dirty="0" err="1"/>
              <a:t>Platsbaserad</a:t>
            </a:r>
            <a:r>
              <a:rPr lang="sv-SE" sz="1000" dirty="0"/>
              <a:t> analys </a:t>
            </a:r>
          </a:p>
        </p:txBody>
      </p:sp>
      <p:sp>
        <p:nvSpPr>
          <p:cNvPr id="64" name="textruta 63">
            <a:extLst>
              <a:ext uri="{FF2B5EF4-FFF2-40B4-BE49-F238E27FC236}">
                <a16:creationId xmlns:a16="http://schemas.microsoft.com/office/drawing/2014/main" id="{270E55C1-5316-30DE-4092-126C46D26132}"/>
              </a:ext>
            </a:extLst>
          </p:cNvPr>
          <p:cNvSpPr txBox="1"/>
          <p:nvPr/>
        </p:nvSpPr>
        <p:spPr>
          <a:xfrm>
            <a:off x="3677428" y="309889"/>
            <a:ext cx="1326620" cy="246221"/>
          </a:xfrm>
          <a:prstGeom prst="rect">
            <a:avLst/>
          </a:prstGeom>
          <a:noFill/>
        </p:spPr>
        <p:txBody>
          <a:bodyPr wrap="square" rtlCol="0">
            <a:spAutoFit/>
          </a:bodyPr>
          <a:lstStyle/>
          <a:p>
            <a:r>
              <a:rPr lang="sv-SE" sz="1000" dirty="0"/>
              <a:t>Rumslig analys</a:t>
            </a:r>
          </a:p>
        </p:txBody>
      </p:sp>
      <p:sp>
        <p:nvSpPr>
          <p:cNvPr id="65" name="textruta 64">
            <a:extLst>
              <a:ext uri="{FF2B5EF4-FFF2-40B4-BE49-F238E27FC236}">
                <a16:creationId xmlns:a16="http://schemas.microsoft.com/office/drawing/2014/main" id="{35B9510D-3694-5C0A-B751-4BF8622FE838}"/>
              </a:ext>
            </a:extLst>
          </p:cNvPr>
          <p:cNvSpPr txBox="1"/>
          <p:nvPr/>
        </p:nvSpPr>
        <p:spPr>
          <a:xfrm>
            <a:off x="5338578" y="309305"/>
            <a:ext cx="1537678" cy="246221"/>
          </a:xfrm>
          <a:prstGeom prst="rect">
            <a:avLst/>
          </a:prstGeom>
          <a:noFill/>
        </p:spPr>
        <p:txBody>
          <a:bodyPr wrap="square" rtlCol="0">
            <a:spAutoFit/>
          </a:bodyPr>
          <a:lstStyle/>
          <a:p>
            <a:r>
              <a:rPr lang="sv-SE" sz="1000" dirty="0"/>
              <a:t>Livscykelperspektiv</a:t>
            </a:r>
          </a:p>
        </p:txBody>
      </p:sp>
      <p:sp>
        <p:nvSpPr>
          <p:cNvPr id="66" name="textruta 65">
            <a:extLst>
              <a:ext uri="{FF2B5EF4-FFF2-40B4-BE49-F238E27FC236}">
                <a16:creationId xmlns:a16="http://schemas.microsoft.com/office/drawing/2014/main" id="{BA91A463-9A8B-264D-0D2E-B92A2752BB11}"/>
              </a:ext>
            </a:extLst>
          </p:cNvPr>
          <p:cNvSpPr txBox="1"/>
          <p:nvPr/>
        </p:nvSpPr>
        <p:spPr>
          <a:xfrm>
            <a:off x="6931340" y="299432"/>
            <a:ext cx="1851003" cy="400110"/>
          </a:xfrm>
          <a:prstGeom prst="rect">
            <a:avLst/>
          </a:prstGeom>
          <a:noFill/>
        </p:spPr>
        <p:txBody>
          <a:bodyPr wrap="square" rtlCol="0">
            <a:spAutoFit/>
          </a:bodyPr>
          <a:lstStyle/>
          <a:p>
            <a:pPr algn="ctr"/>
            <a:r>
              <a:rPr lang="sv-SE" sz="1000" dirty="0"/>
              <a:t>Storskaliga miljöekonomiska modeller</a:t>
            </a:r>
          </a:p>
        </p:txBody>
      </p:sp>
      <p:sp>
        <p:nvSpPr>
          <p:cNvPr id="67" name="Svängd 66">
            <a:extLst>
              <a:ext uri="{FF2B5EF4-FFF2-40B4-BE49-F238E27FC236}">
                <a16:creationId xmlns:a16="http://schemas.microsoft.com/office/drawing/2014/main" id="{70326B04-8F4A-6682-D8C2-50608A48369D}"/>
              </a:ext>
            </a:extLst>
          </p:cNvPr>
          <p:cNvSpPr/>
          <p:nvPr/>
        </p:nvSpPr>
        <p:spPr>
          <a:xfrm>
            <a:off x="394121" y="1280653"/>
            <a:ext cx="2641715" cy="808575"/>
          </a:xfrm>
          <a:prstGeom prst="bentArrow">
            <a:avLst>
              <a:gd name="adj1" fmla="val 7732"/>
              <a:gd name="adj2" fmla="val 17276"/>
              <a:gd name="adj3" fmla="val 21837"/>
              <a:gd name="adj4" fmla="val 49190"/>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solidFill>
                <a:srgbClr val="00B050"/>
              </a:solidFill>
            </a:endParaRPr>
          </a:p>
        </p:txBody>
      </p:sp>
      <p:sp>
        <p:nvSpPr>
          <p:cNvPr id="91" name="Frihandsfigur: Form 90">
            <a:extLst>
              <a:ext uri="{FF2B5EF4-FFF2-40B4-BE49-F238E27FC236}">
                <a16:creationId xmlns:a16="http://schemas.microsoft.com/office/drawing/2014/main" id="{3432D70F-EE64-FF7B-1423-E4DAB4B27110}"/>
              </a:ext>
            </a:extLst>
          </p:cNvPr>
          <p:cNvSpPr/>
          <p:nvPr/>
        </p:nvSpPr>
        <p:spPr>
          <a:xfrm>
            <a:off x="5786355" y="610235"/>
            <a:ext cx="407638" cy="360260"/>
          </a:xfrm>
          <a:custGeom>
            <a:avLst/>
            <a:gdLst>
              <a:gd name="csX0" fmla="*/ 35968 w 407638"/>
              <a:gd name="csY0" fmla="*/ 0 h 360260"/>
              <a:gd name="csX1" fmla="*/ 0 w 407638"/>
              <a:gd name="csY1" fmla="*/ 0 h 360260"/>
              <a:gd name="csX2" fmla="*/ 0 w 407638"/>
              <a:gd name="csY2" fmla="*/ 360260 h 360260"/>
              <a:gd name="csX3" fmla="*/ 407639 w 407638"/>
              <a:gd name="csY3" fmla="*/ 360260 h 360260"/>
              <a:gd name="csX4" fmla="*/ 407639 w 407638"/>
              <a:gd name="csY4" fmla="*/ 328473 h 360260"/>
              <a:gd name="csX5" fmla="*/ 35968 w 407638"/>
              <a:gd name="csY5" fmla="*/ 328473 h 360260"/>
              <a:gd name="csX6" fmla="*/ 35968 w 407638"/>
              <a:gd name="csY6" fmla="*/ 0 h 36026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407638" h="360260">
                <a:moveTo>
                  <a:pt x="35968" y="0"/>
                </a:moveTo>
                <a:lnTo>
                  <a:pt x="0" y="0"/>
                </a:lnTo>
                <a:lnTo>
                  <a:pt x="0" y="360260"/>
                </a:lnTo>
                <a:lnTo>
                  <a:pt x="407639" y="360260"/>
                </a:lnTo>
                <a:lnTo>
                  <a:pt x="407639" y="328473"/>
                </a:lnTo>
                <a:lnTo>
                  <a:pt x="35968" y="328473"/>
                </a:lnTo>
                <a:lnTo>
                  <a:pt x="35968" y="0"/>
                </a:lnTo>
                <a:close/>
              </a:path>
            </a:pathLst>
          </a:custGeom>
          <a:solidFill>
            <a:schemeClr val="accent4">
              <a:lumMod val="75000"/>
            </a:schemeClr>
          </a:solidFill>
          <a:ln w="5953" cap="flat">
            <a:solidFill>
              <a:schemeClr val="accent4">
                <a:lumMod val="75000"/>
              </a:schemeClr>
            </a:solidFill>
            <a:prstDash val="solid"/>
            <a:miter/>
          </a:ln>
        </p:spPr>
        <p:txBody>
          <a:bodyPr/>
          <a:lstStyle/>
          <a:p>
            <a:endParaRPr lang="sv-SE"/>
          </a:p>
        </p:txBody>
      </p:sp>
      <p:sp>
        <p:nvSpPr>
          <p:cNvPr id="92" name="Frihandsfigur: Form 91">
            <a:extLst>
              <a:ext uri="{FF2B5EF4-FFF2-40B4-BE49-F238E27FC236}">
                <a16:creationId xmlns:a16="http://schemas.microsoft.com/office/drawing/2014/main" id="{AB1B3B8D-EBFE-A804-0A9C-3DB423B94891}"/>
              </a:ext>
            </a:extLst>
          </p:cNvPr>
          <p:cNvSpPr/>
          <p:nvPr/>
        </p:nvSpPr>
        <p:spPr>
          <a:xfrm>
            <a:off x="5848076" y="655500"/>
            <a:ext cx="345629" cy="219393"/>
          </a:xfrm>
          <a:custGeom>
            <a:avLst/>
            <a:gdLst>
              <a:gd name="csX0" fmla="*/ 226024 w 345629"/>
              <a:gd name="csY0" fmla="*/ 187600 h 219393"/>
              <a:gd name="csX1" fmla="*/ 171244 w 345629"/>
              <a:gd name="csY1" fmla="*/ 108608 h 219393"/>
              <a:gd name="csX2" fmla="*/ 77727 w 345629"/>
              <a:gd name="csY2" fmla="*/ 0 h 219393"/>
              <a:gd name="csX3" fmla="*/ 0 w 345629"/>
              <a:gd name="csY3" fmla="*/ 110377 h 219393"/>
              <a:gd name="csX4" fmla="*/ 35369 w 345629"/>
              <a:gd name="csY4" fmla="*/ 116173 h 219393"/>
              <a:gd name="csX5" fmla="*/ 77733 w 345629"/>
              <a:gd name="csY5" fmla="*/ 31788 h 219393"/>
              <a:gd name="csX6" fmla="*/ 136841 w 345629"/>
              <a:gd name="csY6" fmla="*/ 117938 h 219393"/>
              <a:gd name="csX7" fmla="*/ 226006 w 345629"/>
              <a:gd name="csY7" fmla="*/ 219393 h 219393"/>
              <a:gd name="csX8" fmla="*/ 306167 w 345629"/>
              <a:gd name="csY8" fmla="*/ 115230 h 219393"/>
              <a:gd name="csX9" fmla="*/ 345630 w 345629"/>
              <a:gd name="csY9" fmla="*/ 124269 h 219393"/>
              <a:gd name="csX10" fmla="*/ 303355 w 345629"/>
              <a:gd name="csY10" fmla="*/ 60693 h 219393"/>
              <a:gd name="csX11" fmla="*/ 231419 w 345629"/>
              <a:gd name="csY11" fmla="*/ 98076 h 219393"/>
              <a:gd name="csX12" fmla="*/ 271350 w 345629"/>
              <a:gd name="csY12" fmla="*/ 107236 h 219393"/>
              <a:gd name="csX13" fmla="*/ 226024 w 345629"/>
              <a:gd name="csY13" fmla="*/ 187600 h 21939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345629" h="219393">
                <a:moveTo>
                  <a:pt x="226024" y="187600"/>
                </a:moveTo>
                <a:cubicBezTo>
                  <a:pt x="211960" y="187600"/>
                  <a:pt x="185338" y="149211"/>
                  <a:pt x="171244" y="108608"/>
                </a:cubicBezTo>
                <a:cubicBezTo>
                  <a:pt x="159908" y="75951"/>
                  <a:pt x="128082" y="0"/>
                  <a:pt x="77727" y="0"/>
                </a:cubicBezTo>
                <a:cubicBezTo>
                  <a:pt x="32611" y="0"/>
                  <a:pt x="10557" y="60026"/>
                  <a:pt x="0" y="110377"/>
                </a:cubicBezTo>
                <a:lnTo>
                  <a:pt x="35369" y="116173"/>
                </a:lnTo>
                <a:cubicBezTo>
                  <a:pt x="48257" y="54717"/>
                  <a:pt x="68196" y="31788"/>
                  <a:pt x="77733" y="31788"/>
                </a:cubicBezTo>
                <a:cubicBezTo>
                  <a:pt x="91779" y="31788"/>
                  <a:pt x="118365" y="64725"/>
                  <a:pt x="136841" y="117938"/>
                </a:cubicBezTo>
                <a:cubicBezTo>
                  <a:pt x="140438" y="128322"/>
                  <a:pt x="173576" y="219393"/>
                  <a:pt x="226006" y="219393"/>
                </a:cubicBezTo>
                <a:cubicBezTo>
                  <a:pt x="262573" y="219393"/>
                  <a:pt x="289549" y="184316"/>
                  <a:pt x="306167" y="115230"/>
                </a:cubicBezTo>
                <a:lnTo>
                  <a:pt x="345630" y="124269"/>
                </a:lnTo>
                <a:lnTo>
                  <a:pt x="303355" y="60693"/>
                </a:lnTo>
                <a:lnTo>
                  <a:pt x="231419" y="98076"/>
                </a:lnTo>
                <a:lnTo>
                  <a:pt x="271350" y="107236"/>
                </a:lnTo>
                <a:cubicBezTo>
                  <a:pt x="258155" y="162726"/>
                  <a:pt x="239098" y="187600"/>
                  <a:pt x="226024" y="187600"/>
                </a:cubicBezTo>
                <a:close/>
              </a:path>
            </a:pathLst>
          </a:custGeom>
          <a:solidFill>
            <a:schemeClr val="accent4">
              <a:lumMod val="75000"/>
            </a:schemeClr>
          </a:solidFill>
          <a:ln w="5953" cap="flat">
            <a:solidFill>
              <a:schemeClr val="accent4">
                <a:lumMod val="75000"/>
              </a:schemeClr>
            </a:solidFill>
            <a:prstDash val="solid"/>
            <a:miter/>
          </a:ln>
        </p:spPr>
        <p:txBody>
          <a:bodyPr/>
          <a:lstStyle/>
          <a:p>
            <a:endParaRPr lang="sv-SE"/>
          </a:p>
        </p:txBody>
      </p:sp>
      <p:sp>
        <p:nvSpPr>
          <p:cNvPr id="23" name="Bild 14" descr="Fabrik med hel fyllning">
            <a:extLst>
              <a:ext uri="{FF2B5EF4-FFF2-40B4-BE49-F238E27FC236}">
                <a16:creationId xmlns:a16="http://schemas.microsoft.com/office/drawing/2014/main" id="{A9C17CF0-23E3-3F1F-9F78-C2516556D886}"/>
              </a:ext>
            </a:extLst>
          </p:cNvPr>
          <p:cNvSpPr/>
          <p:nvPr/>
        </p:nvSpPr>
        <p:spPr>
          <a:xfrm>
            <a:off x="5684242" y="4236767"/>
            <a:ext cx="442801" cy="426668"/>
          </a:xfrm>
          <a:custGeom>
            <a:avLst/>
            <a:gdLst>
              <a:gd name="csX0" fmla="*/ 402533 w 456203"/>
              <a:gd name="csY0" fmla="*/ 409241 h 456203"/>
              <a:gd name="csX1" fmla="*/ 322026 w 456203"/>
              <a:gd name="csY1" fmla="*/ 409241 h 456203"/>
              <a:gd name="csX2" fmla="*/ 322026 w 456203"/>
              <a:gd name="csY2" fmla="*/ 348862 h 456203"/>
              <a:gd name="csX3" fmla="*/ 402533 w 456203"/>
              <a:gd name="csY3" fmla="*/ 348862 h 456203"/>
              <a:gd name="csX4" fmla="*/ 402533 w 456203"/>
              <a:gd name="csY4" fmla="*/ 409241 h 456203"/>
              <a:gd name="csX5" fmla="*/ 268355 w 456203"/>
              <a:gd name="csY5" fmla="*/ 409241 h 456203"/>
              <a:gd name="csX6" fmla="*/ 187849 w 456203"/>
              <a:gd name="csY6" fmla="*/ 409241 h 456203"/>
              <a:gd name="csX7" fmla="*/ 187849 w 456203"/>
              <a:gd name="csY7" fmla="*/ 348862 h 456203"/>
              <a:gd name="csX8" fmla="*/ 268355 w 456203"/>
              <a:gd name="csY8" fmla="*/ 348862 h 456203"/>
              <a:gd name="csX9" fmla="*/ 268355 w 456203"/>
              <a:gd name="csY9" fmla="*/ 409241 h 456203"/>
              <a:gd name="csX10" fmla="*/ 134178 w 456203"/>
              <a:gd name="csY10" fmla="*/ 409241 h 456203"/>
              <a:gd name="csX11" fmla="*/ 53671 w 456203"/>
              <a:gd name="csY11" fmla="*/ 409241 h 456203"/>
              <a:gd name="csX12" fmla="*/ 53671 w 456203"/>
              <a:gd name="csY12" fmla="*/ 348862 h 456203"/>
              <a:gd name="csX13" fmla="*/ 134178 w 456203"/>
              <a:gd name="csY13" fmla="*/ 348862 h 456203"/>
              <a:gd name="csX14" fmla="*/ 134178 w 456203"/>
              <a:gd name="csY14" fmla="*/ 409241 h 456203"/>
              <a:gd name="csX15" fmla="*/ 275064 w 456203"/>
              <a:gd name="csY15" fmla="*/ 275064 h 456203"/>
              <a:gd name="csX16" fmla="*/ 275064 w 456203"/>
              <a:gd name="csY16" fmla="*/ 181140 h 456203"/>
              <a:gd name="csX17" fmla="*/ 93924 w 456203"/>
              <a:gd name="csY17" fmla="*/ 275064 h 456203"/>
              <a:gd name="csX18" fmla="*/ 73798 w 456203"/>
              <a:gd name="csY18" fmla="*/ 0 h 456203"/>
              <a:gd name="csX19" fmla="*/ 20127 w 456203"/>
              <a:gd name="csY19" fmla="*/ 0 h 456203"/>
              <a:gd name="csX20" fmla="*/ 0 w 456203"/>
              <a:gd name="csY20" fmla="*/ 275064 h 456203"/>
              <a:gd name="csX21" fmla="*/ 0 w 456203"/>
              <a:gd name="csY21" fmla="*/ 456204 h 456203"/>
              <a:gd name="csX22" fmla="*/ 456204 w 456203"/>
              <a:gd name="csY22" fmla="*/ 456204 h 456203"/>
              <a:gd name="csX23" fmla="*/ 456204 w 456203"/>
              <a:gd name="csY23" fmla="*/ 275064 h 456203"/>
              <a:gd name="csX24" fmla="*/ 456204 w 456203"/>
              <a:gd name="csY24" fmla="*/ 181140 h 456203"/>
              <a:gd name="csX25" fmla="*/ 275064 w 456203"/>
              <a:gd name="csY25" fmla="*/ 275064 h 45620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456203" h="456203">
                <a:moveTo>
                  <a:pt x="402533" y="409241"/>
                </a:moveTo>
                <a:lnTo>
                  <a:pt x="322026" y="409241"/>
                </a:lnTo>
                <a:lnTo>
                  <a:pt x="322026" y="348862"/>
                </a:lnTo>
                <a:lnTo>
                  <a:pt x="402533" y="348862"/>
                </a:lnTo>
                <a:lnTo>
                  <a:pt x="402533" y="409241"/>
                </a:lnTo>
                <a:close/>
                <a:moveTo>
                  <a:pt x="268355" y="409241"/>
                </a:moveTo>
                <a:lnTo>
                  <a:pt x="187849" y="409241"/>
                </a:lnTo>
                <a:lnTo>
                  <a:pt x="187849" y="348862"/>
                </a:lnTo>
                <a:lnTo>
                  <a:pt x="268355" y="348862"/>
                </a:lnTo>
                <a:lnTo>
                  <a:pt x="268355" y="409241"/>
                </a:lnTo>
                <a:close/>
                <a:moveTo>
                  <a:pt x="134178" y="409241"/>
                </a:moveTo>
                <a:lnTo>
                  <a:pt x="53671" y="409241"/>
                </a:lnTo>
                <a:lnTo>
                  <a:pt x="53671" y="348862"/>
                </a:lnTo>
                <a:lnTo>
                  <a:pt x="134178" y="348862"/>
                </a:lnTo>
                <a:lnTo>
                  <a:pt x="134178" y="409241"/>
                </a:lnTo>
                <a:close/>
                <a:moveTo>
                  <a:pt x="275064" y="275064"/>
                </a:moveTo>
                <a:lnTo>
                  <a:pt x="275064" y="181140"/>
                </a:lnTo>
                <a:lnTo>
                  <a:pt x="93924" y="275064"/>
                </a:lnTo>
                <a:lnTo>
                  <a:pt x="73798" y="0"/>
                </a:lnTo>
                <a:lnTo>
                  <a:pt x="20127" y="0"/>
                </a:lnTo>
                <a:lnTo>
                  <a:pt x="0" y="275064"/>
                </a:lnTo>
                <a:lnTo>
                  <a:pt x="0" y="456204"/>
                </a:lnTo>
                <a:lnTo>
                  <a:pt x="456204" y="456204"/>
                </a:lnTo>
                <a:lnTo>
                  <a:pt x="456204" y="275064"/>
                </a:lnTo>
                <a:lnTo>
                  <a:pt x="456204" y="181140"/>
                </a:lnTo>
                <a:lnTo>
                  <a:pt x="275064" y="275064"/>
                </a:lnTo>
                <a:close/>
              </a:path>
            </a:pathLst>
          </a:custGeom>
          <a:solidFill>
            <a:schemeClr val="accent6">
              <a:lumMod val="60000"/>
              <a:lumOff val="40000"/>
            </a:schemeClr>
          </a:solidFill>
          <a:ln w="6648" cap="flat">
            <a:solidFill>
              <a:schemeClr val="accent6">
                <a:lumMod val="60000"/>
                <a:lumOff val="40000"/>
              </a:schemeClr>
            </a:solidFill>
            <a:prstDash val="solid"/>
            <a:miter/>
          </a:ln>
        </p:spPr>
        <p:txBody>
          <a:bodyPr/>
          <a:lstStyle/>
          <a:p>
            <a:endParaRPr lang="sv-SE" dirty="0"/>
          </a:p>
        </p:txBody>
      </p:sp>
      <p:sp>
        <p:nvSpPr>
          <p:cNvPr id="93" name="textruta 92">
            <a:extLst>
              <a:ext uri="{FF2B5EF4-FFF2-40B4-BE49-F238E27FC236}">
                <a16:creationId xmlns:a16="http://schemas.microsoft.com/office/drawing/2014/main" id="{26297A40-C3C8-6D36-AA29-579B0ED78A77}"/>
              </a:ext>
            </a:extLst>
          </p:cNvPr>
          <p:cNvSpPr txBox="1"/>
          <p:nvPr userDrawn="1"/>
        </p:nvSpPr>
        <p:spPr>
          <a:xfrm>
            <a:off x="3486445" y="1132371"/>
            <a:ext cx="2264871" cy="307777"/>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sv-SE" sz="1400" b="1" dirty="0">
                <a:solidFill>
                  <a:schemeClr val="accent1">
                    <a:lumMod val="75000"/>
                  </a:schemeClr>
                </a:solidFill>
              </a:rPr>
              <a:t>ÅTGÄRDER</a:t>
            </a:r>
          </a:p>
        </p:txBody>
      </p:sp>
      <p:sp>
        <p:nvSpPr>
          <p:cNvPr id="94" name="textruta 93">
            <a:extLst>
              <a:ext uri="{FF2B5EF4-FFF2-40B4-BE49-F238E27FC236}">
                <a16:creationId xmlns:a16="http://schemas.microsoft.com/office/drawing/2014/main" id="{40796E9E-AD98-0180-297A-FD90109B6AE4}"/>
              </a:ext>
            </a:extLst>
          </p:cNvPr>
          <p:cNvSpPr txBox="1"/>
          <p:nvPr userDrawn="1"/>
        </p:nvSpPr>
        <p:spPr>
          <a:xfrm>
            <a:off x="2979485" y="3715555"/>
            <a:ext cx="3358252" cy="400110"/>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sv-SE" sz="2000" b="1" dirty="0">
                <a:solidFill>
                  <a:schemeClr val="tx1"/>
                </a:solidFill>
              </a:rPr>
              <a:t>BIOLOGISK MÅNGFALD</a:t>
            </a:r>
          </a:p>
        </p:txBody>
      </p:sp>
      <p:sp>
        <p:nvSpPr>
          <p:cNvPr id="96" name="Rektangel 95">
            <a:extLst>
              <a:ext uri="{FF2B5EF4-FFF2-40B4-BE49-F238E27FC236}">
                <a16:creationId xmlns:a16="http://schemas.microsoft.com/office/drawing/2014/main" id="{00FEA8D0-97FC-0145-ABB7-01D6F603B35D}"/>
              </a:ext>
            </a:extLst>
          </p:cNvPr>
          <p:cNvSpPr/>
          <p:nvPr userDrawn="1"/>
        </p:nvSpPr>
        <p:spPr>
          <a:xfrm>
            <a:off x="-36512" y="-92546"/>
            <a:ext cx="9217024" cy="53285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b="0" cap="none" spc="0" dirty="0">
              <a:ln w="0"/>
              <a:solidFill>
                <a:schemeClr val="tx1"/>
              </a:solidFill>
              <a:effectLst>
                <a:outerShdw blurRad="38100" dist="19050" dir="2700000" algn="tl" rotWithShape="0">
                  <a:schemeClr val="dk1">
                    <a:alpha val="40000"/>
                  </a:schemeClr>
                </a:outerShdw>
              </a:effectLst>
            </a:endParaRPr>
          </a:p>
        </p:txBody>
      </p:sp>
      <p:sp>
        <p:nvSpPr>
          <p:cNvPr id="6" name="Svängd 27">
            <a:extLst>
              <a:ext uri="{FF2B5EF4-FFF2-40B4-BE49-F238E27FC236}">
                <a16:creationId xmlns:a16="http://schemas.microsoft.com/office/drawing/2014/main" id="{6A22176D-0262-C833-817D-CB4188B31C14}"/>
              </a:ext>
            </a:extLst>
          </p:cNvPr>
          <p:cNvSpPr/>
          <p:nvPr userDrawn="1"/>
        </p:nvSpPr>
        <p:spPr>
          <a:xfrm rot="16200000" flipH="1" flipV="1">
            <a:off x="7057331" y="429184"/>
            <a:ext cx="697911" cy="2581028"/>
          </a:xfrm>
          <a:prstGeom prst="bentArrow">
            <a:avLst>
              <a:gd name="adj1" fmla="val 9580"/>
              <a:gd name="adj2" fmla="val 15925"/>
              <a:gd name="adj3" fmla="val 23774"/>
              <a:gd name="adj4" fmla="val 40803"/>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58" name="Svängd 27">
            <a:extLst>
              <a:ext uri="{FF2B5EF4-FFF2-40B4-BE49-F238E27FC236}">
                <a16:creationId xmlns:a16="http://schemas.microsoft.com/office/drawing/2014/main" id="{CFE3BF70-5796-DEA0-0757-14B30B0EB94E}"/>
              </a:ext>
            </a:extLst>
          </p:cNvPr>
          <p:cNvSpPr/>
          <p:nvPr userDrawn="1"/>
        </p:nvSpPr>
        <p:spPr>
          <a:xfrm rot="5400000" flipH="1" flipV="1">
            <a:off x="1281389" y="2364612"/>
            <a:ext cx="700096" cy="2474631"/>
          </a:xfrm>
          <a:prstGeom prst="bentArrow">
            <a:avLst>
              <a:gd name="adj1" fmla="val 9580"/>
              <a:gd name="adj2" fmla="val 15925"/>
              <a:gd name="adj3" fmla="val 23774"/>
              <a:gd name="adj4" fmla="val 40803"/>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endParaRPr>
          </a:p>
        </p:txBody>
      </p:sp>
      <p:sp>
        <p:nvSpPr>
          <p:cNvPr id="73" name="Svängd 66">
            <a:extLst>
              <a:ext uri="{FF2B5EF4-FFF2-40B4-BE49-F238E27FC236}">
                <a16:creationId xmlns:a16="http://schemas.microsoft.com/office/drawing/2014/main" id="{59B9F73D-BEB7-E8D1-678E-B6E46EE09551}"/>
              </a:ext>
            </a:extLst>
          </p:cNvPr>
          <p:cNvSpPr/>
          <p:nvPr userDrawn="1"/>
        </p:nvSpPr>
        <p:spPr>
          <a:xfrm rot="10800000">
            <a:off x="6490505" y="3217270"/>
            <a:ext cx="2206296" cy="778461"/>
          </a:xfrm>
          <a:prstGeom prst="bentArrow">
            <a:avLst>
              <a:gd name="adj1" fmla="val 7732"/>
              <a:gd name="adj2" fmla="val 17276"/>
              <a:gd name="adj3" fmla="val 21837"/>
              <a:gd name="adj4" fmla="val 49190"/>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solidFill>
                <a:srgbClr val="00B050"/>
              </a:solidFill>
            </a:endParaRPr>
          </a:p>
        </p:txBody>
      </p:sp>
    </p:spTree>
    <p:extLst>
      <p:ext uri="{BB962C8B-B14F-4D97-AF65-F5344CB8AC3E}">
        <p14:creationId xmlns:p14="http://schemas.microsoft.com/office/powerpoint/2010/main" val="937757359"/>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0_14 Avslutsbild en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432" y="3"/>
            <a:ext cx="9144000" cy="5143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 name="textruta 6">
            <a:extLst>
              <a:ext uri="{FF2B5EF4-FFF2-40B4-BE49-F238E27FC236}">
                <a16:creationId xmlns:a16="http://schemas.microsoft.com/office/drawing/2014/main" id="{1BE10416-12E9-EA83-EB6D-4E388D56605B}"/>
              </a:ext>
            </a:extLst>
          </p:cNvPr>
          <p:cNvSpPr txBox="1"/>
          <p:nvPr userDrawn="1"/>
        </p:nvSpPr>
        <p:spPr>
          <a:xfrm>
            <a:off x="2015347" y="1203598"/>
            <a:ext cx="3852797" cy="338554"/>
          </a:xfrm>
          <a:prstGeom prst="rect">
            <a:avLst/>
          </a:prstGeom>
          <a:noFill/>
        </p:spPr>
        <p:txBody>
          <a:bodyPr wrap="square" rtlCol="0">
            <a:spAutoFit/>
          </a:bodyPr>
          <a:lstStyle/>
          <a:p>
            <a:r>
              <a:rPr lang="sv-SE" sz="1600" b="1" dirty="0"/>
              <a:t>Regeringar</a:t>
            </a:r>
          </a:p>
        </p:txBody>
      </p:sp>
      <p:sp>
        <p:nvSpPr>
          <p:cNvPr id="27" name="textruta 26">
            <a:extLst>
              <a:ext uri="{FF2B5EF4-FFF2-40B4-BE49-F238E27FC236}">
                <a16:creationId xmlns:a16="http://schemas.microsoft.com/office/drawing/2014/main" id="{701A36C3-75D4-C499-DCD3-1DB960B10CEE}"/>
              </a:ext>
            </a:extLst>
          </p:cNvPr>
          <p:cNvSpPr txBox="1"/>
          <p:nvPr userDrawn="1"/>
        </p:nvSpPr>
        <p:spPr>
          <a:xfrm>
            <a:off x="971600" y="371440"/>
            <a:ext cx="6668405" cy="400110"/>
          </a:xfrm>
          <a:prstGeom prst="rect">
            <a:avLst/>
          </a:prstGeom>
          <a:noFill/>
          <a:ln w="12700">
            <a:noFill/>
          </a:ln>
        </p:spPr>
        <p:txBody>
          <a:bodyPr wrap="square" rtlCol="0">
            <a:spAutoFit/>
          </a:bodyPr>
          <a:lstStyle/>
          <a:p>
            <a:pPr algn="ctr"/>
            <a:r>
              <a:rPr lang="sv-SE" sz="2000" b="1" cap="none" spc="0" dirty="0">
                <a:ln w="0"/>
                <a:solidFill>
                  <a:srgbClr val="7030A0"/>
                </a:solidFill>
                <a:effectLst/>
              </a:rPr>
              <a:t>Möjliggörande förutsättningar 1(4)</a:t>
            </a:r>
          </a:p>
        </p:txBody>
      </p:sp>
      <p:sp>
        <p:nvSpPr>
          <p:cNvPr id="4" name="textruta 3">
            <a:extLst>
              <a:ext uri="{FF2B5EF4-FFF2-40B4-BE49-F238E27FC236}">
                <a16:creationId xmlns:a16="http://schemas.microsoft.com/office/drawing/2014/main" id="{6CB59A4D-2C4D-C14C-671D-6EAD389D0B51}"/>
              </a:ext>
            </a:extLst>
          </p:cNvPr>
          <p:cNvSpPr txBox="1"/>
          <p:nvPr userDrawn="1"/>
        </p:nvSpPr>
        <p:spPr>
          <a:xfrm>
            <a:off x="1175202" y="1715199"/>
            <a:ext cx="6464803" cy="2800767"/>
          </a:xfrm>
          <a:prstGeom prst="rect">
            <a:avLst/>
          </a:prstGeom>
          <a:noFill/>
          <a:ln>
            <a:no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Skapa incitament/lagstiftning för att få företagen att rapportera sina biodiversitetsrelaterade </a:t>
            </a:r>
            <a:r>
              <a:rPr lang="sv-SE" sz="1600" dirty="0" err="1"/>
              <a:t>DIROs</a:t>
            </a:r>
            <a:r>
              <a:rPr lang="sv-SE" sz="1600" dirty="0"/>
              <a:t> </a:t>
            </a:r>
            <a:r>
              <a:rPr lang="sv-SE" sz="1600" dirty="0">
                <a:solidFill>
                  <a:schemeClr val="tx1"/>
                </a:solidFill>
              </a:rPr>
              <a:t>(</a:t>
            </a:r>
            <a:r>
              <a:rPr lang="sv-SE" sz="1600" dirty="0">
                <a:solidFill>
                  <a:srgbClr val="7030A0"/>
                </a:solidFill>
              </a:rPr>
              <a:t>policy &amp; regleringar</a:t>
            </a:r>
            <a:r>
              <a:rPr lang="sv-SE" sz="1600" dirty="0">
                <a:solidFill>
                  <a:schemeClr val="tx1"/>
                </a:solidFill>
              </a:rPr>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Koppla samman skatte- och finanspolicy m. biodiversitetsmål (</a:t>
            </a:r>
            <a:r>
              <a:rPr lang="sv-SE" sz="1600" dirty="0">
                <a:solidFill>
                  <a:srgbClr val="7030A0"/>
                </a:solidFill>
              </a:rPr>
              <a:t>ekonomi &amp; finans</a:t>
            </a:r>
            <a:r>
              <a:rPr lang="sv-SE" sz="1600" dirty="0"/>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Främja användandet av metoder som tar hänsyn till naturens bidrag till människor och ekosystemtjänster (</a:t>
            </a:r>
            <a:r>
              <a:rPr lang="sv-SE" sz="1600" dirty="0">
                <a:solidFill>
                  <a:srgbClr val="7030A0"/>
                </a:solidFill>
              </a:rPr>
              <a:t>värderingar &amp; normer</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Samarbete med övriga aktörer för att utveckla företagsrelevanta och tillförlitliga datainfrastrukturer (</a:t>
            </a:r>
            <a:r>
              <a:rPr lang="sv-SE" sz="1600" dirty="0">
                <a:solidFill>
                  <a:srgbClr val="7030A0"/>
                </a:solidFill>
              </a:rPr>
              <a:t>teknologi &amp; data</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Främja gemensamt lärande och samarbete mellan olika aktörer (</a:t>
            </a:r>
            <a:r>
              <a:rPr lang="sv-SE" sz="1600" dirty="0">
                <a:solidFill>
                  <a:srgbClr val="7030A0"/>
                </a:solidFill>
              </a:rPr>
              <a:t>kapacitet &amp; kunskap</a:t>
            </a:r>
            <a:r>
              <a:rPr lang="sv-SE" sz="1600" dirty="0"/>
              <a:t>)</a:t>
            </a:r>
          </a:p>
        </p:txBody>
      </p:sp>
      <p:pic>
        <p:nvPicPr>
          <p:cNvPr id="8" name="Bild 7" descr="Bank kontur">
            <a:extLst>
              <a:ext uri="{FF2B5EF4-FFF2-40B4-BE49-F238E27FC236}">
                <a16:creationId xmlns:a16="http://schemas.microsoft.com/office/drawing/2014/main" id="{B938EA23-2F0D-856E-A7A6-95D41F5E5B8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373972" y="987574"/>
            <a:ext cx="648072" cy="648072"/>
          </a:xfrm>
          <a:prstGeom prst="rect">
            <a:avLst/>
          </a:prstGeom>
        </p:spPr>
      </p:pic>
    </p:spTree>
    <p:extLst>
      <p:ext uri="{BB962C8B-B14F-4D97-AF65-F5344CB8AC3E}">
        <p14:creationId xmlns:p14="http://schemas.microsoft.com/office/powerpoint/2010/main" val="2223925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3_14 Avslutsbild en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432" y="3"/>
            <a:ext cx="9144000" cy="5143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 name="textruta 6">
            <a:extLst>
              <a:ext uri="{FF2B5EF4-FFF2-40B4-BE49-F238E27FC236}">
                <a16:creationId xmlns:a16="http://schemas.microsoft.com/office/drawing/2014/main" id="{1BE10416-12E9-EA83-EB6D-4E388D56605B}"/>
              </a:ext>
            </a:extLst>
          </p:cNvPr>
          <p:cNvSpPr txBox="1"/>
          <p:nvPr userDrawn="1"/>
        </p:nvSpPr>
        <p:spPr>
          <a:xfrm>
            <a:off x="2015347" y="1203598"/>
            <a:ext cx="3852797" cy="338554"/>
          </a:xfrm>
          <a:prstGeom prst="rect">
            <a:avLst/>
          </a:prstGeom>
          <a:noFill/>
        </p:spPr>
        <p:txBody>
          <a:bodyPr wrap="square" rtlCol="0">
            <a:spAutoFit/>
          </a:bodyPr>
          <a:lstStyle/>
          <a:p>
            <a:r>
              <a:rPr lang="sv-SE" sz="1600" b="1" dirty="0"/>
              <a:t>Finansmarknadsaktörer</a:t>
            </a:r>
          </a:p>
        </p:txBody>
      </p:sp>
      <p:sp>
        <p:nvSpPr>
          <p:cNvPr id="27" name="textruta 26">
            <a:extLst>
              <a:ext uri="{FF2B5EF4-FFF2-40B4-BE49-F238E27FC236}">
                <a16:creationId xmlns:a16="http://schemas.microsoft.com/office/drawing/2014/main" id="{701A36C3-75D4-C499-DCD3-1DB960B10CEE}"/>
              </a:ext>
            </a:extLst>
          </p:cNvPr>
          <p:cNvSpPr txBox="1"/>
          <p:nvPr userDrawn="1"/>
        </p:nvSpPr>
        <p:spPr>
          <a:xfrm>
            <a:off x="971600" y="371440"/>
            <a:ext cx="6668405" cy="400110"/>
          </a:xfrm>
          <a:prstGeom prst="rect">
            <a:avLst/>
          </a:prstGeom>
          <a:noFill/>
          <a:ln w="12700">
            <a:noFill/>
          </a:ln>
        </p:spPr>
        <p:txBody>
          <a:bodyPr wrap="square" rtlCol="0">
            <a:spAutoFit/>
          </a:bodyPr>
          <a:lstStyle/>
          <a:p>
            <a:pPr algn="ctr"/>
            <a:r>
              <a:rPr lang="sv-SE" sz="2000" b="1" cap="none" spc="0" dirty="0">
                <a:ln w="0"/>
                <a:solidFill>
                  <a:srgbClr val="7030A0"/>
                </a:solidFill>
                <a:effectLst/>
              </a:rPr>
              <a:t>Möjliggörande förutsättningar 2(4)</a:t>
            </a:r>
          </a:p>
        </p:txBody>
      </p:sp>
      <p:sp>
        <p:nvSpPr>
          <p:cNvPr id="4" name="textruta 3">
            <a:extLst>
              <a:ext uri="{FF2B5EF4-FFF2-40B4-BE49-F238E27FC236}">
                <a16:creationId xmlns:a16="http://schemas.microsoft.com/office/drawing/2014/main" id="{6CB59A4D-2C4D-C14C-671D-6EAD389D0B51}"/>
              </a:ext>
            </a:extLst>
          </p:cNvPr>
          <p:cNvSpPr txBox="1"/>
          <p:nvPr userDrawn="1"/>
        </p:nvSpPr>
        <p:spPr>
          <a:xfrm>
            <a:off x="1175202" y="1715199"/>
            <a:ext cx="6668404" cy="3046988"/>
          </a:xfrm>
          <a:prstGeom prst="rect">
            <a:avLst/>
          </a:prstGeom>
          <a:noFill/>
          <a:ln>
            <a:no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Främja användandet av konsekventa rikshanteringsramverk för biodiversitetsrelaterat beslutsfattande (</a:t>
            </a:r>
            <a:r>
              <a:rPr lang="sv-SE" sz="1600" dirty="0">
                <a:solidFill>
                  <a:srgbClr val="7030A0"/>
                </a:solidFill>
              </a:rPr>
              <a:t>policy &amp; regleringar</a:t>
            </a:r>
            <a:r>
              <a:rPr lang="sv-SE" sz="1600" dirty="0"/>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Mobilisera privata och offentliga medel för hållbarhet nyttjande, bevarande och restaurering av biologisk mångfald (</a:t>
            </a:r>
            <a:r>
              <a:rPr lang="sv-SE" sz="1600" dirty="0">
                <a:solidFill>
                  <a:srgbClr val="7030A0"/>
                </a:solidFill>
              </a:rPr>
              <a:t>ekonomi &amp; finans</a:t>
            </a:r>
            <a:r>
              <a:rPr lang="sv-SE" sz="1600" dirty="0"/>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Främja ansvarsfull utlåning och investering i linje med sociala normer till förmån för bevarade av biologisk mångfald (</a:t>
            </a:r>
            <a:r>
              <a:rPr lang="sv-SE" sz="1600" dirty="0">
                <a:solidFill>
                  <a:srgbClr val="7030A0"/>
                </a:solidFill>
              </a:rPr>
              <a:t>värderingar &amp; normer</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Utveckla/använd ekonomiska modeller/beslutsstöd som tar hänsyn till påverkan och beroende av biologisk mångfald (</a:t>
            </a:r>
            <a:r>
              <a:rPr lang="sv-SE" sz="1600" dirty="0">
                <a:solidFill>
                  <a:srgbClr val="7030A0"/>
                </a:solidFill>
              </a:rPr>
              <a:t>teknologi &amp; data</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Erbjud utbildning kring biodiversitetsrelaterad riskbedömning och hållbara finansieringsmodeller (</a:t>
            </a:r>
            <a:r>
              <a:rPr lang="sv-SE" sz="1600" dirty="0">
                <a:solidFill>
                  <a:srgbClr val="7030A0"/>
                </a:solidFill>
              </a:rPr>
              <a:t>kapacitet &amp; kunskap</a:t>
            </a:r>
            <a:r>
              <a:rPr lang="sv-SE" sz="1600" dirty="0"/>
              <a:t>)</a:t>
            </a:r>
          </a:p>
        </p:txBody>
      </p:sp>
      <p:pic>
        <p:nvPicPr>
          <p:cNvPr id="6" name="Bild 5" descr="Spargris kontur">
            <a:extLst>
              <a:ext uri="{FF2B5EF4-FFF2-40B4-BE49-F238E27FC236}">
                <a16:creationId xmlns:a16="http://schemas.microsoft.com/office/drawing/2014/main" id="{95CE7700-3B5A-3359-D19C-9E799413EBB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403648" y="1041287"/>
            <a:ext cx="666367" cy="666367"/>
          </a:xfrm>
          <a:prstGeom prst="rect">
            <a:avLst/>
          </a:prstGeom>
        </p:spPr>
      </p:pic>
    </p:spTree>
    <p:extLst>
      <p:ext uri="{BB962C8B-B14F-4D97-AF65-F5344CB8AC3E}">
        <p14:creationId xmlns:p14="http://schemas.microsoft.com/office/powerpoint/2010/main" val="373941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_14 Avslutsbild en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432" y="3"/>
            <a:ext cx="9144000" cy="5143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 name="textruta 6">
            <a:extLst>
              <a:ext uri="{FF2B5EF4-FFF2-40B4-BE49-F238E27FC236}">
                <a16:creationId xmlns:a16="http://schemas.microsoft.com/office/drawing/2014/main" id="{1BE10416-12E9-EA83-EB6D-4E388D56605B}"/>
              </a:ext>
            </a:extLst>
          </p:cNvPr>
          <p:cNvSpPr txBox="1"/>
          <p:nvPr userDrawn="1"/>
        </p:nvSpPr>
        <p:spPr>
          <a:xfrm>
            <a:off x="2015347" y="1203598"/>
            <a:ext cx="3852797" cy="338554"/>
          </a:xfrm>
          <a:prstGeom prst="rect">
            <a:avLst/>
          </a:prstGeom>
          <a:noFill/>
        </p:spPr>
        <p:txBody>
          <a:bodyPr wrap="square" rtlCol="0">
            <a:spAutoFit/>
          </a:bodyPr>
          <a:lstStyle/>
          <a:p>
            <a:r>
              <a:rPr lang="sv-SE" sz="1600" b="1" dirty="0"/>
              <a:t>Företag &amp; finansiella institutioner</a:t>
            </a:r>
          </a:p>
        </p:txBody>
      </p:sp>
      <p:sp>
        <p:nvSpPr>
          <p:cNvPr id="27" name="textruta 26">
            <a:extLst>
              <a:ext uri="{FF2B5EF4-FFF2-40B4-BE49-F238E27FC236}">
                <a16:creationId xmlns:a16="http://schemas.microsoft.com/office/drawing/2014/main" id="{701A36C3-75D4-C499-DCD3-1DB960B10CEE}"/>
              </a:ext>
            </a:extLst>
          </p:cNvPr>
          <p:cNvSpPr txBox="1"/>
          <p:nvPr userDrawn="1"/>
        </p:nvSpPr>
        <p:spPr>
          <a:xfrm>
            <a:off x="971600" y="371440"/>
            <a:ext cx="6668405" cy="400110"/>
          </a:xfrm>
          <a:prstGeom prst="rect">
            <a:avLst/>
          </a:prstGeom>
          <a:noFill/>
          <a:ln w="12700">
            <a:noFill/>
          </a:ln>
        </p:spPr>
        <p:txBody>
          <a:bodyPr wrap="square" rtlCol="0">
            <a:spAutoFit/>
          </a:bodyPr>
          <a:lstStyle/>
          <a:p>
            <a:pPr algn="ctr"/>
            <a:r>
              <a:rPr lang="sv-SE" sz="2000" b="1" cap="none" spc="0" dirty="0">
                <a:ln w="0"/>
                <a:solidFill>
                  <a:srgbClr val="7030A0"/>
                </a:solidFill>
                <a:effectLst/>
              </a:rPr>
              <a:t>Möjliggörande förutsättningar 3(4)</a:t>
            </a:r>
          </a:p>
        </p:txBody>
      </p:sp>
      <p:sp>
        <p:nvSpPr>
          <p:cNvPr id="4" name="textruta 3">
            <a:extLst>
              <a:ext uri="{FF2B5EF4-FFF2-40B4-BE49-F238E27FC236}">
                <a16:creationId xmlns:a16="http://schemas.microsoft.com/office/drawing/2014/main" id="{6CB59A4D-2C4D-C14C-671D-6EAD389D0B51}"/>
              </a:ext>
            </a:extLst>
          </p:cNvPr>
          <p:cNvSpPr txBox="1"/>
          <p:nvPr userDrawn="1"/>
        </p:nvSpPr>
        <p:spPr>
          <a:xfrm>
            <a:off x="1175202" y="1715199"/>
            <a:ext cx="6421134" cy="2554545"/>
          </a:xfrm>
          <a:prstGeom prst="rect">
            <a:avLst/>
          </a:prstGeom>
          <a:noFill/>
          <a:ln>
            <a:no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Integrera biodiversitetsrelaterade </a:t>
            </a:r>
            <a:r>
              <a:rPr lang="sv-SE" sz="1600" dirty="0" err="1"/>
              <a:t>DIROs</a:t>
            </a:r>
            <a:r>
              <a:rPr lang="sv-SE" sz="1600" dirty="0"/>
              <a:t> i beslutsfattande och finansiell planering (</a:t>
            </a:r>
            <a:r>
              <a:rPr lang="sv-SE" sz="1600" dirty="0">
                <a:solidFill>
                  <a:srgbClr val="7030A0"/>
                </a:solidFill>
              </a:rPr>
              <a:t>policy &amp; regleringar</a:t>
            </a:r>
            <a:r>
              <a:rPr lang="sv-SE" sz="1600" dirty="0"/>
              <a:t>) </a:t>
            </a:r>
          </a:p>
          <a:p>
            <a:pPr marL="285750" indent="-285750">
              <a:buFont typeface="Wingdings" panose="05000000000000000000" pitchFamily="2" charset="2"/>
              <a:buChar char="ü"/>
            </a:pPr>
            <a:r>
              <a:rPr lang="sv-SE" sz="1600" dirty="0"/>
              <a:t>Utveckla med tex regeringar innovativa finansieringsinstrument som kopplar till biodiversitetsrelaterade mål (</a:t>
            </a:r>
            <a:r>
              <a:rPr lang="sv-SE" sz="1600" dirty="0">
                <a:solidFill>
                  <a:srgbClr val="7030A0"/>
                </a:solidFill>
              </a:rPr>
              <a:t>ekonomi &amp; finans</a:t>
            </a:r>
            <a:r>
              <a:rPr lang="sv-SE" sz="1600" dirty="0"/>
              <a:t>) </a:t>
            </a:r>
          </a:p>
          <a:p>
            <a:pPr marL="285750" indent="-285750">
              <a:buFont typeface="Wingdings" panose="05000000000000000000" pitchFamily="2" charset="2"/>
              <a:buChar char="ü"/>
            </a:pPr>
            <a:r>
              <a:rPr lang="sv-SE" sz="1600" dirty="0"/>
              <a:t>Följ frivilliga uppförandekoder/standards som speglar samhällets förväntningar på ansvarsfullt företagande (</a:t>
            </a:r>
            <a:r>
              <a:rPr lang="sv-SE" sz="1600" dirty="0">
                <a:solidFill>
                  <a:srgbClr val="7030A0"/>
                </a:solidFill>
              </a:rPr>
              <a:t>värderingar &amp; normer</a:t>
            </a:r>
            <a:r>
              <a:rPr lang="sv-SE" sz="1600" dirty="0"/>
              <a:t>)</a:t>
            </a:r>
          </a:p>
          <a:p>
            <a:pPr marL="285750" indent="-285750">
              <a:buFont typeface="Wingdings" panose="05000000000000000000" pitchFamily="2" charset="2"/>
              <a:buChar char="ü"/>
            </a:pPr>
            <a:r>
              <a:rPr lang="sv-SE" sz="1600" dirty="0"/>
              <a:t>Utveckla, använd och dela biodiversitetsrelaterad data för beslutsfattande och riskhantering (</a:t>
            </a:r>
            <a:r>
              <a:rPr lang="sv-SE" sz="1600" dirty="0">
                <a:solidFill>
                  <a:srgbClr val="7030A0"/>
                </a:solidFill>
              </a:rPr>
              <a:t>teknologi &amp; data</a:t>
            </a:r>
            <a:r>
              <a:rPr lang="sv-SE" sz="1600" dirty="0"/>
              <a:t>)</a:t>
            </a:r>
          </a:p>
          <a:p>
            <a:pPr marL="285750" indent="-285750">
              <a:buFont typeface="Wingdings" panose="05000000000000000000" pitchFamily="2" charset="2"/>
              <a:buChar char="ü"/>
            </a:pPr>
            <a:r>
              <a:rPr lang="sv-SE" sz="1600" dirty="0"/>
              <a:t>Bygg kapacitet genom att investera i utbildning, forskning, lärande och främjat kunskapsutbyte (</a:t>
            </a:r>
            <a:r>
              <a:rPr lang="sv-SE" sz="1600" dirty="0">
                <a:solidFill>
                  <a:srgbClr val="7030A0"/>
                </a:solidFill>
              </a:rPr>
              <a:t>kapacitet &amp; kunskap</a:t>
            </a:r>
            <a:r>
              <a:rPr lang="sv-SE" sz="1600" dirty="0"/>
              <a:t>)</a:t>
            </a:r>
          </a:p>
        </p:txBody>
      </p:sp>
      <p:pic>
        <p:nvPicPr>
          <p:cNvPr id="5" name="Bild 4" descr="Fabrik med hel fyllning">
            <a:extLst>
              <a:ext uri="{FF2B5EF4-FFF2-40B4-BE49-F238E27FC236}">
                <a16:creationId xmlns:a16="http://schemas.microsoft.com/office/drawing/2014/main" id="{E4872907-1FD7-3F6A-C321-7290A48BEB9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475656" y="987574"/>
            <a:ext cx="648072" cy="648072"/>
          </a:xfrm>
          <a:prstGeom prst="rect">
            <a:avLst/>
          </a:prstGeom>
        </p:spPr>
      </p:pic>
    </p:spTree>
    <p:extLst>
      <p:ext uri="{BB962C8B-B14F-4D97-AF65-F5344CB8AC3E}">
        <p14:creationId xmlns:p14="http://schemas.microsoft.com/office/powerpoint/2010/main" val="351227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1_14 Avslutsbild en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432" y="3"/>
            <a:ext cx="9144000" cy="5143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7" name="textruta 6">
            <a:extLst>
              <a:ext uri="{FF2B5EF4-FFF2-40B4-BE49-F238E27FC236}">
                <a16:creationId xmlns:a16="http://schemas.microsoft.com/office/drawing/2014/main" id="{1BE10416-12E9-EA83-EB6D-4E388D56605B}"/>
              </a:ext>
            </a:extLst>
          </p:cNvPr>
          <p:cNvSpPr txBox="1"/>
          <p:nvPr userDrawn="1"/>
        </p:nvSpPr>
        <p:spPr>
          <a:xfrm>
            <a:off x="2015347" y="1203598"/>
            <a:ext cx="3852797" cy="338554"/>
          </a:xfrm>
          <a:prstGeom prst="rect">
            <a:avLst/>
          </a:prstGeom>
          <a:noFill/>
        </p:spPr>
        <p:txBody>
          <a:bodyPr wrap="square" rtlCol="0">
            <a:spAutoFit/>
          </a:bodyPr>
          <a:lstStyle/>
          <a:p>
            <a:r>
              <a:rPr lang="sv-SE" sz="1600" b="1" dirty="0"/>
              <a:t>Övriga</a:t>
            </a:r>
          </a:p>
        </p:txBody>
      </p:sp>
      <p:sp>
        <p:nvSpPr>
          <p:cNvPr id="27" name="textruta 26">
            <a:extLst>
              <a:ext uri="{FF2B5EF4-FFF2-40B4-BE49-F238E27FC236}">
                <a16:creationId xmlns:a16="http://schemas.microsoft.com/office/drawing/2014/main" id="{701A36C3-75D4-C499-DCD3-1DB960B10CEE}"/>
              </a:ext>
            </a:extLst>
          </p:cNvPr>
          <p:cNvSpPr txBox="1"/>
          <p:nvPr userDrawn="1"/>
        </p:nvSpPr>
        <p:spPr>
          <a:xfrm>
            <a:off x="971600" y="371440"/>
            <a:ext cx="6668405" cy="400110"/>
          </a:xfrm>
          <a:prstGeom prst="rect">
            <a:avLst/>
          </a:prstGeom>
          <a:noFill/>
          <a:ln w="12700">
            <a:noFill/>
          </a:ln>
        </p:spPr>
        <p:txBody>
          <a:bodyPr wrap="square" rtlCol="0">
            <a:spAutoFit/>
          </a:bodyPr>
          <a:lstStyle/>
          <a:p>
            <a:pPr algn="ctr"/>
            <a:r>
              <a:rPr lang="sv-SE" sz="2000" b="1" cap="none" spc="0" dirty="0">
                <a:ln w="0"/>
                <a:solidFill>
                  <a:srgbClr val="7030A0"/>
                </a:solidFill>
                <a:effectLst/>
              </a:rPr>
              <a:t>Möjliggörande förutsättningar 4(4)</a:t>
            </a:r>
          </a:p>
        </p:txBody>
      </p:sp>
      <p:sp>
        <p:nvSpPr>
          <p:cNvPr id="4" name="textruta 3">
            <a:extLst>
              <a:ext uri="{FF2B5EF4-FFF2-40B4-BE49-F238E27FC236}">
                <a16:creationId xmlns:a16="http://schemas.microsoft.com/office/drawing/2014/main" id="{6CB59A4D-2C4D-C14C-671D-6EAD389D0B51}"/>
              </a:ext>
            </a:extLst>
          </p:cNvPr>
          <p:cNvSpPr txBox="1"/>
          <p:nvPr userDrawn="1"/>
        </p:nvSpPr>
        <p:spPr>
          <a:xfrm>
            <a:off x="1175201" y="1715199"/>
            <a:ext cx="6464803" cy="2800767"/>
          </a:xfrm>
          <a:prstGeom prst="rect">
            <a:avLst/>
          </a:prstGeom>
          <a:noFill/>
          <a:ln>
            <a:noFill/>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Övervaka utvecklingen och utkräv ansvar av aktörer för deras biodiversitetsrelaterade </a:t>
            </a:r>
            <a:r>
              <a:rPr lang="sv-SE" sz="1600" dirty="0" err="1"/>
              <a:t>policies</a:t>
            </a:r>
            <a:r>
              <a:rPr lang="sv-SE" sz="1600" dirty="0"/>
              <a:t> och åtgärder (</a:t>
            </a:r>
            <a:r>
              <a:rPr lang="sv-SE" sz="1600" dirty="0">
                <a:solidFill>
                  <a:srgbClr val="7030A0"/>
                </a:solidFill>
              </a:rPr>
              <a:t>policy &amp; regleringar</a:t>
            </a:r>
            <a:r>
              <a:rPr lang="sv-SE" sz="1600" dirty="0"/>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Samarbeta och delta i offentlig-privata initiativ för att </a:t>
            </a:r>
            <a:r>
              <a:rPr lang="sv-SE" sz="1600" dirty="0" err="1"/>
              <a:t>samskapa</a:t>
            </a:r>
            <a:r>
              <a:rPr lang="sv-SE" sz="1600" dirty="0"/>
              <a:t> biodiversitetsrelaterade finansiella instrument (</a:t>
            </a:r>
            <a:r>
              <a:rPr lang="sv-SE" sz="1600" dirty="0">
                <a:solidFill>
                  <a:srgbClr val="7030A0"/>
                </a:solidFill>
              </a:rPr>
              <a:t>ekonomi &amp; finans</a:t>
            </a:r>
            <a:r>
              <a:rPr lang="sv-SE" sz="1600" dirty="0"/>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Främja frivillig rapportering som tydliggör resultatkoppling till biodiversitetsrelaterade mål (</a:t>
            </a:r>
            <a:r>
              <a:rPr lang="sv-SE" sz="1600" dirty="0">
                <a:solidFill>
                  <a:srgbClr val="7030A0"/>
                </a:solidFill>
              </a:rPr>
              <a:t>värderingar &amp; normer</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Ta till vara teknikens möjligheter för att övervaka förändringar i biologisk mångfald och bedöm miljöpåverkan (</a:t>
            </a:r>
            <a:r>
              <a:rPr lang="sv-SE" sz="1600" dirty="0">
                <a:solidFill>
                  <a:srgbClr val="7030A0"/>
                </a:solidFill>
              </a:rPr>
              <a:t>teknologi &amp; data</a:t>
            </a:r>
            <a:r>
              <a:rPr lang="sv-SE" sz="1600" dirty="0"/>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sv-SE" sz="1600" dirty="0"/>
              <a:t>Agera brygga mellan regeringar, företag och finansiella institutioner för att främja kunskapsutbyte och förståelse (</a:t>
            </a:r>
            <a:r>
              <a:rPr lang="sv-SE" sz="1600" dirty="0">
                <a:solidFill>
                  <a:srgbClr val="7030A0"/>
                </a:solidFill>
              </a:rPr>
              <a:t>kapacitet &amp; kunskap</a:t>
            </a:r>
            <a:r>
              <a:rPr lang="sv-SE" sz="1600" dirty="0"/>
              <a:t>)</a:t>
            </a:r>
          </a:p>
        </p:txBody>
      </p:sp>
      <p:pic>
        <p:nvPicPr>
          <p:cNvPr id="2" name="Bild 1" descr="Grupp med människor med hel fyllning">
            <a:extLst>
              <a:ext uri="{FF2B5EF4-FFF2-40B4-BE49-F238E27FC236}">
                <a16:creationId xmlns:a16="http://schemas.microsoft.com/office/drawing/2014/main" id="{EBBF3F9C-834E-54A8-4D58-D63CA46B9F3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502584" y="1086510"/>
            <a:ext cx="549136" cy="549136"/>
          </a:xfrm>
          <a:prstGeom prst="rect">
            <a:avLst/>
          </a:prstGeom>
        </p:spPr>
      </p:pic>
    </p:spTree>
    <p:extLst>
      <p:ext uri="{BB962C8B-B14F-4D97-AF65-F5344CB8AC3E}">
        <p14:creationId xmlns:p14="http://schemas.microsoft.com/office/powerpoint/2010/main" val="210811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14 Avslutsbild en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0FEA8D0-97FC-0145-ABB7-01D6F603B35D}"/>
              </a:ext>
            </a:extLst>
          </p:cNvPr>
          <p:cNvSpPr/>
          <p:nvPr userDrawn="1"/>
        </p:nvSpPr>
        <p:spPr>
          <a:xfrm>
            <a:off x="-14929" y="3"/>
            <a:ext cx="9144000" cy="51434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 6" descr="Portfölj kontur">
            <a:extLst>
              <a:ext uri="{FF2B5EF4-FFF2-40B4-BE49-F238E27FC236}">
                <a16:creationId xmlns:a16="http://schemas.microsoft.com/office/drawing/2014/main" id="{24D2F7ED-9CFE-142F-9291-B5CD40F6758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4572000" y="2931790"/>
            <a:ext cx="914400" cy="914400"/>
          </a:xfrm>
          <a:prstGeom prst="rect">
            <a:avLst/>
          </a:prstGeom>
        </p:spPr>
      </p:pic>
      <p:pic>
        <p:nvPicPr>
          <p:cNvPr id="10" name="Bild 9" descr="Länk med hel fyllning">
            <a:extLst>
              <a:ext uri="{FF2B5EF4-FFF2-40B4-BE49-F238E27FC236}">
                <a16:creationId xmlns:a16="http://schemas.microsoft.com/office/drawing/2014/main" id="{693FC780-FAAB-F85A-9E5A-97590D4A253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4572000" y="793254"/>
            <a:ext cx="914400" cy="1033264"/>
          </a:xfrm>
          <a:prstGeom prst="rect">
            <a:avLst/>
          </a:prstGeom>
        </p:spPr>
      </p:pic>
      <p:pic>
        <p:nvPicPr>
          <p:cNvPr id="12" name="Bild 11" descr="Kugghjul kontur">
            <a:extLst>
              <a:ext uri="{FF2B5EF4-FFF2-40B4-BE49-F238E27FC236}">
                <a16:creationId xmlns:a16="http://schemas.microsoft.com/office/drawing/2014/main" id="{668CAE9E-93AD-73A6-6533-7A02701D20F2}"/>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22601" y="3003798"/>
            <a:ext cx="914400" cy="914400"/>
          </a:xfrm>
          <a:prstGeom prst="rect">
            <a:avLst/>
          </a:prstGeom>
        </p:spPr>
      </p:pic>
      <p:sp>
        <p:nvSpPr>
          <p:cNvPr id="15" name="textruta 14">
            <a:extLst>
              <a:ext uri="{FF2B5EF4-FFF2-40B4-BE49-F238E27FC236}">
                <a16:creationId xmlns:a16="http://schemas.microsoft.com/office/drawing/2014/main" id="{0546D9B8-9309-E136-05C1-CEC346A3B2B3}"/>
              </a:ext>
            </a:extLst>
          </p:cNvPr>
          <p:cNvSpPr txBox="1"/>
          <p:nvPr userDrawn="1"/>
        </p:nvSpPr>
        <p:spPr>
          <a:xfrm>
            <a:off x="5544107" y="3332265"/>
            <a:ext cx="1497071" cy="369332"/>
          </a:xfrm>
          <a:prstGeom prst="rect">
            <a:avLst/>
          </a:prstGeom>
          <a:noFill/>
        </p:spPr>
        <p:txBody>
          <a:bodyPr wrap="square" rtlCol="0">
            <a:spAutoFit/>
          </a:bodyPr>
          <a:lstStyle/>
          <a:p>
            <a:r>
              <a:rPr lang="sv-SE" b="1" dirty="0"/>
              <a:t>Portföljnivå</a:t>
            </a:r>
          </a:p>
        </p:txBody>
      </p:sp>
      <p:sp>
        <p:nvSpPr>
          <p:cNvPr id="16" name="textruta 15">
            <a:extLst>
              <a:ext uri="{FF2B5EF4-FFF2-40B4-BE49-F238E27FC236}">
                <a16:creationId xmlns:a16="http://schemas.microsoft.com/office/drawing/2014/main" id="{7086CD39-BD18-C29B-AAAC-C86442350B08}"/>
              </a:ext>
            </a:extLst>
          </p:cNvPr>
          <p:cNvSpPr txBox="1"/>
          <p:nvPr userDrawn="1"/>
        </p:nvSpPr>
        <p:spPr>
          <a:xfrm>
            <a:off x="5292080" y="987574"/>
            <a:ext cx="2001127" cy="369332"/>
          </a:xfrm>
          <a:prstGeom prst="rect">
            <a:avLst/>
          </a:prstGeom>
          <a:noFill/>
        </p:spPr>
        <p:txBody>
          <a:bodyPr wrap="square" rtlCol="0">
            <a:spAutoFit/>
          </a:bodyPr>
          <a:lstStyle/>
          <a:p>
            <a:r>
              <a:rPr lang="sv-SE" b="1" dirty="0"/>
              <a:t>Värdekedjenivå</a:t>
            </a:r>
          </a:p>
        </p:txBody>
      </p:sp>
      <p:sp>
        <p:nvSpPr>
          <p:cNvPr id="17" name="textruta 16">
            <a:extLst>
              <a:ext uri="{FF2B5EF4-FFF2-40B4-BE49-F238E27FC236}">
                <a16:creationId xmlns:a16="http://schemas.microsoft.com/office/drawing/2014/main" id="{B4E81D45-DEB8-EB54-EAFA-EBA051F741D7}"/>
              </a:ext>
            </a:extLst>
          </p:cNvPr>
          <p:cNvSpPr txBox="1"/>
          <p:nvPr userDrawn="1"/>
        </p:nvSpPr>
        <p:spPr>
          <a:xfrm>
            <a:off x="893130" y="3332265"/>
            <a:ext cx="2166702" cy="369332"/>
          </a:xfrm>
          <a:prstGeom prst="rect">
            <a:avLst/>
          </a:prstGeom>
          <a:noFill/>
        </p:spPr>
        <p:txBody>
          <a:bodyPr wrap="square" rtlCol="0">
            <a:spAutoFit/>
          </a:bodyPr>
          <a:lstStyle/>
          <a:p>
            <a:r>
              <a:rPr lang="sv-SE" b="1" dirty="0"/>
              <a:t>Verksamhetsnivå</a:t>
            </a:r>
          </a:p>
        </p:txBody>
      </p:sp>
      <p:sp>
        <p:nvSpPr>
          <p:cNvPr id="18" name="textruta 17">
            <a:extLst>
              <a:ext uri="{FF2B5EF4-FFF2-40B4-BE49-F238E27FC236}">
                <a16:creationId xmlns:a16="http://schemas.microsoft.com/office/drawing/2014/main" id="{140193C5-CE83-4C3E-7D69-F5928682218F}"/>
              </a:ext>
            </a:extLst>
          </p:cNvPr>
          <p:cNvSpPr txBox="1"/>
          <p:nvPr userDrawn="1"/>
        </p:nvSpPr>
        <p:spPr>
          <a:xfrm>
            <a:off x="1115616" y="987574"/>
            <a:ext cx="2001127" cy="369332"/>
          </a:xfrm>
          <a:prstGeom prst="rect">
            <a:avLst/>
          </a:prstGeom>
          <a:noFill/>
        </p:spPr>
        <p:txBody>
          <a:bodyPr wrap="square" rtlCol="0">
            <a:spAutoFit/>
          </a:bodyPr>
          <a:lstStyle/>
          <a:p>
            <a:r>
              <a:rPr lang="sv-SE" b="1" dirty="0"/>
              <a:t>Företagsnivå</a:t>
            </a:r>
          </a:p>
        </p:txBody>
      </p:sp>
      <p:pic>
        <p:nvPicPr>
          <p:cNvPr id="20" name="Bild 19" descr="Styrelse med hel fyllning">
            <a:extLst>
              <a:ext uri="{FF2B5EF4-FFF2-40B4-BE49-F238E27FC236}">
                <a16:creationId xmlns:a16="http://schemas.microsoft.com/office/drawing/2014/main" id="{3885AE34-8C12-0C4C-B521-AC25BDC846F9}"/>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162348" y="793254"/>
            <a:ext cx="914400" cy="914400"/>
          </a:xfrm>
          <a:prstGeom prst="rect">
            <a:avLst/>
          </a:prstGeom>
        </p:spPr>
      </p:pic>
      <p:sp>
        <p:nvSpPr>
          <p:cNvPr id="5" name="textruta 4">
            <a:extLst>
              <a:ext uri="{FF2B5EF4-FFF2-40B4-BE49-F238E27FC236}">
                <a16:creationId xmlns:a16="http://schemas.microsoft.com/office/drawing/2014/main" id="{DFC8AEA3-8E25-E55D-F2B6-47B7F5E09294}"/>
              </a:ext>
            </a:extLst>
          </p:cNvPr>
          <p:cNvSpPr txBox="1"/>
          <p:nvPr userDrawn="1"/>
        </p:nvSpPr>
        <p:spPr>
          <a:xfrm>
            <a:off x="1162471" y="176543"/>
            <a:ext cx="6819057" cy="400110"/>
          </a:xfrm>
          <a:prstGeom prst="rect">
            <a:avLst/>
          </a:prstGeom>
          <a:noFill/>
        </p:spPr>
        <p:txBody>
          <a:bodyPr wrap="square" rtlCol="0">
            <a:spAutoFit/>
          </a:bodyPr>
          <a:lstStyle/>
          <a:p>
            <a:r>
              <a:rPr lang="sv-SE" sz="2000" b="1" cap="none" spc="0" dirty="0">
                <a:ln w="0"/>
                <a:solidFill>
                  <a:schemeClr val="accent1">
                    <a:lumMod val="50000"/>
                  </a:schemeClr>
                </a:solidFill>
                <a:effectLst/>
              </a:rPr>
              <a:t>Konkreta åtgärder som företag kan vidta redan idag</a:t>
            </a:r>
          </a:p>
        </p:txBody>
      </p:sp>
    </p:spTree>
    <p:extLst>
      <p:ext uri="{BB962C8B-B14F-4D97-AF65-F5344CB8AC3E}">
        <p14:creationId xmlns:p14="http://schemas.microsoft.com/office/powerpoint/2010/main" val="3047615092"/>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08EA902-3FEC-B444-8305-9D2438D9541B}"/>
              </a:ext>
            </a:extLst>
          </p:cNvPr>
          <p:cNvSpPr>
            <a:spLocks noGrp="1"/>
          </p:cNvSpPr>
          <p:nvPr>
            <p:ph type="title"/>
          </p:nvPr>
        </p:nvSpPr>
        <p:spPr>
          <a:xfrm>
            <a:off x="323528" y="273843"/>
            <a:ext cx="8568952" cy="994172"/>
          </a:xfrm>
          <a:prstGeom prst="rect">
            <a:avLst/>
          </a:prstGeom>
        </p:spPr>
        <p:txBody>
          <a:bodyPr vert="horz" lIns="91440" tIns="45720" rIns="91440" bIns="45720" rtlCol="0" anchor="ctr">
            <a:normAutofit/>
          </a:bodyPr>
          <a:lstStyle/>
          <a:p>
            <a:r>
              <a:rPr lang="en-GB" noProof="0"/>
              <a:t>Klicka här för att ändra mall för rubrikformat</a:t>
            </a:r>
          </a:p>
        </p:txBody>
      </p:sp>
      <p:sp>
        <p:nvSpPr>
          <p:cNvPr id="3" name="Platshållare för text 2">
            <a:extLst>
              <a:ext uri="{FF2B5EF4-FFF2-40B4-BE49-F238E27FC236}">
                <a16:creationId xmlns:a16="http://schemas.microsoft.com/office/drawing/2014/main" id="{76809982-C092-9946-8B21-68839CF3DA75}"/>
              </a:ext>
            </a:extLst>
          </p:cNvPr>
          <p:cNvSpPr>
            <a:spLocks noGrp="1"/>
          </p:cNvSpPr>
          <p:nvPr>
            <p:ph type="body" idx="1"/>
          </p:nvPr>
        </p:nvSpPr>
        <p:spPr>
          <a:xfrm>
            <a:off x="323528" y="1347614"/>
            <a:ext cx="8568952" cy="3263504"/>
          </a:xfrm>
          <a:prstGeom prst="rect">
            <a:avLst/>
          </a:prstGeom>
        </p:spPr>
        <p:txBody>
          <a:bodyPr vert="horz" lIns="91440" tIns="45720" rIns="91440" bIns="45720" rtlCol="0">
            <a:normAutofit/>
          </a:bodyPr>
          <a:lstStyle/>
          <a:p>
            <a:pPr lvl="0"/>
            <a:r>
              <a:rPr lang="en-GB" noProof="0"/>
              <a:t>Klicka här för att ändra format på bakgrundstexten</a:t>
            </a:r>
          </a:p>
          <a:p>
            <a:pPr lvl="1"/>
            <a:r>
              <a:rPr lang="en-GB" noProof="0"/>
              <a:t>Nivå två</a:t>
            </a:r>
          </a:p>
          <a:p>
            <a:pPr lvl="2"/>
            <a:r>
              <a:rPr lang="en-GB" noProof="0"/>
              <a:t>Nivå tre</a:t>
            </a:r>
          </a:p>
          <a:p>
            <a:pPr lvl="3"/>
            <a:r>
              <a:rPr lang="en-GB" noProof="0"/>
              <a:t>Nivå fyra</a:t>
            </a:r>
          </a:p>
          <a:p>
            <a:pPr lvl="4"/>
            <a:r>
              <a:rPr lang="en-GB" noProof="0"/>
              <a:t>Nivå fem</a:t>
            </a:r>
          </a:p>
        </p:txBody>
      </p:sp>
      <p:sp>
        <p:nvSpPr>
          <p:cNvPr id="5" name="Platshållare för sidfot 4">
            <a:extLst>
              <a:ext uri="{FF2B5EF4-FFF2-40B4-BE49-F238E27FC236}">
                <a16:creationId xmlns:a16="http://schemas.microsoft.com/office/drawing/2014/main" id="{FB59D353-A655-F641-8905-CE95FF45DC93}"/>
              </a:ext>
            </a:extLst>
          </p:cNvPr>
          <p:cNvSpPr>
            <a:spLocks noGrp="1"/>
          </p:cNvSpPr>
          <p:nvPr>
            <p:ph type="ftr" sz="quarter" idx="3"/>
          </p:nvPr>
        </p:nvSpPr>
        <p:spPr>
          <a:xfrm>
            <a:off x="323528" y="4869726"/>
            <a:ext cx="3086100" cy="273844"/>
          </a:xfrm>
          <a:prstGeom prst="rect">
            <a:avLst/>
          </a:prstGeom>
        </p:spPr>
        <p:txBody>
          <a:bodyPr vert="horz" lIns="91440" tIns="45720" rIns="91440" bIns="45720" rtlCol="0" anchor="ctr"/>
          <a:lstStyle>
            <a:lvl1pPr algn="ctr">
              <a:defRPr sz="600" b="0" i="0">
                <a:solidFill>
                  <a:schemeClr val="accent2"/>
                </a:solidFill>
                <a:latin typeface="+mn-lt"/>
              </a:defRPr>
            </a:lvl1pPr>
          </a:lstStyle>
          <a:p>
            <a:pPr algn="l"/>
            <a:r>
              <a:rPr lang="sv-SE" dirty="0"/>
              <a:t>NATURVÅRDSVERKET | ANNAN MYNDIGHET</a:t>
            </a:r>
            <a:endParaRPr lang="sv-SE" dirty="0">
              <a:solidFill>
                <a:schemeClr val="accent2"/>
              </a:solidFill>
            </a:endParaRPr>
          </a:p>
        </p:txBody>
      </p:sp>
      <p:sp>
        <p:nvSpPr>
          <p:cNvPr id="6" name="Platshållare för bildnummer 5">
            <a:extLst>
              <a:ext uri="{FF2B5EF4-FFF2-40B4-BE49-F238E27FC236}">
                <a16:creationId xmlns:a16="http://schemas.microsoft.com/office/drawing/2014/main" id="{F63E0925-3321-1A44-B6CD-64830BD35545}"/>
              </a:ext>
            </a:extLst>
          </p:cNvPr>
          <p:cNvSpPr>
            <a:spLocks noGrp="1"/>
          </p:cNvSpPr>
          <p:nvPr>
            <p:ph type="sldNum" sz="quarter" idx="4"/>
          </p:nvPr>
        </p:nvSpPr>
        <p:spPr>
          <a:xfrm>
            <a:off x="6835080" y="4869656"/>
            <a:ext cx="2057400" cy="273844"/>
          </a:xfrm>
          <a:prstGeom prst="rect">
            <a:avLst/>
          </a:prstGeom>
        </p:spPr>
        <p:txBody>
          <a:bodyPr vert="horz" lIns="91440" tIns="45720" rIns="91440" bIns="45720" rtlCol="0" anchor="ctr"/>
          <a:lstStyle>
            <a:lvl1pPr algn="r">
              <a:defRPr sz="700" b="0" i="0">
                <a:solidFill>
                  <a:schemeClr val="accent2"/>
                </a:solidFill>
                <a:latin typeface="+mn-lt"/>
              </a:defRPr>
            </a:lvl1pPr>
          </a:lstStyle>
          <a:p>
            <a:fld id="{1844E2AD-2CA4-4022-8F3B-D585D66E2E30}" type="slidenum">
              <a:rPr lang="sv-SE" smtClean="0"/>
              <a:pPr/>
              <a:t>‹#›</a:t>
            </a:fld>
            <a:endParaRPr lang="sv-SE" dirty="0"/>
          </a:p>
        </p:txBody>
      </p:sp>
    </p:spTree>
    <p:extLst>
      <p:ext uri="{BB962C8B-B14F-4D97-AF65-F5344CB8AC3E}">
        <p14:creationId xmlns:p14="http://schemas.microsoft.com/office/powerpoint/2010/main" val="215941930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64" r:id="rId3"/>
    <p:sldLayoutId id="2147483769" r:id="rId4"/>
    <p:sldLayoutId id="2147483774" r:id="rId5"/>
    <p:sldLayoutId id="2147483775" r:id="rId6"/>
    <p:sldLayoutId id="2147483776" r:id="rId7"/>
    <p:sldLayoutId id="2147483777" r:id="rId8"/>
    <p:sldLayoutId id="2147483780" r:id="rId9"/>
  </p:sldLayoutIdLst>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svg"/><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8.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svg"/><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svg"/><Relationship Id="rId4" Type="http://schemas.openxmlformats.org/officeDocument/2006/relationships/image" Target="../media/image26.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svg"/><Relationship Id="rId1" Type="http://schemas.openxmlformats.org/officeDocument/2006/relationships/slideLayout" Target="../slideLayouts/slideLayout1.xml"/><Relationship Id="rId5" Type="http://schemas.openxmlformats.org/officeDocument/2006/relationships/image" Target="../media/image32.svg"/><Relationship Id="rId4" Type="http://schemas.openxmlformats.org/officeDocument/2006/relationships/image" Target="../media/image31.svg"/></Relationships>
</file>

<file path=ppt/slides/_rels/slide22.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2.sv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12.svg"/><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svg"/><Relationship Id="rId4" Type="http://schemas.openxmlformats.org/officeDocument/2006/relationships/image" Target="../media/image34.svg"/></Relationships>
</file>

<file path=ppt/slides/_rels/slide28.xml.rels><?xml version="1.0" encoding="UTF-8" standalone="yes"?>
<Relationships xmlns="http://schemas.openxmlformats.org/package/2006/relationships"><Relationship Id="rId2" Type="http://schemas.openxmlformats.org/officeDocument/2006/relationships/hyperlink" Target="https://www.ipbes.net/bba-report/media-releas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5.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slideLayout" Target="../slideLayouts/slideLayout1.xml"/><Relationship Id="rId5" Type="http://schemas.openxmlformats.org/officeDocument/2006/relationships/image" Target="../media/image21.svg"/><Relationship Id="rId4" Type="http://schemas.openxmlformats.org/officeDocument/2006/relationships/image" Target="../media/image20.svg"/></Relationships>
</file>

<file path=ppt/slides/_rels/slide9.xml.rels><?xml version="1.0" encoding="UTF-8" standalone="yes"?>
<Relationships xmlns="http://schemas.openxmlformats.org/package/2006/relationships"><Relationship Id="rId2" Type="http://schemas.openxmlformats.org/officeDocument/2006/relationships/image" Target="../media/image17.sv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FF66B6-097F-6115-4F01-157617D6A916}"/>
              </a:ext>
            </a:extLst>
          </p:cNvPr>
          <p:cNvSpPr>
            <a:spLocks noGrp="1"/>
          </p:cNvSpPr>
          <p:nvPr>
            <p:ph type="ctrTitle"/>
          </p:nvPr>
        </p:nvSpPr>
        <p:spPr/>
        <p:txBody>
          <a:bodyPr/>
          <a:lstStyle/>
          <a:p>
            <a:r>
              <a:rPr lang="en-GB" dirty="0"/>
              <a:t>Näringslivet och biologisk mångfald</a:t>
            </a:r>
            <a:endParaRPr lang="sv-SE" dirty="0"/>
          </a:p>
        </p:txBody>
      </p:sp>
      <p:sp>
        <p:nvSpPr>
          <p:cNvPr id="6" name="textruta 5">
            <a:extLst>
              <a:ext uri="{FF2B5EF4-FFF2-40B4-BE49-F238E27FC236}">
                <a16:creationId xmlns:a16="http://schemas.microsoft.com/office/drawing/2014/main" id="{7461CE64-8D58-D8FD-9BDB-EA9C89BF2E4E}"/>
              </a:ext>
            </a:extLst>
          </p:cNvPr>
          <p:cNvSpPr txBox="1"/>
          <p:nvPr/>
        </p:nvSpPr>
        <p:spPr>
          <a:xfrm>
            <a:off x="467544" y="4443958"/>
            <a:ext cx="3600400"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b="0" i="0" u="none" strike="noStrike" kern="1200" cap="none" spc="0" normalizeH="0" baseline="0" noProof="0" dirty="0">
                <a:ln>
                  <a:noFill/>
                </a:ln>
                <a:solidFill>
                  <a:srgbClr val="000000"/>
                </a:solidFill>
                <a:effectLst/>
                <a:uLnTx/>
                <a:uFillTx/>
                <a:latin typeface="Arial" panose="020B0604020202020204"/>
                <a:ea typeface="+mn-ea"/>
                <a:cs typeface="+mn-cs"/>
              </a:rPr>
              <a:t>Susanne Arvidsson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err="1">
                <a:ln>
                  <a:noFill/>
                </a:ln>
                <a:solidFill>
                  <a:srgbClr val="000000"/>
                </a:solidFill>
                <a:effectLst/>
                <a:uLnTx/>
                <a:uFillTx/>
                <a:latin typeface="Arial" panose="020B0604020202020204"/>
                <a:ea typeface="+mn-ea"/>
                <a:cs typeface="+mn-cs"/>
              </a:rPr>
              <a:t>Ek.dr</a:t>
            </a: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 docent, Lund Universitet</a:t>
            </a:r>
          </a:p>
        </p:txBody>
      </p:sp>
    </p:spTree>
    <p:extLst>
      <p:ext uri="{BB962C8B-B14F-4D97-AF65-F5344CB8AC3E}">
        <p14:creationId xmlns:p14="http://schemas.microsoft.com/office/powerpoint/2010/main" val="152362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AFF30814-2997-8D94-762C-18CE504E86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DA59CFDD-AC49-80C8-E998-50A3ACE9839D}"/>
              </a:ext>
            </a:extLst>
          </p:cNvPr>
          <p:cNvSpPr>
            <a:spLocks noGrp="1"/>
          </p:cNvSpPr>
          <p:nvPr>
            <p:ph type="title"/>
          </p:nvPr>
        </p:nvSpPr>
        <p:spPr/>
        <p:txBody>
          <a:bodyPr/>
          <a:lstStyle/>
          <a:p>
            <a:pPr algn="ctr"/>
            <a:r>
              <a:rPr lang="sv-SE" sz="2000" b="1" dirty="0">
                <a:solidFill>
                  <a:srgbClr val="7030A0"/>
                </a:solidFill>
                <a:latin typeface="+mn-lt"/>
              </a:rPr>
              <a:t>Möjliggörande förutsättningar 1(4)</a:t>
            </a:r>
          </a:p>
        </p:txBody>
      </p:sp>
      <p:sp>
        <p:nvSpPr>
          <p:cNvPr id="4" name="Platshållare för innehåll 3">
            <a:extLst>
              <a:ext uri="{FF2B5EF4-FFF2-40B4-BE49-F238E27FC236}">
                <a16:creationId xmlns:a16="http://schemas.microsoft.com/office/drawing/2014/main" id="{751539E4-CB69-7613-ACA5-A80CD8143553}"/>
              </a:ext>
            </a:extLst>
          </p:cNvPr>
          <p:cNvSpPr>
            <a:spLocks noGrp="1"/>
          </p:cNvSpPr>
          <p:nvPr>
            <p:ph sz="half" idx="13"/>
          </p:nvPr>
        </p:nvSpPr>
        <p:spPr>
          <a:xfrm>
            <a:off x="1316224" y="1130307"/>
            <a:ext cx="6511552" cy="3168387"/>
          </a:xfrm>
        </p:spPr>
        <p:txBody>
          <a:bodyPr/>
          <a:lstStyle/>
          <a:p>
            <a:pPr indent="544513"/>
            <a:r>
              <a:rPr lang="sv-SE" b="1" dirty="0"/>
              <a:t>   Regeringar</a:t>
            </a:r>
          </a:p>
          <a:p>
            <a:pPr marL="285750" indent="-285750">
              <a:buFont typeface="Wingdings" panose="05000000000000000000" pitchFamily="2" charset="2"/>
              <a:buChar char="ü"/>
            </a:pPr>
            <a:r>
              <a:rPr lang="sv-SE" sz="1400" dirty="0"/>
              <a:t>Skapa incitament/lagstiftning för att få företagen att rapportera sin biodiversitetsrelaterade påverkan och beroenden (</a:t>
            </a:r>
            <a:r>
              <a:rPr lang="sv-SE" sz="1400" dirty="0">
                <a:solidFill>
                  <a:srgbClr val="7030A0"/>
                </a:solidFill>
              </a:rPr>
              <a:t>policy &amp; regleringar</a:t>
            </a:r>
            <a:r>
              <a:rPr lang="sv-SE" sz="1400" dirty="0"/>
              <a:t>) </a:t>
            </a:r>
          </a:p>
          <a:p>
            <a:pPr marL="285750" indent="-285750">
              <a:buFont typeface="Wingdings" panose="05000000000000000000" pitchFamily="2" charset="2"/>
              <a:buChar char="ü"/>
            </a:pPr>
            <a:r>
              <a:rPr lang="sv-SE" sz="1400" dirty="0"/>
              <a:t>Koppla samman skatte- och finanspolicy med biodiversitetsmål (</a:t>
            </a:r>
            <a:r>
              <a:rPr lang="sv-SE" sz="1400" dirty="0">
                <a:solidFill>
                  <a:srgbClr val="7030A0"/>
                </a:solidFill>
              </a:rPr>
              <a:t>ekonomi &amp; finans</a:t>
            </a:r>
            <a:r>
              <a:rPr lang="sv-SE" sz="1400" dirty="0"/>
              <a:t>) </a:t>
            </a:r>
          </a:p>
          <a:p>
            <a:pPr marL="285750" indent="-285750">
              <a:buFont typeface="Wingdings" panose="05000000000000000000" pitchFamily="2" charset="2"/>
              <a:buChar char="ü"/>
            </a:pPr>
            <a:r>
              <a:rPr lang="sv-SE" sz="1400" dirty="0"/>
              <a:t>Främja användandet av metoder som tar hänsyn till naturens bidrag till människor och ekosystemtjänster (</a:t>
            </a:r>
            <a:r>
              <a:rPr lang="sv-SE" sz="1400" dirty="0">
                <a:solidFill>
                  <a:srgbClr val="7030A0"/>
                </a:solidFill>
              </a:rPr>
              <a:t>värderingar &amp; normer</a:t>
            </a:r>
            <a:r>
              <a:rPr lang="sv-SE" sz="1400" dirty="0"/>
              <a:t>)</a:t>
            </a:r>
          </a:p>
          <a:p>
            <a:pPr marL="285750" indent="-285750">
              <a:buFont typeface="Wingdings" panose="05000000000000000000" pitchFamily="2" charset="2"/>
              <a:buChar char="ü"/>
            </a:pPr>
            <a:r>
              <a:rPr lang="sv-SE" sz="1400" dirty="0"/>
              <a:t>Samarbete med övriga aktörer för att utveckla företagsrelevanta och tillförlitliga datainfrastrukturer (</a:t>
            </a:r>
            <a:r>
              <a:rPr lang="sv-SE" sz="1400" dirty="0">
                <a:solidFill>
                  <a:srgbClr val="7030A0"/>
                </a:solidFill>
              </a:rPr>
              <a:t>teknologi &amp; data</a:t>
            </a:r>
            <a:r>
              <a:rPr lang="sv-SE" sz="1400" dirty="0"/>
              <a:t>)</a:t>
            </a:r>
          </a:p>
          <a:p>
            <a:pPr marL="285750" indent="-285750">
              <a:buFont typeface="Wingdings" panose="05000000000000000000" pitchFamily="2" charset="2"/>
              <a:buChar char="ü"/>
            </a:pPr>
            <a:r>
              <a:rPr lang="sv-SE" sz="1400" dirty="0"/>
              <a:t>Främja gemensamt lärande och samarbete mellan olika aktörer (</a:t>
            </a:r>
            <a:r>
              <a:rPr lang="sv-SE" sz="1400" dirty="0">
                <a:solidFill>
                  <a:srgbClr val="7030A0"/>
                </a:solidFill>
              </a:rPr>
              <a:t>kapacitet &amp; kunskap</a:t>
            </a:r>
            <a:r>
              <a:rPr lang="sv-SE" sz="1400" dirty="0"/>
              <a:t>)</a:t>
            </a:r>
          </a:p>
          <a:p>
            <a:endParaRPr lang="sv-SE" dirty="0"/>
          </a:p>
        </p:txBody>
      </p:sp>
      <p:pic>
        <p:nvPicPr>
          <p:cNvPr id="5" name="Bild 4" descr="Bank kontur">
            <a:extLst>
              <a:ext uri="{FF2B5EF4-FFF2-40B4-BE49-F238E27FC236}">
                <a16:creationId xmlns:a16="http://schemas.microsoft.com/office/drawing/2014/main" id="{CB97B833-EAD5-5539-D6AD-5271C9D5A99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619672" y="844806"/>
            <a:ext cx="648072" cy="648072"/>
          </a:xfrm>
          <a:prstGeom prst="rect">
            <a:avLst/>
          </a:prstGeom>
        </p:spPr>
      </p:pic>
    </p:spTree>
    <p:extLst>
      <p:ext uri="{BB962C8B-B14F-4D97-AF65-F5344CB8AC3E}">
        <p14:creationId xmlns:p14="http://schemas.microsoft.com/office/powerpoint/2010/main" val="30732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F0BD3-D3A6-404C-193F-F2FDC6818BA3}"/>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5F1AA9AC-89A4-24D0-EAB0-843AD436943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024524B5-B82E-2BD3-20F4-F82D1E45F5D5}"/>
              </a:ext>
            </a:extLst>
          </p:cNvPr>
          <p:cNvSpPr>
            <a:spLocks noGrp="1"/>
          </p:cNvSpPr>
          <p:nvPr>
            <p:ph type="title"/>
          </p:nvPr>
        </p:nvSpPr>
        <p:spPr/>
        <p:txBody>
          <a:bodyPr/>
          <a:lstStyle/>
          <a:p>
            <a:pPr algn="ctr"/>
            <a:r>
              <a:rPr lang="sv-SE" sz="2000" b="1" dirty="0">
                <a:solidFill>
                  <a:srgbClr val="7030A0"/>
                </a:solidFill>
                <a:latin typeface="+mn-lt"/>
              </a:rPr>
              <a:t>Möjliggörande förutsättningar 2(4) </a:t>
            </a:r>
          </a:p>
        </p:txBody>
      </p:sp>
      <p:sp>
        <p:nvSpPr>
          <p:cNvPr id="4" name="Platshållare för innehåll 3">
            <a:extLst>
              <a:ext uri="{FF2B5EF4-FFF2-40B4-BE49-F238E27FC236}">
                <a16:creationId xmlns:a16="http://schemas.microsoft.com/office/drawing/2014/main" id="{9FC46A93-76E7-AA4A-CB68-E53E4059CDA7}"/>
              </a:ext>
            </a:extLst>
          </p:cNvPr>
          <p:cNvSpPr>
            <a:spLocks noGrp="1"/>
          </p:cNvSpPr>
          <p:nvPr>
            <p:ph sz="half" idx="13"/>
          </p:nvPr>
        </p:nvSpPr>
        <p:spPr>
          <a:xfrm>
            <a:off x="1316224" y="1103893"/>
            <a:ext cx="6511552" cy="3168387"/>
          </a:xfrm>
        </p:spPr>
        <p:txBody>
          <a:bodyPr/>
          <a:lstStyle/>
          <a:p>
            <a:pPr indent="544513"/>
            <a:r>
              <a:rPr lang="sv-SE" b="1" dirty="0"/>
              <a:t>   Finansmarknadsaktörer</a:t>
            </a:r>
          </a:p>
          <a:p>
            <a:pPr marL="285750" indent="-285750">
              <a:buFont typeface="Wingdings" panose="05000000000000000000" pitchFamily="2" charset="2"/>
              <a:buChar char="ü"/>
            </a:pPr>
            <a:r>
              <a:rPr lang="sv-SE" sz="1400" dirty="0"/>
              <a:t>Främja användandet av konsekventa rikshanteringsramverk för biodiversitetsrelaterat beslutsfattande (</a:t>
            </a:r>
            <a:r>
              <a:rPr lang="sv-SE" sz="1400" dirty="0">
                <a:solidFill>
                  <a:srgbClr val="7030A0"/>
                </a:solidFill>
              </a:rPr>
              <a:t>policy &amp; regleringar</a:t>
            </a:r>
            <a:r>
              <a:rPr lang="sv-SE" sz="1400" dirty="0"/>
              <a:t>) </a:t>
            </a:r>
          </a:p>
          <a:p>
            <a:pPr marL="285750" indent="-285750">
              <a:buFont typeface="Wingdings" panose="05000000000000000000" pitchFamily="2" charset="2"/>
              <a:buChar char="ü"/>
            </a:pPr>
            <a:r>
              <a:rPr lang="sv-SE" sz="1400" dirty="0"/>
              <a:t>Mobilisera privata och offentliga medel för hållbarhet nyttjande, bevarande och restaurering av biologisk mångfald (</a:t>
            </a:r>
            <a:r>
              <a:rPr lang="sv-SE" sz="1400" dirty="0">
                <a:solidFill>
                  <a:srgbClr val="7030A0"/>
                </a:solidFill>
              </a:rPr>
              <a:t>ekonomi &amp; finans</a:t>
            </a:r>
            <a:r>
              <a:rPr lang="sv-SE" sz="1400" dirty="0"/>
              <a:t>) </a:t>
            </a:r>
          </a:p>
          <a:p>
            <a:pPr marL="285750" indent="-285750">
              <a:buFont typeface="Wingdings" panose="05000000000000000000" pitchFamily="2" charset="2"/>
              <a:buChar char="ü"/>
            </a:pPr>
            <a:r>
              <a:rPr lang="sv-SE" sz="1400" dirty="0"/>
              <a:t>Främja ansvarsfull utlåning och investering i linje med sociala normer till förmån för bevarade av biologisk mångfald  (</a:t>
            </a:r>
            <a:r>
              <a:rPr lang="sv-SE" sz="1400" dirty="0">
                <a:solidFill>
                  <a:srgbClr val="7030A0"/>
                </a:solidFill>
              </a:rPr>
              <a:t>värderingar &amp; normer</a:t>
            </a:r>
            <a:r>
              <a:rPr lang="sv-SE" sz="1400" dirty="0"/>
              <a:t>)</a:t>
            </a:r>
          </a:p>
          <a:p>
            <a:pPr marL="285750" indent="-285750">
              <a:buFont typeface="Wingdings" panose="05000000000000000000" pitchFamily="2" charset="2"/>
              <a:buChar char="ü"/>
            </a:pPr>
            <a:r>
              <a:rPr lang="sv-SE" sz="1400" dirty="0"/>
              <a:t>Utveckla/använd ekonomiska modeller/beslutsstöd som tar hänsyn till påverkan och beroende av biologisk mångfald (</a:t>
            </a:r>
            <a:r>
              <a:rPr lang="sv-SE" sz="1400" dirty="0">
                <a:solidFill>
                  <a:srgbClr val="7030A0"/>
                </a:solidFill>
              </a:rPr>
              <a:t>teknologi &amp; data</a:t>
            </a:r>
            <a:r>
              <a:rPr lang="sv-SE" sz="1400" dirty="0"/>
              <a:t>)</a:t>
            </a:r>
          </a:p>
          <a:p>
            <a:pPr marL="285750" indent="-285750">
              <a:buFont typeface="Wingdings" panose="05000000000000000000" pitchFamily="2" charset="2"/>
              <a:buChar char="ü"/>
            </a:pPr>
            <a:r>
              <a:rPr lang="sv-SE" sz="1400" dirty="0"/>
              <a:t>Erbjud utbildning kring biodiversitetsrelaterad riskbedömning och hållbara finansieringsmodeller (</a:t>
            </a:r>
            <a:r>
              <a:rPr lang="sv-SE" sz="1400" dirty="0">
                <a:solidFill>
                  <a:srgbClr val="7030A0"/>
                </a:solidFill>
              </a:rPr>
              <a:t>kapacitet &amp; kunskap</a:t>
            </a:r>
            <a:r>
              <a:rPr lang="sv-SE" sz="1400" dirty="0"/>
              <a:t>)</a:t>
            </a:r>
          </a:p>
          <a:p>
            <a:endParaRPr lang="sv-SE" dirty="0"/>
          </a:p>
        </p:txBody>
      </p:sp>
      <p:pic>
        <p:nvPicPr>
          <p:cNvPr id="6" name="Bild 5" descr="Spargris kontur">
            <a:extLst>
              <a:ext uri="{FF2B5EF4-FFF2-40B4-BE49-F238E27FC236}">
                <a16:creationId xmlns:a16="http://schemas.microsoft.com/office/drawing/2014/main" id="{D9431098-97CB-F5CC-2B5E-8F432D89936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619672" y="871220"/>
            <a:ext cx="626600" cy="626600"/>
          </a:xfrm>
          <a:prstGeom prst="rect">
            <a:avLst/>
          </a:prstGeom>
        </p:spPr>
      </p:pic>
    </p:spTree>
    <p:extLst>
      <p:ext uri="{BB962C8B-B14F-4D97-AF65-F5344CB8AC3E}">
        <p14:creationId xmlns:p14="http://schemas.microsoft.com/office/powerpoint/2010/main" val="1822970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CA45E-E8FB-3301-5233-BB80BABACA78}"/>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6E4A36D7-AC8D-ED84-87DE-310047B0C4B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405E1FF6-3319-41F6-6C8A-D67D4EA627A2}"/>
              </a:ext>
            </a:extLst>
          </p:cNvPr>
          <p:cNvSpPr>
            <a:spLocks noGrp="1"/>
          </p:cNvSpPr>
          <p:nvPr>
            <p:ph type="title"/>
          </p:nvPr>
        </p:nvSpPr>
        <p:spPr/>
        <p:txBody>
          <a:bodyPr/>
          <a:lstStyle/>
          <a:p>
            <a:pPr algn="ctr"/>
            <a:r>
              <a:rPr lang="sv-SE" sz="2000" b="1" dirty="0">
                <a:solidFill>
                  <a:srgbClr val="7030A0"/>
                </a:solidFill>
                <a:latin typeface="+mn-lt"/>
              </a:rPr>
              <a:t>Möjliggörande förutsättningar 3(4) </a:t>
            </a:r>
          </a:p>
        </p:txBody>
      </p:sp>
      <p:sp>
        <p:nvSpPr>
          <p:cNvPr id="4" name="Platshållare för innehåll 3">
            <a:extLst>
              <a:ext uri="{FF2B5EF4-FFF2-40B4-BE49-F238E27FC236}">
                <a16:creationId xmlns:a16="http://schemas.microsoft.com/office/drawing/2014/main" id="{F2A4C7CF-C051-00F5-7475-5C7B62C87F69}"/>
              </a:ext>
            </a:extLst>
          </p:cNvPr>
          <p:cNvSpPr>
            <a:spLocks noGrp="1"/>
          </p:cNvSpPr>
          <p:nvPr>
            <p:ph sz="half" idx="13"/>
          </p:nvPr>
        </p:nvSpPr>
        <p:spPr>
          <a:xfrm>
            <a:off x="1316224" y="1058920"/>
            <a:ext cx="6511552" cy="3168387"/>
          </a:xfrm>
        </p:spPr>
        <p:txBody>
          <a:bodyPr/>
          <a:lstStyle/>
          <a:p>
            <a:pPr indent="544513"/>
            <a:r>
              <a:rPr lang="sv-SE" b="1" dirty="0"/>
              <a:t>   Företag &amp; finansiella institutioner</a:t>
            </a:r>
          </a:p>
          <a:p>
            <a:pPr marL="285750" indent="-285750">
              <a:buFont typeface="Wingdings" panose="05000000000000000000" pitchFamily="2" charset="2"/>
              <a:buChar char="ü"/>
            </a:pPr>
            <a:r>
              <a:rPr lang="sv-SE" sz="1400" dirty="0"/>
              <a:t>Integrera biodiversitetsrelaterade </a:t>
            </a:r>
            <a:r>
              <a:rPr lang="sv-SE" sz="1400" dirty="0" err="1"/>
              <a:t>DIROs</a:t>
            </a:r>
            <a:r>
              <a:rPr lang="sv-SE" sz="1400" dirty="0"/>
              <a:t> i beslutsfattande och finansiell planering (</a:t>
            </a:r>
            <a:r>
              <a:rPr lang="sv-SE" sz="1400" dirty="0">
                <a:solidFill>
                  <a:srgbClr val="7030A0"/>
                </a:solidFill>
              </a:rPr>
              <a:t>policy &amp; regleringar</a:t>
            </a:r>
            <a:r>
              <a:rPr lang="sv-SE" sz="1400" dirty="0"/>
              <a:t>) </a:t>
            </a:r>
          </a:p>
          <a:p>
            <a:pPr marL="285750" indent="-285750">
              <a:buFont typeface="Wingdings" panose="05000000000000000000" pitchFamily="2" charset="2"/>
              <a:buChar char="ü"/>
            </a:pPr>
            <a:r>
              <a:rPr lang="sv-SE" sz="1400" dirty="0"/>
              <a:t>Utveckla med tex regeringar innovativa finansieringsinstrument som kopplar till biodiversitetsrelaterade mål (</a:t>
            </a:r>
            <a:r>
              <a:rPr lang="sv-SE" sz="1400" dirty="0">
                <a:solidFill>
                  <a:srgbClr val="7030A0"/>
                </a:solidFill>
              </a:rPr>
              <a:t>ekonomi &amp; finans</a:t>
            </a:r>
            <a:r>
              <a:rPr lang="sv-SE" sz="1400" dirty="0"/>
              <a:t>) </a:t>
            </a:r>
          </a:p>
          <a:p>
            <a:pPr marL="285750" indent="-285750">
              <a:buFont typeface="Wingdings" panose="05000000000000000000" pitchFamily="2" charset="2"/>
              <a:buChar char="ü"/>
            </a:pPr>
            <a:r>
              <a:rPr lang="sv-SE" sz="1400" dirty="0"/>
              <a:t>Följ frivilliga uppförandekoder/standards som speglar samhällets förväntningar på ansvarsfullt företagande (</a:t>
            </a:r>
            <a:r>
              <a:rPr lang="sv-SE" sz="1400" dirty="0">
                <a:solidFill>
                  <a:srgbClr val="7030A0"/>
                </a:solidFill>
              </a:rPr>
              <a:t>värderingar &amp; normer</a:t>
            </a:r>
            <a:r>
              <a:rPr lang="sv-SE" sz="1400" dirty="0"/>
              <a:t>)</a:t>
            </a:r>
          </a:p>
          <a:p>
            <a:pPr marL="285750" indent="-285750">
              <a:buFont typeface="Wingdings" panose="05000000000000000000" pitchFamily="2" charset="2"/>
              <a:buChar char="ü"/>
            </a:pPr>
            <a:r>
              <a:rPr lang="sv-SE" sz="1400" dirty="0"/>
              <a:t>Utveckla, använd och dela biodiversitetsrelaterad data för beslutsfattande och riskhantering (</a:t>
            </a:r>
            <a:r>
              <a:rPr lang="sv-SE" sz="1400" dirty="0">
                <a:solidFill>
                  <a:srgbClr val="7030A0"/>
                </a:solidFill>
              </a:rPr>
              <a:t>teknologi &amp; data</a:t>
            </a:r>
            <a:r>
              <a:rPr lang="sv-SE" sz="1400" dirty="0"/>
              <a:t>)</a:t>
            </a:r>
          </a:p>
          <a:p>
            <a:pPr marL="285750" indent="-285750">
              <a:buFont typeface="Wingdings" panose="05000000000000000000" pitchFamily="2" charset="2"/>
              <a:buChar char="ü"/>
            </a:pPr>
            <a:r>
              <a:rPr lang="sv-SE" sz="1400" dirty="0"/>
              <a:t>Bygg kapacitet genom att investera i utbildning, forskning, lärande och främjat kunskapsutbyte (</a:t>
            </a:r>
            <a:r>
              <a:rPr lang="sv-SE" sz="1400" dirty="0">
                <a:solidFill>
                  <a:srgbClr val="7030A0"/>
                </a:solidFill>
              </a:rPr>
              <a:t>kapacitet &amp; kunskap</a:t>
            </a:r>
            <a:r>
              <a:rPr lang="sv-SE" sz="1400" dirty="0"/>
              <a:t>)</a:t>
            </a:r>
          </a:p>
          <a:p>
            <a:endParaRPr lang="sv-SE" dirty="0"/>
          </a:p>
        </p:txBody>
      </p:sp>
      <p:pic>
        <p:nvPicPr>
          <p:cNvPr id="5" name="Bild 4" descr="Fabrik med hel fyllning">
            <a:extLst>
              <a:ext uri="{FF2B5EF4-FFF2-40B4-BE49-F238E27FC236}">
                <a16:creationId xmlns:a16="http://schemas.microsoft.com/office/drawing/2014/main" id="{51A106B6-85EB-F7D7-85AD-3923D566482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619672" y="771550"/>
            <a:ext cx="648072" cy="648072"/>
          </a:xfrm>
          <a:prstGeom prst="rect">
            <a:avLst/>
          </a:prstGeom>
        </p:spPr>
      </p:pic>
    </p:spTree>
    <p:extLst>
      <p:ext uri="{BB962C8B-B14F-4D97-AF65-F5344CB8AC3E}">
        <p14:creationId xmlns:p14="http://schemas.microsoft.com/office/powerpoint/2010/main" val="4240410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C40FB-CDCF-73F2-5F94-12D0AAA989BD}"/>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7F44881-81B7-D775-D927-7B10B77A34A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8C8106A9-AC66-18AC-715A-E0CE6EF47833}"/>
              </a:ext>
            </a:extLst>
          </p:cNvPr>
          <p:cNvSpPr>
            <a:spLocks noGrp="1"/>
          </p:cNvSpPr>
          <p:nvPr>
            <p:ph type="title"/>
          </p:nvPr>
        </p:nvSpPr>
        <p:spPr/>
        <p:txBody>
          <a:bodyPr/>
          <a:lstStyle/>
          <a:p>
            <a:pPr algn="ctr"/>
            <a:r>
              <a:rPr lang="sv-SE" sz="2000" b="1" dirty="0">
                <a:solidFill>
                  <a:srgbClr val="7030A0"/>
                </a:solidFill>
                <a:latin typeface="+mn-lt"/>
              </a:rPr>
              <a:t>Möjliggörande förutsättningar 4(4) </a:t>
            </a:r>
          </a:p>
        </p:txBody>
      </p:sp>
      <p:sp>
        <p:nvSpPr>
          <p:cNvPr id="4" name="Platshållare för innehåll 3">
            <a:extLst>
              <a:ext uri="{FF2B5EF4-FFF2-40B4-BE49-F238E27FC236}">
                <a16:creationId xmlns:a16="http://schemas.microsoft.com/office/drawing/2014/main" id="{93E755D4-9F3C-9216-5130-48C3F9783472}"/>
              </a:ext>
            </a:extLst>
          </p:cNvPr>
          <p:cNvSpPr>
            <a:spLocks noGrp="1"/>
          </p:cNvSpPr>
          <p:nvPr>
            <p:ph sz="half" idx="13"/>
          </p:nvPr>
        </p:nvSpPr>
        <p:spPr>
          <a:xfrm>
            <a:off x="1316224" y="985761"/>
            <a:ext cx="6511552" cy="3168387"/>
          </a:xfrm>
        </p:spPr>
        <p:txBody>
          <a:bodyPr/>
          <a:lstStyle/>
          <a:p>
            <a:pPr indent="544513"/>
            <a:r>
              <a:rPr lang="sv-SE" b="1" dirty="0"/>
              <a:t>   Övriga</a:t>
            </a:r>
          </a:p>
          <a:p>
            <a:pPr marL="285750" indent="-285750">
              <a:buFont typeface="Wingdings" panose="05000000000000000000" pitchFamily="2" charset="2"/>
              <a:buChar char="ü"/>
            </a:pPr>
            <a:r>
              <a:rPr lang="sv-SE" sz="1400" dirty="0"/>
              <a:t>Övervaka utvecklingen och utkräv ansvar av aktörer för deras biodiversitetsrelaterade </a:t>
            </a:r>
            <a:r>
              <a:rPr lang="sv-SE" sz="1400" dirty="0" err="1"/>
              <a:t>policies</a:t>
            </a:r>
            <a:r>
              <a:rPr lang="sv-SE" sz="1400" dirty="0"/>
              <a:t> och åtgärder (</a:t>
            </a:r>
            <a:r>
              <a:rPr lang="sv-SE" sz="1400" dirty="0">
                <a:solidFill>
                  <a:srgbClr val="7030A0"/>
                </a:solidFill>
              </a:rPr>
              <a:t>policy &amp; regleringar</a:t>
            </a:r>
            <a:r>
              <a:rPr lang="sv-SE" sz="1400" dirty="0"/>
              <a:t>) </a:t>
            </a:r>
          </a:p>
          <a:p>
            <a:pPr marL="285750" indent="-285750">
              <a:buFont typeface="Wingdings" panose="05000000000000000000" pitchFamily="2" charset="2"/>
              <a:buChar char="ü"/>
            </a:pPr>
            <a:r>
              <a:rPr lang="sv-SE" sz="1400" dirty="0"/>
              <a:t>Samarbeta och delta i offentlig-privata initiativ för att </a:t>
            </a:r>
            <a:r>
              <a:rPr lang="sv-SE" sz="1400" dirty="0" err="1"/>
              <a:t>samskapa</a:t>
            </a:r>
            <a:r>
              <a:rPr lang="sv-SE" sz="1400" dirty="0"/>
              <a:t> biodiversitetsrelaterade finansiella instrument (</a:t>
            </a:r>
            <a:r>
              <a:rPr lang="sv-SE" sz="1400" dirty="0">
                <a:solidFill>
                  <a:srgbClr val="7030A0"/>
                </a:solidFill>
              </a:rPr>
              <a:t>ekonomi &amp; finans</a:t>
            </a:r>
            <a:r>
              <a:rPr lang="sv-SE" sz="1400" dirty="0"/>
              <a:t>) </a:t>
            </a:r>
          </a:p>
          <a:p>
            <a:pPr marL="285750" indent="-285750">
              <a:buFont typeface="Wingdings" panose="05000000000000000000" pitchFamily="2" charset="2"/>
              <a:buChar char="ü"/>
            </a:pPr>
            <a:r>
              <a:rPr lang="sv-SE" sz="1400" dirty="0"/>
              <a:t>Främja frivillig rapportering som tydliggör resultatkoppling till biodiversitetsrelaterade mål (</a:t>
            </a:r>
            <a:r>
              <a:rPr lang="sv-SE" sz="1400" dirty="0">
                <a:solidFill>
                  <a:srgbClr val="7030A0"/>
                </a:solidFill>
              </a:rPr>
              <a:t>värderingar &amp; normer</a:t>
            </a:r>
            <a:r>
              <a:rPr lang="sv-SE" sz="1400" dirty="0"/>
              <a:t>)</a:t>
            </a:r>
          </a:p>
          <a:p>
            <a:pPr marL="285750" indent="-285750">
              <a:buFont typeface="Wingdings" panose="05000000000000000000" pitchFamily="2" charset="2"/>
              <a:buChar char="ü"/>
            </a:pPr>
            <a:r>
              <a:rPr lang="sv-SE" sz="1400" dirty="0"/>
              <a:t>Ta till vara teknikens möjligheter för att övervaka förändringar i biologisk mångfald och bedöm miljöpåverkan (</a:t>
            </a:r>
            <a:r>
              <a:rPr lang="sv-SE" sz="1400" dirty="0">
                <a:solidFill>
                  <a:srgbClr val="7030A0"/>
                </a:solidFill>
              </a:rPr>
              <a:t>teknologi &amp; data</a:t>
            </a:r>
            <a:r>
              <a:rPr lang="sv-SE" sz="1400" dirty="0"/>
              <a:t>)</a:t>
            </a:r>
          </a:p>
          <a:p>
            <a:pPr marL="285750" indent="-285750">
              <a:buFont typeface="Wingdings" panose="05000000000000000000" pitchFamily="2" charset="2"/>
              <a:buChar char="ü"/>
            </a:pPr>
            <a:r>
              <a:rPr lang="sv-SE" sz="1400" dirty="0"/>
              <a:t>Agera brygga mellan regeringar, företag och finansiella institutioner för att främja kunskapsutbyte och förståelse (</a:t>
            </a:r>
            <a:r>
              <a:rPr lang="sv-SE" sz="1400" dirty="0">
                <a:solidFill>
                  <a:srgbClr val="7030A0"/>
                </a:solidFill>
              </a:rPr>
              <a:t>kapacitet &amp; kunskap</a:t>
            </a:r>
            <a:r>
              <a:rPr lang="sv-SE" sz="1400" dirty="0"/>
              <a:t>)</a:t>
            </a:r>
          </a:p>
          <a:p>
            <a:endParaRPr lang="sv-SE" dirty="0"/>
          </a:p>
        </p:txBody>
      </p:sp>
      <p:pic>
        <p:nvPicPr>
          <p:cNvPr id="6" name="Bild 5" descr="Grupp med människor med hel fyllning">
            <a:extLst>
              <a:ext uri="{FF2B5EF4-FFF2-40B4-BE49-F238E27FC236}">
                <a16:creationId xmlns:a16="http://schemas.microsoft.com/office/drawing/2014/main" id="{60121537-3B4C-E014-5777-082EA4DEA3D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619672" y="723698"/>
            <a:ext cx="549136" cy="549136"/>
          </a:xfrm>
          <a:prstGeom prst="rect">
            <a:avLst/>
          </a:prstGeom>
        </p:spPr>
      </p:pic>
    </p:spTree>
    <p:extLst>
      <p:ext uri="{BB962C8B-B14F-4D97-AF65-F5344CB8AC3E}">
        <p14:creationId xmlns:p14="http://schemas.microsoft.com/office/powerpoint/2010/main" val="320545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8FBDD-FC42-559F-106C-B5CBCD9FF1C4}"/>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9D2F1616-8D83-6796-B871-8505A83616E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E3E91F17-372F-24DE-87D1-7656EB3AAFB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2F623C23-410B-6408-CA2B-1BFD743E32E4}"/>
              </a:ext>
            </a:extLst>
          </p:cNvPr>
          <p:cNvSpPr>
            <a:spLocks noGrp="1"/>
          </p:cNvSpPr>
          <p:nvPr>
            <p:ph type="ctrTitle"/>
          </p:nvPr>
        </p:nvSpPr>
        <p:spPr>
          <a:xfrm>
            <a:off x="1143000" y="1596145"/>
            <a:ext cx="6858000" cy="1790700"/>
          </a:xfrm>
        </p:spPr>
        <p:txBody>
          <a:bodyPr/>
          <a:lstStyle/>
          <a:p>
            <a:pPr algn="ctr"/>
            <a:r>
              <a:rPr lang="sv-SE" sz="2400" dirty="0"/>
              <a:t>Alla företag har ett ansvar att hantera sin påverkan och sina beroenden.</a:t>
            </a:r>
          </a:p>
        </p:txBody>
      </p:sp>
      <p:sp>
        <p:nvSpPr>
          <p:cNvPr id="7" name="textruta 6">
            <a:extLst>
              <a:ext uri="{FF2B5EF4-FFF2-40B4-BE49-F238E27FC236}">
                <a16:creationId xmlns:a16="http://schemas.microsoft.com/office/drawing/2014/main" id="{12BB80C1-9DE7-2222-A5CC-6F4DC94CC717}"/>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4</a:t>
            </a:r>
          </a:p>
        </p:txBody>
      </p:sp>
      <p:pic>
        <p:nvPicPr>
          <p:cNvPr id="9" name="Bild 8" descr="Medeltida trumpet kontur">
            <a:extLst>
              <a:ext uri="{FF2B5EF4-FFF2-40B4-BE49-F238E27FC236}">
                <a16:creationId xmlns:a16="http://schemas.microsoft.com/office/drawing/2014/main" id="{1C5D3100-853D-460C-64F3-F6F34C42B36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1034323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25BBFD6-2E53-4047-856B-11C7C7579CF2}"/>
              </a:ext>
            </a:extLst>
          </p:cNvPr>
          <p:cNvSpPr txBox="1"/>
          <p:nvPr/>
        </p:nvSpPr>
        <p:spPr>
          <a:xfrm>
            <a:off x="744156" y="1707654"/>
            <a:ext cx="3467804" cy="9541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Sätt mål och integrera i företagsstrategier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Anpassa affärsmodellen för att ta hänsyn till biologisk mångfald</a:t>
            </a:r>
          </a:p>
        </p:txBody>
      </p:sp>
      <p:sp>
        <p:nvSpPr>
          <p:cNvPr id="3" name="textruta 2">
            <a:extLst>
              <a:ext uri="{FF2B5EF4-FFF2-40B4-BE49-F238E27FC236}">
                <a16:creationId xmlns:a16="http://schemas.microsoft.com/office/drawing/2014/main" id="{6D8F2101-5591-2CD5-9F9D-C2493F6E0CAD}"/>
              </a:ext>
            </a:extLst>
          </p:cNvPr>
          <p:cNvSpPr txBox="1"/>
          <p:nvPr/>
        </p:nvSpPr>
        <p:spPr>
          <a:xfrm>
            <a:off x="755576" y="3795886"/>
            <a:ext cx="3744416" cy="9541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Använd skadelindringshierarkin för nå </a:t>
            </a:r>
            <a:r>
              <a:rPr kumimoji="0" lang="sv-SE" sz="1400" b="0" i="1" u="none" strike="noStrike" kern="1200" cap="none" spc="0" normalizeH="0" baseline="0" noProof="0" dirty="0">
                <a:ln>
                  <a:noFill/>
                </a:ln>
                <a:solidFill>
                  <a:srgbClr val="000000"/>
                </a:solidFill>
                <a:effectLst/>
                <a:uLnTx/>
                <a:uFillTx/>
                <a:latin typeface="Arial" panose="020B0604020202020204"/>
                <a:ea typeface="+mn-ea"/>
                <a:cs typeface="+mn-cs"/>
              </a:rPr>
              <a:t>no </a:t>
            </a:r>
            <a:r>
              <a:rPr kumimoji="0" lang="sv-SE" sz="1400" b="0" i="1" u="none" strike="noStrike" kern="1200" cap="none" spc="0" normalizeH="0" baseline="0" noProof="0" dirty="0" err="1">
                <a:ln>
                  <a:noFill/>
                </a:ln>
                <a:solidFill>
                  <a:srgbClr val="000000"/>
                </a:solidFill>
                <a:effectLst/>
                <a:uLnTx/>
                <a:uFillTx/>
                <a:latin typeface="Arial" panose="020B0604020202020204"/>
                <a:ea typeface="+mn-ea"/>
                <a:cs typeface="+mn-cs"/>
              </a:rPr>
              <a:t>net</a:t>
            </a:r>
            <a:r>
              <a:rPr kumimoji="0" lang="sv-SE" sz="1400" b="0" i="1" u="none" strike="noStrike" kern="1200" cap="none" spc="0" normalizeH="0" baseline="0" noProof="0" dirty="0">
                <a:ln>
                  <a:noFill/>
                </a:ln>
                <a:solidFill>
                  <a:srgbClr val="000000"/>
                </a:solidFill>
                <a:effectLst/>
                <a:uLnTx/>
                <a:uFillTx/>
                <a:latin typeface="Arial" panose="020B0604020202020204"/>
                <a:ea typeface="+mn-ea"/>
                <a:cs typeface="+mn-cs"/>
              </a:rPr>
              <a:t> loss </a:t>
            </a: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eller bättre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Mät och övervaka företagets påverkan på biologisk mångfald</a:t>
            </a:r>
          </a:p>
        </p:txBody>
      </p:sp>
      <p:sp>
        <p:nvSpPr>
          <p:cNvPr id="4" name="textruta 3">
            <a:extLst>
              <a:ext uri="{FF2B5EF4-FFF2-40B4-BE49-F238E27FC236}">
                <a16:creationId xmlns:a16="http://schemas.microsoft.com/office/drawing/2014/main" id="{6728D746-9286-F5F7-5EFA-1F2E5738DC8D}"/>
              </a:ext>
            </a:extLst>
          </p:cNvPr>
          <p:cNvSpPr txBox="1"/>
          <p:nvPr/>
        </p:nvSpPr>
        <p:spPr>
          <a:xfrm>
            <a:off x="5179674" y="1707654"/>
            <a:ext cx="3563888" cy="9541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Kartlägg värdekedjan och säkerställ spårbarhet för kunna prioritera åtgärder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Skapa goda leverantörsrelationer och bygg kapacitet i värdekedjan för nå mål</a:t>
            </a:r>
          </a:p>
        </p:txBody>
      </p:sp>
      <p:sp>
        <p:nvSpPr>
          <p:cNvPr id="5" name="textruta 4">
            <a:extLst>
              <a:ext uri="{FF2B5EF4-FFF2-40B4-BE49-F238E27FC236}">
                <a16:creationId xmlns:a16="http://schemas.microsoft.com/office/drawing/2014/main" id="{FF39E5DE-1A72-807D-ABCF-6F640E09F95F}"/>
              </a:ext>
            </a:extLst>
          </p:cNvPr>
          <p:cNvSpPr txBox="1"/>
          <p:nvPr/>
        </p:nvSpPr>
        <p:spPr>
          <a:xfrm>
            <a:off x="5148064" y="3810604"/>
            <a:ext cx="3632010"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Beräkna påverkan och beroenden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rPr>
              <a:t>Hantera risker och påverkan kopplade till biologisk mångfald genom aktivt ägarstyrningsarbete, avyttringar och/eller exkludering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sv-SE" sz="14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49150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E0954-2DE5-A076-E4E6-CBA53EFB3CAF}"/>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0BF921FC-31BB-0F54-468C-94146AE1CF07}"/>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AB1B7E0D-2607-EC10-A903-335413423D7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B21C12A1-E1C1-1796-9782-E9DD2C06E780}"/>
              </a:ext>
            </a:extLst>
          </p:cNvPr>
          <p:cNvSpPr>
            <a:spLocks noGrp="1"/>
          </p:cNvSpPr>
          <p:nvPr>
            <p:ph type="ctrTitle"/>
          </p:nvPr>
        </p:nvSpPr>
        <p:spPr>
          <a:xfrm>
            <a:off x="1143000" y="1596145"/>
            <a:ext cx="6858000" cy="1790700"/>
          </a:xfrm>
        </p:spPr>
        <p:txBody>
          <a:bodyPr/>
          <a:lstStyle/>
          <a:p>
            <a:pPr algn="ctr"/>
            <a:r>
              <a:rPr lang="sv-SE" sz="2400" dirty="0"/>
              <a:t>Befintliga metoder, kunskap och data för att mäta påverkan och beroenden används redan och kan ytterligare informera beslut och åtgärder, både direkt och i värdekedjan.</a:t>
            </a:r>
          </a:p>
        </p:txBody>
      </p:sp>
      <p:sp>
        <p:nvSpPr>
          <p:cNvPr id="7" name="textruta 6">
            <a:extLst>
              <a:ext uri="{FF2B5EF4-FFF2-40B4-BE49-F238E27FC236}">
                <a16:creationId xmlns:a16="http://schemas.microsoft.com/office/drawing/2014/main" id="{7DA58092-868C-D2BB-37DE-58D26A71ACB7}"/>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5</a:t>
            </a:r>
          </a:p>
        </p:txBody>
      </p:sp>
      <p:pic>
        <p:nvPicPr>
          <p:cNvPr id="9" name="Bild 8" descr="Medeltida trumpet kontur">
            <a:extLst>
              <a:ext uri="{FF2B5EF4-FFF2-40B4-BE49-F238E27FC236}">
                <a16:creationId xmlns:a16="http://schemas.microsoft.com/office/drawing/2014/main" id="{6FE722B3-F1A1-656B-DF05-BE78DBFA842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2164780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B804E-2ED6-3B1C-ADA8-FDA16F1C43B5}"/>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B6C8DF18-B6F1-CF9D-412E-0B6DECE377B7}"/>
              </a:ext>
            </a:extLst>
          </p:cNvPr>
          <p:cNvSpPr>
            <a:spLocks noGrp="1"/>
          </p:cNvSpPr>
          <p:nvPr>
            <p:ph type="sldNum" sz="quarter" idx="12"/>
          </p:nvPr>
        </p:nvSpPr>
        <p:spPr/>
        <p:txBody>
          <a:bodyPr/>
          <a:lstStyle/>
          <a:p>
            <a:fld id="{1844E2AD-2CA4-4022-8F3B-D585D66E2E30}" type="slidenum">
              <a:rPr lang="sv-SE" smtClean="0"/>
              <a:pPr/>
              <a:t>17</a:t>
            </a:fld>
            <a:endParaRPr lang="sv-SE" dirty="0"/>
          </a:p>
        </p:txBody>
      </p:sp>
      <p:sp>
        <p:nvSpPr>
          <p:cNvPr id="3" name="Rubrik 2">
            <a:extLst>
              <a:ext uri="{FF2B5EF4-FFF2-40B4-BE49-F238E27FC236}">
                <a16:creationId xmlns:a16="http://schemas.microsoft.com/office/drawing/2014/main" id="{C0AA2359-6688-37B3-3AD5-D2A085AE942B}"/>
              </a:ext>
            </a:extLst>
          </p:cNvPr>
          <p:cNvSpPr>
            <a:spLocks noGrp="1"/>
          </p:cNvSpPr>
          <p:nvPr>
            <p:ph type="title"/>
          </p:nvPr>
        </p:nvSpPr>
        <p:spPr/>
        <p:txBody>
          <a:bodyPr/>
          <a:lstStyle/>
          <a:p>
            <a:r>
              <a:rPr lang="sv-SE" dirty="0"/>
              <a:t>Bakgrund</a:t>
            </a:r>
          </a:p>
        </p:txBody>
      </p:sp>
      <p:sp>
        <p:nvSpPr>
          <p:cNvPr id="4" name="Platshållare för innehåll 3">
            <a:extLst>
              <a:ext uri="{FF2B5EF4-FFF2-40B4-BE49-F238E27FC236}">
                <a16:creationId xmlns:a16="http://schemas.microsoft.com/office/drawing/2014/main" id="{8A37990A-4CB3-9972-C816-6A2CE89AD930}"/>
              </a:ext>
            </a:extLst>
          </p:cNvPr>
          <p:cNvSpPr>
            <a:spLocks noGrp="1"/>
          </p:cNvSpPr>
          <p:nvPr>
            <p:ph sz="half" idx="13"/>
          </p:nvPr>
        </p:nvSpPr>
        <p:spPr>
          <a:xfrm>
            <a:off x="395536" y="1018523"/>
            <a:ext cx="7056784" cy="3396832"/>
          </a:xfrm>
        </p:spPr>
        <p:txBody>
          <a:bodyPr/>
          <a:lstStyle/>
          <a:p>
            <a:pPr marL="285750" indent="-285750">
              <a:buFont typeface="Arial" panose="020B0604020202020204" pitchFamily="34" charset="0"/>
              <a:buChar char="•"/>
            </a:pPr>
            <a:r>
              <a:rPr lang="sv-SE" b="1" dirty="0"/>
              <a:t>Många företag agerar redan </a:t>
            </a:r>
            <a:r>
              <a:rPr lang="sv-SE" dirty="0"/>
              <a:t>utifrån befintliga metoder, kunskap och data. I takt med att dessa förbättras kan </a:t>
            </a:r>
            <a:r>
              <a:rPr lang="sv-SE" i="1" dirty="0"/>
              <a:t>alla</a:t>
            </a:r>
            <a:r>
              <a:rPr lang="sv-SE" dirty="0"/>
              <a:t> företag vidta ytterligare åtgärder. </a:t>
            </a:r>
          </a:p>
          <a:p>
            <a:pPr marL="628650" lvl="1" indent="-285750"/>
            <a:r>
              <a:rPr lang="sv-SE" sz="1600" b="1" dirty="0"/>
              <a:t>Förståelsen</a:t>
            </a:r>
            <a:r>
              <a:rPr lang="sv-SE" sz="1600" dirty="0"/>
              <a:t> för hur mätmetoder för bedömning av påverkan ska tillämpas är mer utvecklad än vad den är för mätmetoder för bedömning av beroenden. </a:t>
            </a:r>
          </a:p>
          <a:p>
            <a:pPr marL="628650" lvl="1" indent="-285750"/>
            <a:r>
              <a:rPr lang="sv-SE" sz="1600" b="1" dirty="0"/>
              <a:t>Tillgången</a:t>
            </a:r>
            <a:r>
              <a:rPr lang="sv-SE" sz="1600" dirty="0"/>
              <a:t> till mätmetoder och underliggande data varierar mellan olika branscher, ekosystem och jurisdiktioner.</a:t>
            </a:r>
          </a:p>
          <a:p>
            <a:pPr marL="628650" lvl="1" indent="-285750"/>
            <a:r>
              <a:rPr lang="sv-SE" sz="1600" b="1" dirty="0"/>
              <a:t>Tillämpningen och användningen </a:t>
            </a:r>
            <a:r>
              <a:rPr lang="sv-SE" sz="1600" dirty="0"/>
              <a:t>av metoder är fortfarande låg och ojämnt fördelad både mellan och inom olika sektorer samt varierar mellan regioner och länder.</a:t>
            </a:r>
          </a:p>
          <a:p>
            <a:pPr marL="285750" indent="-285750">
              <a:buFont typeface="Arial" panose="020B0604020202020204" pitchFamily="34" charset="0"/>
              <a:buChar char="•"/>
            </a:pPr>
            <a:endParaRPr lang="sv-SE" sz="1600" dirty="0"/>
          </a:p>
        </p:txBody>
      </p:sp>
      <p:pic>
        <p:nvPicPr>
          <p:cNvPr id="27" name="Bild 26" descr="Frågor kontur">
            <a:extLst>
              <a:ext uri="{FF2B5EF4-FFF2-40B4-BE49-F238E27FC236}">
                <a16:creationId xmlns:a16="http://schemas.microsoft.com/office/drawing/2014/main" id="{50D90BB9-F32F-7447-BE5D-A532F4A18C8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761880" y="2114550"/>
            <a:ext cx="914400" cy="914400"/>
          </a:xfrm>
          <a:prstGeom prst="rect">
            <a:avLst/>
          </a:prstGeom>
        </p:spPr>
      </p:pic>
      <p:pic>
        <p:nvPicPr>
          <p:cNvPr id="29" name="Bild 28" descr="Jordglob – Asien med hel fyllning">
            <a:extLst>
              <a:ext uri="{FF2B5EF4-FFF2-40B4-BE49-F238E27FC236}">
                <a16:creationId xmlns:a16="http://schemas.microsoft.com/office/drawing/2014/main" id="{F101946C-FF57-8551-B474-ADBDC7B5ABB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782514" y="3385542"/>
            <a:ext cx="914400" cy="914400"/>
          </a:xfrm>
          <a:prstGeom prst="rect">
            <a:avLst/>
          </a:prstGeom>
        </p:spPr>
      </p:pic>
      <p:pic>
        <p:nvPicPr>
          <p:cNvPr id="30" name="Bild 29" descr="Snurrande tallrikar kontur">
            <a:extLst>
              <a:ext uri="{FF2B5EF4-FFF2-40B4-BE49-F238E27FC236}">
                <a16:creationId xmlns:a16="http://schemas.microsoft.com/office/drawing/2014/main" id="{924FA6FA-8FAB-C743-C9F7-1128CEE2C12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782514" y="935775"/>
            <a:ext cx="914400" cy="914400"/>
          </a:xfrm>
          <a:prstGeom prst="rect">
            <a:avLst/>
          </a:prstGeom>
        </p:spPr>
      </p:pic>
    </p:spTree>
    <p:extLst>
      <p:ext uri="{BB962C8B-B14F-4D97-AF65-F5344CB8AC3E}">
        <p14:creationId xmlns:p14="http://schemas.microsoft.com/office/powerpoint/2010/main" val="3411818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622E2-CCE2-11CB-D9F7-09CB58AB4EE9}"/>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E4F19097-A138-5EB1-D314-15D6E3F91C40}"/>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9188B884-56A1-6CA4-9D39-DF4B9579E39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A49CA5BE-E425-3C96-569D-96304DAD5B78}"/>
              </a:ext>
            </a:extLst>
          </p:cNvPr>
          <p:cNvSpPr>
            <a:spLocks noGrp="1"/>
          </p:cNvSpPr>
          <p:nvPr>
            <p:ph type="ctrTitle"/>
          </p:nvPr>
        </p:nvSpPr>
        <p:spPr>
          <a:xfrm>
            <a:off x="1143000" y="1596145"/>
            <a:ext cx="6858000" cy="1790700"/>
          </a:xfrm>
        </p:spPr>
        <p:txBody>
          <a:bodyPr/>
          <a:lstStyle/>
          <a:p>
            <a:pPr algn="ctr"/>
            <a:r>
              <a:rPr lang="sv-SE" sz="2400" dirty="0"/>
              <a:t>Olika metoder för att mäta och hantera påverkan och beroenden behövs för olika sektorer, beslutsnivåer och syften.</a:t>
            </a:r>
          </a:p>
        </p:txBody>
      </p:sp>
      <p:sp>
        <p:nvSpPr>
          <p:cNvPr id="7" name="textruta 6">
            <a:extLst>
              <a:ext uri="{FF2B5EF4-FFF2-40B4-BE49-F238E27FC236}">
                <a16:creationId xmlns:a16="http://schemas.microsoft.com/office/drawing/2014/main" id="{82C3F8AC-3AE4-5F1B-E1CD-C30CA34F7435}"/>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6</a:t>
            </a:r>
          </a:p>
        </p:txBody>
      </p:sp>
      <p:pic>
        <p:nvPicPr>
          <p:cNvPr id="9" name="Bild 8" descr="Medeltida trumpet kontur">
            <a:extLst>
              <a:ext uri="{FF2B5EF4-FFF2-40B4-BE49-F238E27FC236}">
                <a16:creationId xmlns:a16="http://schemas.microsoft.com/office/drawing/2014/main" id="{C2497C5D-F205-0F3D-3779-368CD2E4405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2950539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CDA3A-872C-B703-362E-C746E08C8A90}"/>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36F26F0F-BCD6-8FC0-ED74-AAF160E26BDD}"/>
              </a:ext>
            </a:extLst>
          </p:cNvPr>
          <p:cNvSpPr>
            <a:spLocks noGrp="1"/>
          </p:cNvSpPr>
          <p:nvPr>
            <p:ph type="sldNum" sz="quarter" idx="12"/>
          </p:nvPr>
        </p:nvSpPr>
        <p:spPr/>
        <p:txBody>
          <a:bodyPr/>
          <a:lstStyle/>
          <a:p>
            <a:fld id="{1844E2AD-2CA4-4022-8F3B-D585D66E2E30}" type="slidenum">
              <a:rPr lang="sv-SE" smtClean="0"/>
              <a:pPr/>
              <a:t>19</a:t>
            </a:fld>
            <a:endParaRPr lang="sv-SE" dirty="0"/>
          </a:p>
        </p:txBody>
      </p:sp>
      <p:sp>
        <p:nvSpPr>
          <p:cNvPr id="3" name="Rubrik 2">
            <a:extLst>
              <a:ext uri="{FF2B5EF4-FFF2-40B4-BE49-F238E27FC236}">
                <a16:creationId xmlns:a16="http://schemas.microsoft.com/office/drawing/2014/main" id="{A771732D-9C1A-3AF3-0D2C-1C47035E88D3}"/>
              </a:ext>
            </a:extLst>
          </p:cNvPr>
          <p:cNvSpPr>
            <a:spLocks noGrp="1"/>
          </p:cNvSpPr>
          <p:nvPr>
            <p:ph type="title"/>
          </p:nvPr>
        </p:nvSpPr>
        <p:spPr/>
        <p:txBody>
          <a:bodyPr/>
          <a:lstStyle/>
          <a:p>
            <a:r>
              <a:rPr lang="sv-SE" dirty="0"/>
              <a:t>Bakgrund</a:t>
            </a:r>
            <a:endParaRPr lang="sv-SE" dirty="0">
              <a:solidFill>
                <a:srgbClr val="FF0000"/>
              </a:solidFill>
            </a:endParaRPr>
          </a:p>
        </p:txBody>
      </p:sp>
      <p:sp>
        <p:nvSpPr>
          <p:cNvPr id="4" name="Platshållare för innehåll 3">
            <a:extLst>
              <a:ext uri="{FF2B5EF4-FFF2-40B4-BE49-F238E27FC236}">
                <a16:creationId xmlns:a16="http://schemas.microsoft.com/office/drawing/2014/main" id="{2734AD54-C28E-D8B7-32F3-E929FDF18DE9}"/>
              </a:ext>
            </a:extLst>
          </p:cNvPr>
          <p:cNvSpPr>
            <a:spLocks noGrp="1"/>
          </p:cNvSpPr>
          <p:nvPr>
            <p:ph sz="half" idx="13"/>
          </p:nvPr>
        </p:nvSpPr>
        <p:spPr>
          <a:xfrm>
            <a:off x="395536" y="1018523"/>
            <a:ext cx="7488832" cy="3396832"/>
          </a:xfrm>
        </p:spPr>
        <p:txBody>
          <a:bodyPr/>
          <a:lstStyle/>
          <a:p>
            <a:pPr marL="285750" indent="-285750">
              <a:buFont typeface="Arial" panose="020B0604020202020204" pitchFamily="34" charset="0"/>
              <a:buChar char="•"/>
            </a:pPr>
            <a:r>
              <a:rPr lang="sv-SE" b="1" dirty="0"/>
              <a:t>För beslutsfattande på verksamhetsnivå </a:t>
            </a:r>
            <a:r>
              <a:rPr lang="sv-SE" dirty="0"/>
              <a:t>krävs platsspecifik information och data. Platsspecifik information och data som genereras genom så kallade </a:t>
            </a:r>
            <a:r>
              <a:rPr lang="sv-SE" i="1" dirty="0" err="1"/>
              <a:t>bottom</a:t>
            </a:r>
            <a:r>
              <a:rPr lang="sv-SE" i="1" dirty="0"/>
              <a:t>-</a:t>
            </a:r>
            <a:r>
              <a:rPr lang="sv-SE" i="1" dirty="0" err="1"/>
              <a:t>up</a:t>
            </a:r>
            <a:r>
              <a:rPr lang="sv-SE" i="1" dirty="0"/>
              <a:t>-ansatser </a:t>
            </a:r>
            <a:r>
              <a:rPr lang="sv-SE" dirty="0"/>
              <a:t>omfattar bland annat följande metoder:</a:t>
            </a:r>
          </a:p>
          <a:p>
            <a:pPr marL="971550" lvl="2" indent="-285750"/>
            <a:r>
              <a:rPr lang="sv-SE" sz="1600" dirty="0" err="1"/>
              <a:t>Platsbaserad</a:t>
            </a:r>
            <a:r>
              <a:rPr lang="sv-SE" sz="1600" dirty="0"/>
              <a:t> analys </a:t>
            </a:r>
          </a:p>
          <a:p>
            <a:pPr marL="971550" lvl="2" indent="-285750"/>
            <a:r>
              <a:rPr lang="sv-SE" sz="1600" dirty="0"/>
              <a:t>Deltagandebaserad kartläggning och kartläggning</a:t>
            </a:r>
          </a:p>
          <a:p>
            <a:pPr marL="971550" lvl="2" indent="-285750"/>
            <a:r>
              <a:rPr lang="sv-SE" sz="1600" dirty="0"/>
              <a:t>Rumsliga analyser</a:t>
            </a:r>
          </a:p>
          <a:p>
            <a:pPr marL="285750" indent="-285750">
              <a:buFont typeface="Arial" panose="020B0604020202020204" pitchFamily="34" charset="0"/>
              <a:buChar char="•"/>
            </a:pPr>
            <a:r>
              <a:rPr lang="sv-SE" b="1" dirty="0"/>
              <a:t>För beslutsfattande på företags-, </a:t>
            </a:r>
            <a:r>
              <a:rPr lang="sv-SE" b="1" dirty="0" err="1"/>
              <a:t>värdekedje</a:t>
            </a:r>
            <a:r>
              <a:rPr lang="sv-SE" b="1" dirty="0"/>
              <a:t>- och portföljnivå </a:t>
            </a:r>
            <a:r>
              <a:rPr lang="sv-SE" dirty="0"/>
              <a:t>lämpar sig </a:t>
            </a:r>
            <a:r>
              <a:rPr lang="sv-SE" i="1" dirty="0"/>
              <a:t>top-down-ansatser, </a:t>
            </a:r>
            <a:r>
              <a:rPr lang="sv-SE" dirty="0"/>
              <a:t>vilka omfattar bland annat följande metoder:</a:t>
            </a:r>
          </a:p>
          <a:p>
            <a:pPr marL="628650" lvl="1" indent="-285750"/>
            <a:r>
              <a:rPr lang="sv-SE" sz="1600" dirty="0"/>
              <a:t>Livscykelperspektiv</a:t>
            </a:r>
          </a:p>
          <a:p>
            <a:pPr marL="628650" lvl="1" indent="-285750"/>
            <a:r>
              <a:rPr lang="sv-SE" sz="1600" dirty="0"/>
              <a:t>Storskaliga miljöekonomiska modeller </a:t>
            </a:r>
          </a:p>
          <a:p>
            <a:pPr marL="285750" indent="-285750">
              <a:buFont typeface="Arial" panose="020B0604020202020204" pitchFamily="34" charset="0"/>
              <a:buChar char="•"/>
            </a:pPr>
            <a:endParaRPr lang="sv-SE" sz="1600" dirty="0"/>
          </a:p>
        </p:txBody>
      </p:sp>
      <p:pic>
        <p:nvPicPr>
          <p:cNvPr id="5" name="Bild 4" descr="Förstoringsglas med hel fyllning">
            <a:extLst>
              <a:ext uri="{FF2B5EF4-FFF2-40B4-BE49-F238E27FC236}">
                <a16:creationId xmlns:a16="http://schemas.microsoft.com/office/drawing/2014/main" id="{3A92AB09-FB0F-92D2-C359-0019A94BBAB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393582" y="2089134"/>
            <a:ext cx="468213" cy="468213"/>
          </a:xfrm>
          <a:prstGeom prst="rect">
            <a:avLst/>
          </a:prstGeom>
        </p:spPr>
      </p:pic>
      <p:pic>
        <p:nvPicPr>
          <p:cNvPr id="6" name="Bild 5" descr="Barn kontur">
            <a:extLst>
              <a:ext uri="{FF2B5EF4-FFF2-40B4-BE49-F238E27FC236}">
                <a16:creationId xmlns:a16="http://schemas.microsoft.com/office/drawing/2014/main" id="{9A9C6CC7-3809-E123-9B86-445FE2B0B7E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084168" y="2444458"/>
            <a:ext cx="544962" cy="544962"/>
          </a:xfrm>
          <a:prstGeom prst="rect">
            <a:avLst/>
          </a:prstGeom>
        </p:spPr>
      </p:pic>
      <p:pic>
        <p:nvPicPr>
          <p:cNvPr id="7" name="Bild 6" descr="Spridningsdiagram med hel fyllning">
            <a:extLst>
              <a:ext uri="{FF2B5EF4-FFF2-40B4-BE49-F238E27FC236}">
                <a16:creationId xmlns:a16="http://schemas.microsoft.com/office/drawing/2014/main" id="{CE39A78A-90C9-B327-A853-B4447C4227E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185478" y="2784487"/>
            <a:ext cx="468213" cy="468213"/>
          </a:xfrm>
          <a:prstGeom prst="rect">
            <a:avLst/>
          </a:prstGeom>
        </p:spPr>
      </p:pic>
      <p:pic>
        <p:nvPicPr>
          <p:cNvPr id="8" name="Bild 7" descr="Matematik kontur">
            <a:extLst>
              <a:ext uri="{FF2B5EF4-FFF2-40B4-BE49-F238E27FC236}">
                <a16:creationId xmlns:a16="http://schemas.microsoft.com/office/drawing/2014/main" id="{4271EC22-589F-C70F-3FFC-0E9A93FE695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4598211" y="4299942"/>
            <a:ext cx="468213" cy="468213"/>
          </a:xfrm>
          <a:prstGeom prst="rect">
            <a:avLst/>
          </a:prstGeom>
        </p:spPr>
      </p:pic>
      <p:pic>
        <p:nvPicPr>
          <p:cNvPr id="9" name="Bild 8" descr="Periodiskt diagram med hel fyllning">
            <a:extLst>
              <a:ext uri="{FF2B5EF4-FFF2-40B4-BE49-F238E27FC236}">
                <a16:creationId xmlns:a16="http://schemas.microsoft.com/office/drawing/2014/main" id="{BF13E89F-AF83-E942-9907-9EF8E2DB861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2987824" y="3927009"/>
            <a:ext cx="575490" cy="508603"/>
          </a:xfrm>
          <a:prstGeom prst="rect">
            <a:avLst/>
          </a:prstGeom>
        </p:spPr>
      </p:pic>
    </p:spTree>
    <p:extLst>
      <p:ext uri="{BB962C8B-B14F-4D97-AF65-F5344CB8AC3E}">
        <p14:creationId xmlns:p14="http://schemas.microsoft.com/office/powerpoint/2010/main" val="2387872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2310E46E-CCC8-F261-6CF6-E1202E03B1C5}"/>
              </a:ext>
            </a:extLst>
          </p:cNvPr>
          <p:cNvSpPr>
            <a:spLocks noGrp="1"/>
          </p:cNvSpPr>
          <p:nvPr>
            <p:ph type="sldNum" sz="quarter" idx="12"/>
          </p:nvPr>
        </p:nvSpPr>
        <p:spPr/>
        <p:txBody>
          <a:bodyPr/>
          <a:lstStyle/>
          <a:p>
            <a:fld id="{1844E2AD-2CA4-4022-8F3B-D585D66E2E30}" type="slidenum">
              <a:rPr lang="sv-SE" smtClean="0"/>
              <a:pPr/>
              <a:t>2</a:t>
            </a:fld>
            <a:endParaRPr lang="sv-SE" dirty="0"/>
          </a:p>
        </p:txBody>
      </p:sp>
      <p:sp>
        <p:nvSpPr>
          <p:cNvPr id="3" name="Rubrik 2">
            <a:extLst>
              <a:ext uri="{FF2B5EF4-FFF2-40B4-BE49-F238E27FC236}">
                <a16:creationId xmlns:a16="http://schemas.microsoft.com/office/drawing/2014/main" id="{ED16FE05-3805-33DB-5118-A26EA03D2EBC}"/>
              </a:ext>
            </a:extLst>
          </p:cNvPr>
          <p:cNvSpPr>
            <a:spLocks noGrp="1"/>
          </p:cNvSpPr>
          <p:nvPr>
            <p:ph type="title"/>
          </p:nvPr>
        </p:nvSpPr>
        <p:spPr/>
        <p:txBody>
          <a:bodyPr/>
          <a:lstStyle/>
          <a:p>
            <a:r>
              <a:rPr lang="sv-SE" dirty="0"/>
              <a:t>Om denna presentation</a:t>
            </a:r>
          </a:p>
        </p:txBody>
      </p:sp>
      <p:sp>
        <p:nvSpPr>
          <p:cNvPr id="4" name="Platshållare för innehåll 3">
            <a:extLst>
              <a:ext uri="{FF2B5EF4-FFF2-40B4-BE49-F238E27FC236}">
                <a16:creationId xmlns:a16="http://schemas.microsoft.com/office/drawing/2014/main" id="{4E5B0F59-0BDE-6F6F-D22D-A13AC2C13E98}"/>
              </a:ext>
            </a:extLst>
          </p:cNvPr>
          <p:cNvSpPr>
            <a:spLocks noGrp="1"/>
          </p:cNvSpPr>
          <p:nvPr>
            <p:ph sz="half" idx="13"/>
          </p:nvPr>
        </p:nvSpPr>
        <p:spPr/>
        <p:txBody>
          <a:bodyPr/>
          <a:lstStyle/>
          <a:p>
            <a:pPr marL="285750" indent="-285750">
              <a:buFont typeface="Arial" panose="020B0604020202020204" pitchFamily="34" charset="0"/>
              <a:buChar char="•"/>
            </a:pPr>
            <a:r>
              <a:rPr lang="sv-SE" dirty="0"/>
              <a:t>Denna presentation utgår från IPBES globala rapport Business and </a:t>
            </a:r>
            <a:r>
              <a:rPr lang="sv-SE" dirty="0" err="1"/>
              <a:t>Biodiversity</a:t>
            </a:r>
            <a:r>
              <a:rPr lang="sv-SE" dirty="0"/>
              <a:t> </a:t>
            </a:r>
            <a:r>
              <a:rPr lang="sv-SE" dirty="0" err="1"/>
              <a:t>Assessment</a:t>
            </a:r>
            <a:r>
              <a:rPr lang="sv-SE" dirty="0"/>
              <a:t>. </a:t>
            </a:r>
          </a:p>
          <a:p>
            <a:pPr marL="285750" indent="-285750">
              <a:buFont typeface="Arial" panose="020B0604020202020204" pitchFamily="34" charset="0"/>
              <a:buChar char="•"/>
            </a:pPr>
            <a:r>
              <a:rPr lang="sv-SE" dirty="0"/>
              <a:t>Presentationen syftar till att sammanfatta rapportens huvudbudskap på svenska.</a:t>
            </a:r>
          </a:p>
          <a:p>
            <a:pPr marL="285750" indent="-285750">
              <a:buFont typeface="Arial" panose="020B0604020202020204" pitchFamily="34" charset="0"/>
              <a:buChar char="•"/>
            </a:pPr>
            <a:r>
              <a:rPr lang="sv-SE" dirty="0"/>
              <a:t>Presentationen har tagits fram av Susanne Arvidsson, docent på Lunds universitet på uppdrag av Naturvårdsverket.</a:t>
            </a:r>
          </a:p>
          <a:p>
            <a:pPr marL="285750" indent="-285750">
              <a:buFont typeface="Arial" panose="020B0604020202020204" pitchFamily="34" charset="0"/>
              <a:buChar char="•"/>
            </a:pPr>
            <a:r>
              <a:rPr lang="sv-SE" dirty="0"/>
              <a:t>Presentationen får användas fritt för att kommunicera och sprida innehållet i rapporten.</a:t>
            </a:r>
          </a:p>
          <a:p>
            <a:pPr marL="285750" indent="-285750">
              <a:buFont typeface="Arial" panose="020B0604020202020204" pitchFamily="34" charset="0"/>
              <a:buChar char="•"/>
            </a:pPr>
            <a:r>
              <a:rPr lang="sv-SE" dirty="0"/>
              <a:t>Länkar till rapporterna och kommunikationsmaterial på engelska finns på sista bilden.</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872699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74D8B-BD99-C5A8-13C7-05817A6DACAC}"/>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A66302BC-EB29-1481-32AD-14A675F680D7}"/>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C36353A2-8BAF-E29B-7557-CDC05F099B8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5660FEB4-0A61-0FD6-CB2F-430EE44FF544}"/>
              </a:ext>
            </a:extLst>
          </p:cNvPr>
          <p:cNvSpPr>
            <a:spLocks noGrp="1"/>
          </p:cNvSpPr>
          <p:nvPr>
            <p:ph type="ctrTitle"/>
          </p:nvPr>
        </p:nvSpPr>
        <p:spPr>
          <a:xfrm>
            <a:off x="1143000" y="1596145"/>
            <a:ext cx="6858000" cy="1790700"/>
          </a:xfrm>
        </p:spPr>
        <p:txBody>
          <a:bodyPr/>
          <a:lstStyle/>
          <a:p>
            <a:pPr algn="ctr"/>
            <a:r>
              <a:rPr lang="sv-SE" sz="2400" dirty="0"/>
              <a:t>Lämpliga metoder för att mäta och hantera påverkan och beroenden kan väljas beroende på deras täckning, noggrannhet och känslighet.</a:t>
            </a:r>
          </a:p>
        </p:txBody>
      </p:sp>
      <p:sp>
        <p:nvSpPr>
          <p:cNvPr id="7" name="textruta 6">
            <a:extLst>
              <a:ext uri="{FF2B5EF4-FFF2-40B4-BE49-F238E27FC236}">
                <a16:creationId xmlns:a16="http://schemas.microsoft.com/office/drawing/2014/main" id="{F9727182-251A-9D09-025C-3697B721A2C5}"/>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7</a:t>
            </a:r>
          </a:p>
        </p:txBody>
      </p:sp>
      <p:pic>
        <p:nvPicPr>
          <p:cNvPr id="9" name="Bild 8" descr="Medeltida trumpet kontur">
            <a:extLst>
              <a:ext uri="{FF2B5EF4-FFF2-40B4-BE49-F238E27FC236}">
                <a16:creationId xmlns:a16="http://schemas.microsoft.com/office/drawing/2014/main" id="{6C80D252-7BC9-022D-C263-891CE99FE8A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3985447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B2274-F658-0E31-4BD0-9372BA3CC4C4}"/>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360ECC0-1485-7380-A0E9-0BF1693DB1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4BA26D0B-B240-F72E-0341-5223EAD12D00}"/>
              </a:ext>
            </a:extLst>
          </p:cNvPr>
          <p:cNvSpPr>
            <a:spLocks noGrp="1"/>
          </p:cNvSpPr>
          <p:nvPr>
            <p:ph type="title"/>
          </p:nvPr>
        </p:nvSpPr>
        <p:spPr/>
        <p:txBody>
          <a:bodyPr/>
          <a:lstStyle/>
          <a:p>
            <a:r>
              <a:rPr lang="sv-SE" dirty="0"/>
              <a:t>Bakgrund</a:t>
            </a:r>
            <a:r>
              <a:rPr lang="sv-SE" dirty="0">
                <a:solidFill>
                  <a:srgbClr val="FF0000"/>
                </a:solidFill>
              </a:rPr>
              <a:t> </a:t>
            </a:r>
          </a:p>
        </p:txBody>
      </p:sp>
      <p:sp>
        <p:nvSpPr>
          <p:cNvPr id="4" name="Platshållare för innehåll 3">
            <a:extLst>
              <a:ext uri="{FF2B5EF4-FFF2-40B4-BE49-F238E27FC236}">
                <a16:creationId xmlns:a16="http://schemas.microsoft.com/office/drawing/2014/main" id="{52C1238E-E479-A490-0334-099312C13549}"/>
              </a:ext>
            </a:extLst>
          </p:cNvPr>
          <p:cNvSpPr>
            <a:spLocks noGrp="1"/>
          </p:cNvSpPr>
          <p:nvPr>
            <p:ph sz="half" idx="13"/>
          </p:nvPr>
        </p:nvSpPr>
        <p:spPr>
          <a:xfrm>
            <a:off x="317254" y="1045511"/>
            <a:ext cx="7783138" cy="1883492"/>
          </a:xfrm>
        </p:spPr>
        <p:txBody>
          <a:bodyPr/>
          <a:lstStyle/>
          <a:p>
            <a:pPr marL="628650" lvl="1" indent="-285750"/>
            <a:r>
              <a:rPr lang="sv-SE" dirty="0"/>
              <a:t>Vissa metoder som idag finns tillgängliga uppfyller inte alltid kriterierna för tillräcklig täckning, noggrannhet och känslighet för alla typer av beslutssituationer. </a:t>
            </a:r>
          </a:p>
          <a:p>
            <a:pPr marL="628650" lvl="1" indent="-285750"/>
            <a:r>
              <a:rPr lang="sv-SE" dirty="0"/>
              <a:t>Metoderna kan ändå ge användbar information som företag kan agera utifrån. </a:t>
            </a:r>
          </a:p>
          <a:p>
            <a:pPr marL="628650" lvl="1" indent="-285750"/>
            <a:r>
              <a:rPr lang="sv-SE" dirty="0"/>
              <a:t>Tillgängliga metoder kan ofta vara lämpliga i olika situationer såsom: </a:t>
            </a:r>
          </a:p>
          <a:p>
            <a:pPr marL="628650" lvl="1" indent="-285750"/>
            <a:endParaRPr lang="sv-SE" dirty="0"/>
          </a:p>
          <a:p>
            <a:pPr marL="685800" lvl="2" indent="0">
              <a:buNone/>
            </a:pPr>
            <a:endParaRPr lang="sv-SE" dirty="0"/>
          </a:p>
          <a:p>
            <a:pPr marL="685800" lvl="2" indent="0">
              <a:buNone/>
            </a:pPr>
            <a:endParaRPr lang="sv-SE" dirty="0"/>
          </a:p>
          <a:p>
            <a:pPr marL="342900" lvl="1" indent="0">
              <a:buNone/>
            </a:pPr>
            <a:endParaRPr lang="sv-SE" dirty="0"/>
          </a:p>
          <a:p>
            <a:pPr marL="628650" lvl="1" indent="-285750"/>
            <a:endParaRPr lang="sv-SE" dirty="0"/>
          </a:p>
          <a:p>
            <a:pPr marL="285750" indent="-285750">
              <a:buFont typeface="Arial" panose="020B0604020202020204" pitchFamily="34" charset="0"/>
              <a:buChar char="•"/>
            </a:pPr>
            <a:endParaRPr lang="sv-SE" sz="1600" dirty="0"/>
          </a:p>
        </p:txBody>
      </p:sp>
      <p:pic>
        <p:nvPicPr>
          <p:cNvPr id="6" name="Bild 5" descr="Checklista kontur">
            <a:extLst>
              <a:ext uri="{FF2B5EF4-FFF2-40B4-BE49-F238E27FC236}">
                <a16:creationId xmlns:a16="http://schemas.microsoft.com/office/drawing/2014/main" id="{41172ACA-847D-CFD1-5DB4-5BEEE6696AB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68897" y="3874165"/>
            <a:ext cx="642392" cy="531335"/>
          </a:xfrm>
          <a:prstGeom prst="rect">
            <a:avLst/>
          </a:prstGeom>
        </p:spPr>
      </p:pic>
      <p:pic>
        <p:nvPicPr>
          <p:cNvPr id="15" name="Bild 14" descr="Spridningsdiagram kontur">
            <a:extLst>
              <a:ext uri="{FF2B5EF4-FFF2-40B4-BE49-F238E27FC236}">
                <a16:creationId xmlns:a16="http://schemas.microsoft.com/office/drawing/2014/main" id="{000478A0-D0B6-6A17-50C4-E4A0D85BA33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791828" y="3890258"/>
            <a:ext cx="642392" cy="642392"/>
          </a:xfrm>
          <a:prstGeom prst="rect">
            <a:avLst/>
          </a:prstGeom>
        </p:spPr>
      </p:pic>
      <p:pic>
        <p:nvPicPr>
          <p:cNvPr id="17" name="Bild 16" descr="Kikare kontur">
            <a:extLst>
              <a:ext uri="{FF2B5EF4-FFF2-40B4-BE49-F238E27FC236}">
                <a16:creationId xmlns:a16="http://schemas.microsoft.com/office/drawing/2014/main" id="{5150E260-C1DD-6885-3D5F-7A8EBA563BC0}"/>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393904" y="3890258"/>
            <a:ext cx="642392" cy="642392"/>
          </a:xfrm>
          <a:prstGeom prst="rect">
            <a:avLst/>
          </a:prstGeom>
        </p:spPr>
      </p:pic>
      <p:pic>
        <p:nvPicPr>
          <p:cNvPr id="19" name="Bild 18" descr="Gungbräda kontur">
            <a:extLst>
              <a:ext uri="{FF2B5EF4-FFF2-40B4-BE49-F238E27FC236}">
                <a16:creationId xmlns:a16="http://schemas.microsoft.com/office/drawing/2014/main" id="{9B1ADB45-D32F-0539-BA0F-095A4893182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2521874" y="3812570"/>
            <a:ext cx="720080" cy="720080"/>
          </a:xfrm>
          <a:prstGeom prst="rect">
            <a:avLst/>
          </a:prstGeom>
        </p:spPr>
      </p:pic>
      <p:sp>
        <p:nvSpPr>
          <p:cNvPr id="21" name="textruta 20">
            <a:extLst>
              <a:ext uri="{FF2B5EF4-FFF2-40B4-BE49-F238E27FC236}">
                <a16:creationId xmlns:a16="http://schemas.microsoft.com/office/drawing/2014/main" id="{EA6249ED-06CF-3AA6-49C1-6853739174AF}"/>
              </a:ext>
            </a:extLst>
          </p:cNvPr>
          <p:cNvSpPr txBox="1"/>
          <p:nvPr/>
        </p:nvSpPr>
        <p:spPr>
          <a:xfrm>
            <a:off x="467544" y="3099358"/>
            <a:ext cx="161500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b="1" i="0" u="none" strike="noStrike" kern="1200" cap="none" spc="0" normalizeH="0" baseline="0" noProof="0" dirty="0">
                <a:ln>
                  <a:noFill/>
                </a:ln>
                <a:solidFill>
                  <a:srgbClr val="000000"/>
                </a:solidFill>
                <a:effectLst/>
                <a:uLnTx/>
                <a:uFillTx/>
                <a:latin typeface="Arial" panose="020B0604020202020204"/>
                <a:ea typeface="+mn-ea"/>
                <a:cs typeface="+mn-cs"/>
              </a:rPr>
              <a:t>Kartläggning</a:t>
            </a:r>
          </a:p>
        </p:txBody>
      </p:sp>
      <p:sp>
        <p:nvSpPr>
          <p:cNvPr id="22" name="textruta 21">
            <a:extLst>
              <a:ext uri="{FF2B5EF4-FFF2-40B4-BE49-F238E27FC236}">
                <a16:creationId xmlns:a16="http://schemas.microsoft.com/office/drawing/2014/main" id="{8F895566-9245-2FE8-A9C7-DB44558C5E90}"/>
              </a:ext>
            </a:extLst>
          </p:cNvPr>
          <p:cNvSpPr txBox="1"/>
          <p:nvPr/>
        </p:nvSpPr>
        <p:spPr>
          <a:xfrm>
            <a:off x="1898067" y="3099358"/>
            <a:ext cx="2078166"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600" b="1" i="0" u="none" strike="noStrike" kern="1200" cap="none" spc="0" normalizeH="0" baseline="0" noProof="0" dirty="0">
                <a:ln>
                  <a:noFill/>
                </a:ln>
                <a:solidFill>
                  <a:srgbClr val="000000"/>
                </a:solidFill>
                <a:effectLst/>
                <a:uLnTx/>
                <a:uFillTx/>
                <a:latin typeface="Arial" panose="020B0604020202020204"/>
                <a:ea typeface="+mn-ea"/>
                <a:cs typeface="+mn-cs"/>
              </a:rPr>
              <a:t>Jämförelse av olika alternativ </a:t>
            </a:r>
          </a:p>
        </p:txBody>
      </p:sp>
      <p:sp>
        <p:nvSpPr>
          <p:cNvPr id="23" name="textruta 22">
            <a:extLst>
              <a:ext uri="{FF2B5EF4-FFF2-40B4-BE49-F238E27FC236}">
                <a16:creationId xmlns:a16="http://schemas.microsoft.com/office/drawing/2014/main" id="{FAC730C6-EA66-26B7-5495-1E80D8DD98CB}"/>
              </a:ext>
            </a:extLst>
          </p:cNvPr>
          <p:cNvSpPr txBox="1"/>
          <p:nvPr/>
        </p:nvSpPr>
        <p:spPr>
          <a:xfrm>
            <a:off x="3979636" y="3099358"/>
            <a:ext cx="253657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600" b="1" i="0" u="none" strike="noStrike" kern="1200" cap="none" spc="0" normalizeH="0" baseline="0" noProof="0" dirty="0">
                <a:ln>
                  <a:noFill/>
                </a:ln>
                <a:solidFill>
                  <a:srgbClr val="000000"/>
                </a:solidFill>
                <a:effectLst/>
                <a:uLnTx/>
                <a:uFillTx/>
                <a:latin typeface="Arial" panose="020B0604020202020204"/>
                <a:ea typeface="+mn-ea"/>
                <a:cs typeface="+mn-cs"/>
              </a:rPr>
              <a:t>Mätning av förändringar i påverkan/beroenden</a:t>
            </a:r>
          </a:p>
        </p:txBody>
      </p:sp>
      <p:sp>
        <p:nvSpPr>
          <p:cNvPr id="25" name="textruta 24">
            <a:extLst>
              <a:ext uri="{FF2B5EF4-FFF2-40B4-BE49-F238E27FC236}">
                <a16:creationId xmlns:a16="http://schemas.microsoft.com/office/drawing/2014/main" id="{9E5C5220-0BE8-9E3B-7D35-CF96D1B947E1}"/>
              </a:ext>
            </a:extLst>
          </p:cNvPr>
          <p:cNvSpPr txBox="1"/>
          <p:nvPr/>
        </p:nvSpPr>
        <p:spPr>
          <a:xfrm>
            <a:off x="6379675" y="3099358"/>
            <a:ext cx="2670849"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600" b="1" i="0" u="none" strike="noStrike" kern="1200" cap="none" spc="0" normalizeH="0" baseline="0" noProof="0" dirty="0">
                <a:ln>
                  <a:noFill/>
                </a:ln>
                <a:solidFill>
                  <a:srgbClr val="000000"/>
                </a:solidFill>
                <a:effectLst/>
                <a:uLnTx/>
                <a:uFillTx/>
                <a:latin typeface="Arial" panose="020B0604020202020204"/>
                <a:ea typeface="+mn-ea"/>
                <a:cs typeface="+mn-cs"/>
              </a:rPr>
              <a:t>Mätning av förändringar kopplat till biologisk mångfald</a:t>
            </a:r>
          </a:p>
        </p:txBody>
      </p:sp>
    </p:spTree>
    <p:extLst>
      <p:ext uri="{BB962C8B-B14F-4D97-AF65-F5344CB8AC3E}">
        <p14:creationId xmlns:p14="http://schemas.microsoft.com/office/powerpoint/2010/main" val="193731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1A93A-C63C-E88D-BD96-4B0A83B9E0ED}"/>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AA68EA5E-22E1-B07C-358C-CB4CF54C1F2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F25C79A9-8E69-6F8B-7C2D-B3EC80BF85A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B7DAD6CD-E8F5-6E65-A31F-3F2D8DB36CF2}"/>
              </a:ext>
            </a:extLst>
          </p:cNvPr>
          <p:cNvSpPr>
            <a:spLocks noGrp="1"/>
          </p:cNvSpPr>
          <p:nvPr>
            <p:ph type="ctrTitle"/>
          </p:nvPr>
        </p:nvSpPr>
        <p:spPr>
          <a:xfrm>
            <a:off x="1143000" y="1596145"/>
            <a:ext cx="6858000" cy="1790700"/>
          </a:xfrm>
        </p:spPr>
        <p:txBody>
          <a:bodyPr/>
          <a:lstStyle/>
          <a:p>
            <a:pPr algn="ctr"/>
            <a:r>
              <a:rPr lang="sv-SE" sz="2400" dirty="0"/>
              <a:t>Företag skulle bättre kunna mäta och hantera sin påverkan och sina beroenden genom att på lämpligt sätt ta del av forskningsresultat såväl som traditionell kunskap, metoder och praxis.</a:t>
            </a:r>
          </a:p>
        </p:txBody>
      </p:sp>
      <p:sp>
        <p:nvSpPr>
          <p:cNvPr id="7" name="textruta 6">
            <a:extLst>
              <a:ext uri="{FF2B5EF4-FFF2-40B4-BE49-F238E27FC236}">
                <a16:creationId xmlns:a16="http://schemas.microsoft.com/office/drawing/2014/main" id="{E621405E-673B-50C4-2978-703C6387171B}"/>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8</a:t>
            </a:r>
          </a:p>
        </p:txBody>
      </p:sp>
      <p:pic>
        <p:nvPicPr>
          <p:cNvPr id="9" name="Bild 8" descr="Medeltida trumpet kontur">
            <a:extLst>
              <a:ext uri="{FF2B5EF4-FFF2-40B4-BE49-F238E27FC236}">
                <a16:creationId xmlns:a16="http://schemas.microsoft.com/office/drawing/2014/main" id="{92C6F045-3369-27D1-6FC3-58CF3E75883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21848981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F3056-D1E2-F9DC-1E89-982B749F18EE}"/>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530E0F33-E62F-FD9A-8137-DD2B35AC696A}"/>
              </a:ext>
            </a:extLst>
          </p:cNvPr>
          <p:cNvSpPr>
            <a:spLocks noGrp="1"/>
          </p:cNvSpPr>
          <p:nvPr>
            <p:ph type="sldNum" sz="quarter" idx="12"/>
          </p:nvPr>
        </p:nvSpPr>
        <p:spPr/>
        <p:txBody>
          <a:bodyPr/>
          <a:lstStyle/>
          <a:p>
            <a:fld id="{1844E2AD-2CA4-4022-8F3B-D585D66E2E30}" type="slidenum">
              <a:rPr lang="sv-SE" smtClean="0"/>
              <a:pPr/>
              <a:t>23</a:t>
            </a:fld>
            <a:endParaRPr lang="sv-SE" dirty="0"/>
          </a:p>
        </p:txBody>
      </p:sp>
      <p:sp>
        <p:nvSpPr>
          <p:cNvPr id="3" name="Rubrik 2">
            <a:extLst>
              <a:ext uri="{FF2B5EF4-FFF2-40B4-BE49-F238E27FC236}">
                <a16:creationId xmlns:a16="http://schemas.microsoft.com/office/drawing/2014/main" id="{97A0AC92-05A3-89AA-BEA0-2F1107EB197F}"/>
              </a:ext>
            </a:extLst>
          </p:cNvPr>
          <p:cNvSpPr>
            <a:spLocks noGrp="1"/>
          </p:cNvSpPr>
          <p:nvPr>
            <p:ph type="title"/>
          </p:nvPr>
        </p:nvSpPr>
        <p:spPr/>
        <p:txBody>
          <a:bodyPr/>
          <a:lstStyle/>
          <a:p>
            <a:r>
              <a:rPr lang="sv-SE" dirty="0"/>
              <a:t>Bakgrund</a:t>
            </a:r>
            <a:endParaRPr lang="sv-SE" dirty="0">
              <a:solidFill>
                <a:srgbClr val="FF0000"/>
              </a:solidFill>
            </a:endParaRPr>
          </a:p>
        </p:txBody>
      </p:sp>
      <p:sp>
        <p:nvSpPr>
          <p:cNvPr id="4" name="Platshållare för innehåll 3">
            <a:extLst>
              <a:ext uri="{FF2B5EF4-FFF2-40B4-BE49-F238E27FC236}">
                <a16:creationId xmlns:a16="http://schemas.microsoft.com/office/drawing/2014/main" id="{13C8D412-E580-9B1C-21D4-1BCA3482AC06}"/>
              </a:ext>
            </a:extLst>
          </p:cNvPr>
          <p:cNvSpPr>
            <a:spLocks noGrp="1"/>
          </p:cNvSpPr>
          <p:nvPr>
            <p:ph sz="half" idx="13"/>
          </p:nvPr>
        </p:nvSpPr>
        <p:spPr>
          <a:xfrm>
            <a:off x="395536" y="998266"/>
            <a:ext cx="8136904" cy="3396832"/>
          </a:xfrm>
        </p:spPr>
        <p:txBody>
          <a:bodyPr/>
          <a:lstStyle/>
          <a:p>
            <a:pPr marL="285750" indent="-285750">
              <a:buFont typeface="Arial" panose="020B0604020202020204" pitchFamily="34" charset="0"/>
              <a:buChar char="•"/>
            </a:pPr>
            <a:r>
              <a:rPr lang="sv-SE" sz="1600" dirty="0"/>
              <a:t>Det </a:t>
            </a:r>
            <a:r>
              <a:rPr lang="sv-SE" sz="1600" b="1" dirty="0"/>
              <a:t>finns data och kunskap </a:t>
            </a:r>
            <a:r>
              <a:rPr lang="sv-SE" sz="1600" dirty="0"/>
              <a:t>om företags påverkan på och beroenden av biologisk mångfald inom forskarsamhället, urfolk och lokalsamhällen samt inom företag.</a:t>
            </a:r>
          </a:p>
          <a:p>
            <a:pPr marL="285750" indent="-285750">
              <a:buFont typeface="Arial" panose="020B0604020202020204" pitchFamily="34" charset="0"/>
              <a:buChar char="•"/>
            </a:pPr>
            <a:r>
              <a:rPr lang="sv-SE" sz="1600" dirty="0"/>
              <a:t>Utmaningarna är dock flera:</a:t>
            </a:r>
          </a:p>
          <a:p>
            <a:pPr marL="628650" lvl="1" indent="-285750">
              <a:spcBef>
                <a:spcPts val="0"/>
              </a:spcBef>
            </a:pPr>
            <a:r>
              <a:rPr lang="sv-SE" sz="1600" dirty="0"/>
              <a:t>Data och kunskap är ofta </a:t>
            </a:r>
            <a:r>
              <a:rPr lang="sv-SE" sz="1600" b="1" dirty="0"/>
              <a:t>fragmenterad och används inte effektivt </a:t>
            </a:r>
            <a:r>
              <a:rPr lang="sv-SE" sz="1600" dirty="0"/>
              <a:t>av företag i beslutsfattandet. </a:t>
            </a:r>
          </a:p>
          <a:p>
            <a:pPr marL="628650" lvl="1" indent="-285750">
              <a:spcBef>
                <a:spcPts val="0"/>
              </a:spcBef>
            </a:pPr>
            <a:r>
              <a:rPr lang="sv-SE" sz="1600" dirty="0"/>
              <a:t>Vetenskaplig litteratur är sällan skriven för företag och </a:t>
            </a:r>
            <a:r>
              <a:rPr lang="sv-SE" sz="1600" b="1" dirty="0"/>
              <a:t>bristen på anpassning till företagens behov </a:t>
            </a:r>
            <a:r>
              <a:rPr lang="sv-SE" sz="1600" dirty="0"/>
              <a:t>har bromsat användningen av forskningsresultat. </a:t>
            </a:r>
          </a:p>
          <a:p>
            <a:pPr marL="628650" lvl="1" indent="-285750">
              <a:spcBef>
                <a:spcPts val="0"/>
              </a:spcBef>
            </a:pPr>
            <a:r>
              <a:rPr lang="sv-SE" sz="1600" dirty="0"/>
              <a:t>Inom näringslivet finns ofta </a:t>
            </a:r>
            <a:r>
              <a:rPr lang="sv-SE" sz="1600" b="1" dirty="0"/>
              <a:t>en begränsad förståelse för urfolk och lokalsamhällen som bärare av kunskap om biologisk mångfald </a:t>
            </a:r>
            <a:r>
              <a:rPr lang="sv-SE" sz="1600" dirty="0"/>
              <a:t>och dess bevarande, restaurering och hållbara nyttjande. </a:t>
            </a:r>
          </a:p>
          <a:p>
            <a:pPr marL="285750" indent="-285750">
              <a:buFont typeface="Arial" panose="020B0604020202020204" pitchFamily="34" charset="0"/>
              <a:buChar char="•"/>
            </a:pPr>
            <a:r>
              <a:rPr lang="sv-SE" sz="1600" dirty="0"/>
              <a:t>Stort behov av strukturerat samarbete som leder till ökad kunskapsspridning mellan olika aktörer och förbättrad användning av data och kunskap.</a:t>
            </a:r>
          </a:p>
        </p:txBody>
      </p:sp>
    </p:spTree>
    <p:extLst>
      <p:ext uri="{BB962C8B-B14F-4D97-AF65-F5344CB8AC3E}">
        <p14:creationId xmlns:p14="http://schemas.microsoft.com/office/powerpoint/2010/main" val="846234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27EEE-E568-68CE-66E6-C46CCE2B0DB7}"/>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8F58219E-9987-45B5-A65B-C5319D22A85D}"/>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5FB63B73-B6BD-50C9-D239-BEDDAAD2FD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A69B47F6-D5F8-1B23-873F-942E933D72CE}"/>
              </a:ext>
            </a:extLst>
          </p:cNvPr>
          <p:cNvSpPr>
            <a:spLocks noGrp="1"/>
          </p:cNvSpPr>
          <p:nvPr>
            <p:ph type="ctrTitle"/>
          </p:nvPr>
        </p:nvSpPr>
        <p:spPr>
          <a:xfrm>
            <a:off x="1143000" y="1596145"/>
            <a:ext cx="6858000" cy="1790700"/>
          </a:xfrm>
        </p:spPr>
        <p:txBody>
          <a:bodyPr/>
          <a:lstStyle/>
          <a:p>
            <a:pPr algn="ctr"/>
            <a:r>
              <a:rPr lang="sv-SE" sz="2400" dirty="0"/>
              <a:t>Den befintliga kunskapsbasen behöver stärkas genom att adressera centrala kunskapsluckor såväl som luckor i kunskapens tillämpning.</a:t>
            </a:r>
          </a:p>
        </p:txBody>
      </p:sp>
      <p:sp>
        <p:nvSpPr>
          <p:cNvPr id="7" name="textruta 6">
            <a:extLst>
              <a:ext uri="{FF2B5EF4-FFF2-40B4-BE49-F238E27FC236}">
                <a16:creationId xmlns:a16="http://schemas.microsoft.com/office/drawing/2014/main" id="{CD3304BE-4F07-BD28-F4B0-B69D4A1DAD0E}"/>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9</a:t>
            </a:r>
          </a:p>
        </p:txBody>
      </p:sp>
      <p:pic>
        <p:nvPicPr>
          <p:cNvPr id="9" name="Bild 8" descr="Medeltida trumpet kontur">
            <a:extLst>
              <a:ext uri="{FF2B5EF4-FFF2-40B4-BE49-F238E27FC236}">
                <a16:creationId xmlns:a16="http://schemas.microsoft.com/office/drawing/2014/main" id="{44377797-9AB9-41A1-626C-13F661E2423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1308213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8C1D1-EA3F-7121-F8D9-2B59FBB33B03}"/>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2C5D3EBD-D3F6-9CAD-E9C5-CCF033339D3B}"/>
              </a:ext>
            </a:extLst>
          </p:cNvPr>
          <p:cNvSpPr>
            <a:spLocks noGrp="1"/>
          </p:cNvSpPr>
          <p:nvPr>
            <p:ph type="sldNum" sz="quarter" idx="12"/>
          </p:nvPr>
        </p:nvSpPr>
        <p:spPr/>
        <p:txBody>
          <a:bodyPr/>
          <a:lstStyle/>
          <a:p>
            <a:fld id="{1844E2AD-2CA4-4022-8F3B-D585D66E2E30}" type="slidenum">
              <a:rPr lang="sv-SE" smtClean="0"/>
              <a:pPr/>
              <a:t>25</a:t>
            </a:fld>
            <a:endParaRPr lang="sv-SE" dirty="0"/>
          </a:p>
        </p:txBody>
      </p:sp>
      <p:sp>
        <p:nvSpPr>
          <p:cNvPr id="3" name="Rubrik 2">
            <a:extLst>
              <a:ext uri="{FF2B5EF4-FFF2-40B4-BE49-F238E27FC236}">
                <a16:creationId xmlns:a16="http://schemas.microsoft.com/office/drawing/2014/main" id="{F563BF4A-AC85-6977-48C4-E16675C4B731}"/>
              </a:ext>
            </a:extLst>
          </p:cNvPr>
          <p:cNvSpPr>
            <a:spLocks noGrp="1"/>
          </p:cNvSpPr>
          <p:nvPr>
            <p:ph type="title"/>
          </p:nvPr>
        </p:nvSpPr>
        <p:spPr/>
        <p:txBody>
          <a:bodyPr/>
          <a:lstStyle/>
          <a:p>
            <a:r>
              <a:rPr lang="sv-SE" dirty="0"/>
              <a:t>Bakgrund</a:t>
            </a:r>
            <a:r>
              <a:rPr lang="sv-SE" dirty="0">
                <a:solidFill>
                  <a:srgbClr val="FF0000"/>
                </a:solidFill>
              </a:rPr>
              <a:t> </a:t>
            </a:r>
          </a:p>
        </p:txBody>
      </p:sp>
      <p:sp>
        <p:nvSpPr>
          <p:cNvPr id="4" name="Platshållare för innehåll 3">
            <a:extLst>
              <a:ext uri="{FF2B5EF4-FFF2-40B4-BE49-F238E27FC236}">
                <a16:creationId xmlns:a16="http://schemas.microsoft.com/office/drawing/2014/main" id="{9F8820BB-2992-DF73-B927-B9C9E2BF09F7}"/>
              </a:ext>
            </a:extLst>
          </p:cNvPr>
          <p:cNvSpPr>
            <a:spLocks noGrp="1"/>
          </p:cNvSpPr>
          <p:nvPr>
            <p:ph sz="half" idx="13"/>
          </p:nvPr>
        </p:nvSpPr>
        <p:spPr>
          <a:xfrm>
            <a:off x="395536" y="1018523"/>
            <a:ext cx="7416824" cy="3396832"/>
          </a:xfrm>
        </p:spPr>
        <p:txBody>
          <a:bodyPr/>
          <a:lstStyle/>
          <a:p>
            <a:pPr marL="285750" indent="-285750">
              <a:buFont typeface="Arial" panose="020B0604020202020204" pitchFamily="34" charset="0"/>
              <a:buChar char="•"/>
            </a:pPr>
            <a:r>
              <a:rPr lang="sv-SE" b="1" dirty="0"/>
              <a:t>Företag kan agera redan idag </a:t>
            </a:r>
            <a:r>
              <a:rPr lang="sv-SE" dirty="0"/>
              <a:t>utifrån befintlig kunskap men det finns fortfarande begränsningar i den nuvarande kunskapsbasen.</a:t>
            </a:r>
          </a:p>
          <a:p>
            <a:pPr marL="285750" indent="-285750">
              <a:buFont typeface="Arial" panose="020B0604020202020204" pitchFamily="34" charset="0"/>
              <a:buChar char="•"/>
            </a:pPr>
            <a:r>
              <a:rPr lang="sv-SE" dirty="0"/>
              <a:t>Möjligheten att använda kunskap för att vägleda åtgärder begränsas av att den i </a:t>
            </a:r>
            <a:r>
              <a:rPr lang="sv-SE" b="1" dirty="0"/>
              <a:t>liten utsträckning integreras i företags redovisning och processer</a:t>
            </a:r>
            <a:r>
              <a:rPr lang="sv-SE" dirty="0"/>
              <a:t>. </a:t>
            </a:r>
          </a:p>
          <a:p>
            <a:pPr marL="285750" indent="-285750">
              <a:buFont typeface="Arial" panose="020B0604020202020204" pitchFamily="34" charset="0"/>
              <a:buChar char="•"/>
            </a:pPr>
            <a:r>
              <a:rPr lang="sv-SE" dirty="0"/>
              <a:t>Det finns </a:t>
            </a:r>
            <a:r>
              <a:rPr lang="sv-SE" b="1" dirty="0"/>
              <a:t>tydliga kunskapsluckor och luckor i kunskapens tillämpning </a:t>
            </a:r>
            <a:r>
              <a:rPr lang="sv-SE" dirty="0"/>
              <a:t>inom följande områden: </a:t>
            </a:r>
          </a:p>
          <a:p>
            <a:pPr marL="1028700" lvl="2" indent="-342900">
              <a:buFont typeface="+mj-lt"/>
              <a:buAutoNum type="alphaLcParenR"/>
            </a:pPr>
            <a:r>
              <a:rPr lang="sv-SE" sz="1600" dirty="0"/>
              <a:t>företagsrelevant data</a:t>
            </a:r>
          </a:p>
          <a:p>
            <a:pPr marL="1028700" lvl="2" indent="-342900">
              <a:buFont typeface="+mj-lt"/>
              <a:buAutoNum type="alphaLcParenR"/>
            </a:pPr>
            <a:r>
              <a:rPr lang="sv-SE" sz="1600" dirty="0"/>
              <a:t>datatillgänglighet och datatransparens</a:t>
            </a:r>
          </a:p>
          <a:p>
            <a:pPr marL="1028700" lvl="2" indent="-342900">
              <a:buFont typeface="+mj-lt"/>
              <a:buAutoNum type="alphaLcParenR"/>
            </a:pPr>
            <a:r>
              <a:rPr lang="sv-SE" sz="1600" dirty="0"/>
              <a:t>Ofullständiga forskningsresultat</a:t>
            </a:r>
          </a:p>
          <a:p>
            <a:pPr marL="1028700" lvl="2" indent="-342900">
              <a:buFont typeface="+mj-lt"/>
              <a:buAutoNum type="alphaLcParenR"/>
            </a:pPr>
            <a:r>
              <a:rPr lang="sv-SE" sz="1600" dirty="0"/>
              <a:t>tillämpning av metoder</a:t>
            </a:r>
          </a:p>
          <a:p>
            <a:pPr marL="1028700" lvl="2" indent="-342900">
              <a:buFont typeface="+mj-lt"/>
              <a:buAutoNum type="alphaLcParenR"/>
            </a:pPr>
            <a:r>
              <a:rPr lang="sv-SE" sz="1600" dirty="0"/>
              <a:t>metodernas praktiska användbarhet</a:t>
            </a:r>
          </a:p>
        </p:txBody>
      </p:sp>
      <p:pic>
        <p:nvPicPr>
          <p:cNvPr id="7" name="Bild 6" descr="Frågor kontur">
            <a:extLst>
              <a:ext uri="{FF2B5EF4-FFF2-40B4-BE49-F238E27FC236}">
                <a16:creationId xmlns:a16="http://schemas.microsoft.com/office/drawing/2014/main" id="{9C99C73D-4297-2588-DF37-D59C94F4F1E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863780" y="3188490"/>
            <a:ext cx="914400" cy="914400"/>
          </a:xfrm>
          <a:prstGeom prst="rect">
            <a:avLst/>
          </a:prstGeom>
        </p:spPr>
      </p:pic>
      <p:pic>
        <p:nvPicPr>
          <p:cNvPr id="8" name="Bild 7" descr="Snurrande tallrikar kontur">
            <a:extLst>
              <a:ext uri="{FF2B5EF4-FFF2-40B4-BE49-F238E27FC236}">
                <a16:creationId xmlns:a16="http://schemas.microsoft.com/office/drawing/2014/main" id="{2031FDF7-7A64-1F0D-837B-5DE6104FEBA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863780" y="1040611"/>
            <a:ext cx="914400" cy="914400"/>
          </a:xfrm>
          <a:prstGeom prst="rect">
            <a:avLst/>
          </a:prstGeom>
        </p:spPr>
      </p:pic>
    </p:spTree>
    <p:extLst>
      <p:ext uri="{BB962C8B-B14F-4D97-AF65-F5344CB8AC3E}">
        <p14:creationId xmlns:p14="http://schemas.microsoft.com/office/powerpoint/2010/main" val="1824566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7BE15-8A8A-5681-BEF7-356D9D540F88}"/>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0A5B7CB7-79D0-84F6-8062-AE4B63355723}"/>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FDF15B60-EB1A-9E50-CFE4-A9AF3463920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AD402780-E84D-783F-AC28-236C6D13D1AE}"/>
              </a:ext>
            </a:extLst>
          </p:cNvPr>
          <p:cNvSpPr>
            <a:spLocks noGrp="1"/>
          </p:cNvSpPr>
          <p:nvPr>
            <p:ph type="ctrTitle"/>
          </p:nvPr>
        </p:nvSpPr>
        <p:spPr>
          <a:xfrm>
            <a:off x="1143000" y="1596145"/>
            <a:ext cx="6858000" cy="1790700"/>
          </a:xfrm>
        </p:spPr>
        <p:txBody>
          <a:bodyPr/>
          <a:lstStyle/>
          <a:p>
            <a:pPr algn="ctr"/>
            <a:r>
              <a:rPr lang="sv-SE" sz="2400" dirty="0"/>
              <a:t>Möjliggörande förutsättningar kan skapa incitament som gör att åtgärder som är gynnsamma för företag också är gynnsamma för  den biologiska mångfalden och samhället i stort.</a:t>
            </a:r>
          </a:p>
        </p:txBody>
      </p:sp>
      <p:sp>
        <p:nvSpPr>
          <p:cNvPr id="7" name="textruta 6">
            <a:extLst>
              <a:ext uri="{FF2B5EF4-FFF2-40B4-BE49-F238E27FC236}">
                <a16:creationId xmlns:a16="http://schemas.microsoft.com/office/drawing/2014/main" id="{D6CD0B7F-9185-6525-0F12-F29DAA2F83A7}"/>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10</a:t>
            </a:r>
          </a:p>
        </p:txBody>
      </p:sp>
      <p:pic>
        <p:nvPicPr>
          <p:cNvPr id="9" name="Bild 8" descr="Medeltida trumpet kontur">
            <a:extLst>
              <a:ext uri="{FF2B5EF4-FFF2-40B4-BE49-F238E27FC236}">
                <a16:creationId xmlns:a16="http://schemas.microsoft.com/office/drawing/2014/main" id="{E9387CC4-C1C2-214E-F3AE-BE162F4BA83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2216876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93A71-9C27-05AD-4C62-36D621EFAAAD}"/>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FE8CF150-4876-B8B9-D6DF-60241B2F7A1E}"/>
              </a:ext>
            </a:extLst>
          </p:cNvPr>
          <p:cNvSpPr>
            <a:spLocks noGrp="1"/>
          </p:cNvSpPr>
          <p:nvPr>
            <p:ph type="sldNum" sz="quarter" idx="12"/>
          </p:nvPr>
        </p:nvSpPr>
        <p:spPr/>
        <p:txBody>
          <a:bodyPr/>
          <a:lstStyle/>
          <a:p>
            <a:fld id="{1844E2AD-2CA4-4022-8F3B-D585D66E2E30}" type="slidenum">
              <a:rPr lang="sv-SE" smtClean="0"/>
              <a:pPr/>
              <a:t>27</a:t>
            </a:fld>
            <a:endParaRPr lang="sv-SE" dirty="0"/>
          </a:p>
        </p:txBody>
      </p:sp>
      <p:sp>
        <p:nvSpPr>
          <p:cNvPr id="3" name="Rubrik 2">
            <a:extLst>
              <a:ext uri="{FF2B5EF4-FFF2-40B4-BE49-F238E27FC236}">
                <a16:creationId xmlns:a16="http://schemas.microsoft.com/office/drawing/2014/main" id="{E324739E-1D31-9F2A-41BA-C7EFAB6E679B}"/>
              </a:ext>
            </a:extLst>
          </p:cNvPr>
          <p:cNvSpPr>
            <a:spLocks noGrp="1"/>
          </p:cNvSpPr>
          <p:nvPr>
            <p:ph type="title"/>
          </p:nvPr>
        </p:nvSpPr>
        <p:spPr/>
        <p:txBody>
          <a:bodyPr/>
          <a:lstStyle/>
          <a:p>
            <a:r>
              <a:rPr lang="sv-SE" dirty="0"/>
              <a:t>Bakgrund</a:t>
            </a:r>
            <a:r>
              <a:rPr lang="sv-SE" dirty="0">
                <a:solidFill>
                  <a:srgbClr val="FF0000"/>
                </a:solidFill>
              </a:rPr>
              <a:t> </a:t>
            </a:r>
          </a:p>
        </p:txBody>
      </p:sp>
      <p:sp>
        <p:nvSpPr>
          <p:cNvPr id="4" name="Platshållare för innehåll 3">
            <a:extLst>
              <a:ext uri="{FF2B5EF4-FFF2-40B4-BE49-F238E27FC236}">
                <a16:creationId xmlns:a16="http://schemas.microsoft.com/office/drawing/2014/main" id="{BE25B46D-4AA8-DA13-5538-26DCAE44D48C}"/>
              </a:ext>
            </a:extLst>
          </p:cNvPr>
          <p:cNvSpPr>
            <a:spLocks noGrp="1"/>
          </p:cNvSpPr>
          <p:nvPr>
            <p:ph sz="half" idx="13"/>
          </p:nvPr>
        </p:nvSpPr>
        <p:spPr>
          <a:xfrm>
            <a:off x="395536" y="1018523"/>
            <a:ext cx="6264696" cy="3396832"/>
          </a:xfrm>
        </p:spPr>
        <p:txBody>
          <a:bodyPr/>
          <a:lstStyle/>
          <a:p>
            <a:pPr marL="285750" indent="-285750">
              <a:buFont typeface="Arial" panose="020B0604020202020204" pitchFamily="34" charset="0"/>
              <a:buChar char="•"/>
            </a:pPr>
            <a:r>
              <a:rPr lang="sv-SE" dirty="0"/>
              <a:t>Under </a:t>
            </a:r>
            <a:r>
              <a:rPr lang="sv-SE" b="1" dirty="0"/>
              <a:t>nuvarande förutsättningar </a:t>
            </a:r>
            <a:r>
              <a:rPr lang="sv-SE" dirty="0"/>
              <a:t>leder det som är lönsamt för företag ofta till förlust av biologisk mångfald. Samtidigt är det som är bra för biologisk mångfald och samhället ofta inte lönsamt. </a:t>
            </a:r>
          </a:p>
          <a:p>
            <a:pPr marL="285750" indent="-285750">
              <a:buFont typeface="Arial" panose="020B0604020202020204" pitchFamily="34" charset="0"/>
              <a:buChar char="•"/>
            </a:pPr>
            <a:r>
              <a:rPr lang="sv-SE" dirty="0"/>
              <a:t>Skapandet av </a:t>
            </a:r>
            <a:r>
              <a:rPr lang="sv-SE" b="1" dirty="0">
                <a:solidFill>
                  <a:srgbClr val="7030A0"/>
                </a:solidFill>
              </a:rPr>
              <a:t>möjliggörande förutsättningar </a:t>
            </a:r>
            <a:r>
              <a:rPr lang="sv-SE" dirty="0"/>
              <a:t>som ger incitament för bevarande och hållbart nyttjande av biologisk mångfald och naturens bidrag till människor skulle kunna koppla samman det som är lönsamt med det som är bra för biologisk mångfald och för samhället. </a:t>
            </a:r>
          </a:p>
          <a:p>
            <a:pPr marL="285750" indent="-285750">
              <a:buFont typeface="Arial" panose="020B0604020202020204" pitchFamily="34" charset="0"/>
              <a:buChar char="•"/>
            </a:pPr>
            <a:r>
              <a:rPr lang="sv-SE" dirty="0"/>
              <a:t>Därigenom skulle företag och övriga aktörer kunna bli </a:t>
            </a:r>
            <a:r>
              <a:rPr lang="sv-SE" b="1" dirty="0"/>
              <a:t>aktörer för positiv förändring i omställningen </a:t>
            </a:r>
            <a:r>
              <a:rPr lang="sv-SE" dirty="0"/>
              <a:t>till ett rättvist och hållbart ekonomiskt system.</a:t>
            </a:r>
            <a:endParaRPr lang="sv-SE" sz="1600" dirty="0">
              <a:highlight>
                <a:srgbClr val="FFFF00"/>
              </a:highlight>
            </a:endParaRPr>
          </a:p>
        </p:txBody>
      </p:sp>
      <p:pic>
        <p:nvPicPr>
          <p:cNvPr id="5" name="Bild 4" descr="Fjäril kontur">
            <a:extLst>
              <a:ext uri="{FF2B5EF4-FFF2-40B4-BE49-F238E27FC236}">
                <a16:creationId xmlns:a16="http://schemas.microsoft.com/office/drawing/2014/main" id="{8FD9F63C-F433-2C75-B4B6-3AEE316FB58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100392" y="1009278"/>
            <a:ext cx="914400" cy="914400"/>
          </a:xfrm>
          <a:prstGeom prst="rect">
            <a:avLst/>
          </a:prstGeom>
        </p:spPr>
      </p:pic>
      <p:pic>
        <p:nvPicPr>
          <p:cNvPr id="8" name="Bild 7" descr="Spargris kontur">
            <a:extLst>
              <a:ext uri="{FF2B5EF4-FFF2-40B4-BE49-F238E27FC236}">
                <a16:creationId xmlns:a16="http://schemas.microsoft.com/office/drawing/2014/main" id="{17B75896-48BC-7031-E5D7-4FF8577C78D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728574" y="1018523"/>
            <a:ext cx="914400" cy="914400"/>
          </a:xfrm>
          <a:prstGeom prst="rect">
            <a:avLst/>
          </a:prstGeom>
        </p:spPr>
      </p:pic>
      <p:pic>
        <p:nvPicPr>
          <p:cNvPr id="16" name="Bild 15" descr="Fjäril kontur">
            <a:extLst>
              <a:ext uri="{FF2B5EF4-FFF2-40B4-BE49-F238E27FC236}">
                <a16:creationId xmlns:a16="http://schemas.microsoft.com/office/drawing/2014/main" id="{5C745DA2-3567-9AC9-B3FB-E429E0585CF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091482" y="2521446"/>
            <a:ext cx="914400" cy="914400"/>
          </a:xfrm>
          <a:prstGeom prst="rect">
            <a:avLst/>
          </a:prstGeom>
        </p:spPr>
      </p:pic>
      <p:pic>
        <p:nvPicPr>
          <p:cNvPr id="17" name="Bild 16" descr="Spargris kontur">
            <a:extLst>
              <a:ext uri="{FF2B5EF4-FFF2-40B4-BE49-F238E27FC236}">
                <a16:creationId xmlns:a16="http://schemas.microsoft.com/office/drawing/2014/main" id="{9D43CAAC-7A3A-3CDD-3116-DE0B8A1490AA}"/>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719664" y="2496112"/>
            <a:ext cx="914400" cy="914400"/>
          </a:xfrm>
          <a:prstGeom prst="rect">
            <a:avLst/>
          </a:prstGeom>
        </p:spPr>
      </p:pic>
      <p:pic>
        <p:nvPicPr>
          <p:cNvPr id="18" name="Bild 17" descr="Överföring med hel fyllning">
            <a:extLst>
              <a:ext uri="{FF2B5EF4-FFF2-40B4-BE49-F238E27FC236}">
                <a16:creationId xmlns:a16="http://schemas.microsoft.com/office/drawing/2014/main" id="{248E708F-2FB3-95D7-F6C3-7D557167C865}"/>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625154" y="2695469"/>
            <a:ext cx="466328" cy="485062"/>
          </a:xfrm>
          <a:prstGeom prst="rect">
            <a:avLst/>
          </a:prstGeom>
        </p:spPr>
      </p:pic>
      <p:cxnSp>
        <p:nvCxnSpPr>
          <p:cNvPr id="20" name="Rak 19">
            <a:extLst>
              <a:ext uri="{FF2B5EF4-FFF2-40B4-BE49-F238E27FC236}">
                <a16:creationId xmlns:a16="http://schemas.microsoft.com/office/drawing/2014/main" id="{08F13ADE-8B1F-7AA0-5CC7-5164B4111BC3}"/>
              </a:ext>
            </a:extLst>
          </p:cNvPr>
          <p:cNvCxnSpPr/>
          <p:nvPr/>
        </p:nvCxnSpPr>
        <p:spPr>
          <a:xfrm>
            <a:off x="7642974" y="1380880"/>
            <a:ext cx="38541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Rak 20">
            <a:extLst>
              <a:ext uri="{FF2B5EF4-FFF2-40B4-BE49-F238E27FC236}">
                <a16:creationId xmlns:a16="http://schemas.microsoft.com/office/drawing/2014/main" id="{1201BDE8-333B-6B76-4B84-E75578DE7DBA}"/>
              </a:ext>
            </a:extLst>
          </p:cNvPr>
          <p:cNvCxnSpPr/>
          <p:nvPr/>
        </p:nvCxnSpPr>
        <p:spPr>
          <a:xfrm>
            <a:off x="7642974" y="1452888"/>
            <a:ext cx="38541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Rak 21">
            <a:extLst>
              <a:ext uri="{FF2B5EF4-FFF2-40B4-BE49-F238E27FC236}">
                <a16:creationId xmlns:a16="http://schemas.microsoft.com/office/drawing/2014/main" id="{FBD98913-4D7B-D7FC-41F7-4215C08A35FE}"/>
              </a:ext>
            </a:extLst>
          </p:cNvPr>
          <p:cNvCxnSpPr>
            <a:cxnSpLocks/>
          </p:cNvCxnSpPr>
          <p:nvPr/>
        </p:nvCxnSpPr>
        <p:spPr>
          <a:xfrm flipV="1">
            <a:off x="7646840" y="1275606"/>
            <a:ext cx="360040" cy="2880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188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40C3D-98E2-B696-FC29-73ACF4D4F12D}"/>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26591708-2205-9C94-2946-DBDCF49AABC1}"/>
              </a:ext>
            </a:extLst>
          </p:cNvPr>
          <p:cNvSpPr>
            <a:spLocks noGrp="1"/>
          </p:cNvSpPr>
          <p:nvPr>
            <p:ph type="sldNum" sz="quarter" idx="12"/>
          </p:nvPr>
        </p:nvSpPr>
        <p:spPr/>
        <p:txBody>
          <a:bodyPr/>
          <a:lstStyle/>
          <a:p>
            <a:fld id="{1844E2AD-2CA4-4022-8F3B-D585D66E2E30}" type="slidenum">
              <a:rPr lang="sv-SE" smtClean="0"/>
              <a:pPr/>
              <a:t>28</a:t>
            </a:fld>
            <a:endParaRPr lang="sv-SE" dirty="0"/>
          </a:p>
        </p:txBody>
      </p:sp>
      <p:sp>
        <p:nvSpPr>
          <p:cNvPr id="3" name="Rubrik 2">
            <a:extLst>
              <a:ext uri="{FF2B5EF4-FFF2-40B4-BE49-F238E27FC236}">
                <a16:creationId xmlns:a16="http://schemas.microsoft.com/office/drawing/2014/main" id="{E7B9BDD2-009B-D203-74C7-830AA534AF64}"/>
              </a:ext>
            </a:extLst>
          </p:cNvPr>
          <p:cNvSpPr>
            <a:spLocks noGrp="1"/>
          </p:cNvSpPr>
          <p:nvPr>
            <p:ph type="title"/>
          </p:nvPr>
        </p:nvSpPr>
        <p:spPr/>
        <p:txBody>
          <a:bodyPr/>
          <a:lstStyle/>
          <a:p>
            <a:r>
              <a:rPr lang="sv-SE" dirty="0"/>
              <a:t>Källor</a:t>
            </a:r>
          </a:p>
        </p:txBody>
      </p:sp>
      <p:sp>
        <p:nvSpPr>
          <p:cNvPr id="4" name="Platshållare för innehåll 3">
            <a:extLst>
              <a:ext uri="{FF2B5EF4-FFF2-40B4-BE49-F238E27FC236}">
                <a16:creationId xmlns:a16="http://schemas.microsoft.com/office/drawing/2014/main" id="{3F07A0A7-5C6E-555A-D83A-04EA403AFD91}"/>
              </a:ext>
            </a:extLst>
          </p:cNvPr>
          <p:cNvSpPr>
            <a:spLocks noGrp="1"/>
          </p:cNvSpPr>
          <p:nvPr>
            <p:ph sz="half" idx="13"/>
          </p:nvPr>
        </p:nvSpPr>
        <p:spPr>
          <a:xfrm>
            <a:off x="395536" y="1018523"/>
            <a:ext cx="8136904" cy="3396832"/>
          </a:xfrm>
        </p:spPr>
        <p:txBody>
          <a:bodyPr/>
          <a:lstStyle/>
          <a:p>
            <a:pPr marL="285750" indent="-285750">
              <a:buFont typeface="Arial" panose="020B0604020202020204" pitchFamily="34" charset="0"/>
              <a:buChar char="•"/>
            </a:pPr>
            <a:r>
              <a:rPr lang="sv-SE" sz="1400" dirty="0"/>
              <a:t>IPBES (2026). </a:t>
            </a:r>
            <a:r>
              <a:rPr lang="sv-SE" sz="1400" b="1" i="1" dirty="0" err="1"/>
              <a:t>Methodological</a:t>
            </a:r>
            <a:r>
              <a:rPr lang="sv-SE" sz="1400" b="1" i="1" dirty="0"/>
              <a:t> </a:t>
            </a:r>
            <a:r>
              <a:rPr lang="sv-SE" sz="1400" b="1" i="1" dirty="0" err="1"/>
              <a:t>assessment</a:t>
            </a:r>
            <a:r>
              <a:rPr lang="sv-SE" sz="1400" b="1" i="1" dirty="0"/>
              <a:t> </a:t>
            </a:r>
            <a:r>
              <a:rPr lang="sv-SE" sz="1400" b="1" i="1" dirty="0" err="1"/>
              <a:t>of</a:t>
            </a:r>
            <a:r>
              <a:rPr lang="sv-SE" sz="1400" b="1" i="1" dirty="0"/>
              <a:t> the </a:t>
            </a:r>
            <a:r>
              <a:rPr lang="sv-SE" sz="1400" b="1" i="1" dirty="0" err="1"/>
              <a:t>impact</a:t>
            </a:r>
            <a:r>
              <a:rPr lang="sv-SE" sz="1400" b="1" i="1" dirty="0"/>
              <a:t> and </a:t>
            </a:r>
            <a:r>
              <a:rPr lang="sv-SE" sz="1400" b="1" i="1" dirty="0" err="1"/>
              <a:t>dependence</a:t>
            </a:r>
            <a:r>
              <a:rPr lang="sv-SE" sz="1400" b="1" i="1" dirty="0"/>
              <a:t> </a:t>
            </a:r>
            <a:r>
              <a:rPr lang="sv-SE" sz="1400" b="1" i="1" dirty="0" err="1"/>
              <a:t>of</a:t>
            </a:r>
            <a:r>
              <a:rPr lang="sv-SE" sz="1400" b="1" i="1" dirty="0"/>
              <a:t> business on </a:t>
            </a:r>
            <a:r>
              <a:rPr lang="sv-SE" sz="1400" b="1" i="1" dirty="0" err="1"/>
              <a:t>biodiversity</a:t>
            </a:r>
            <a:r>
              <a:rPr lang="sv-SE" sz="1400" b="1" i="1" dirty="0"/>
              <a:t> and </a:t>
            </a:r>
            <a:r>
              <a:rPr lang="sv-SE" sz="1400" b="1" i="1" dirty="0" err="1"/>
              <a:t>nature's</a:t>
            </a:r>
            <a:r>
              <a:rPr lang="sv-SE" sz="1400" b="1" i="1" dirty="0"/>
              <a:t> </a:t>
            </a:r>
            <a:r>
              <a:rPr lang="sv-SE" sz="1400" b="1" i="1" dirty="0" err="1"/>
              <a:t>contributions</a:t>
            </a:r>
            <a:r>
              <a:rPr lang="sv-SE" sz="1400" b="1" i="1" dirty="0"/>
              <a:t> to </a:t>
            </a:r>
            <a:r>
              <a:rPr lang="sv-SE" sz="1400" b="1" i="1" dirty="0" err="1"/>
              <a:t>people</a:t>
            </a:r>
            <a:r>
              <a:rPr lang="sv-SE" sz="1400" b="1" i="1" dirty="0"/>
              <a:t> </a:t>
            </a:r>
            <a:r>
              <a:rPr lang="sv-SE" sz="1400" b="1" i="1" dirty="0" err="1"/>
              <a:t>of</a:t>
            </a:r>
            <a:r>
              <a:rPr lang="sv-SE" sz="1400" b="1" i="1" dirty="0"/>
              <a:t> the </a:t>
            </a:r>
            <a:r>
              <a:rPr lang="sv-SE" sz="1400" b="1" i="1" dirty="0" err="1"/>
              <a:t>Intergovernmental</a:t>
            </a:r>
            <a:r>
              <a:rPr lang="sv-SE" sz="1400" b="1" i="1" dirty="0"/>
              <a:t> Science-Policy </a:t>
            </a:r>
            <a:r>
              <a:rPr lang="sv-SE" sz="1400" b="1" i="1" dirty="0" err="1"/>
              <a:t>Platform</a:t>
            </a:r>
            <a:r>
              <a:rPr lang="sv-SE" sz="1400" b="1" i="1" dirty="0"/>
              <a:t> on </a:t>
            </a:r>
            <a:r>
              <a:rPr lang="sv-SE" sz="1400" b="1" i="1" dirty="0" err="1"/>
              <a:t>Biodiversity</a:t>
            </a:r>
            <a:r>
              <a:rPr lang="sv-SE" sz="1400" b="1" i="1" dirty="0"/>
              <a:t> and </a:t>
            </a:r>
            <a:r>
              <a:rPr lang="sv-SE" sz="1400" b="1" i="1" dirty="0" err="1"/>
              <a:t>Ecosystem</a:t>
            </a:r>
            <a:r>
              <a:rPr lang="sv-SE" sz="1400" b="1" i="1" dirty="0"/>
              <a:t> Services</a:t>
            </a:r>
            <a:r>
              <a:rPr lang="sv-SE" sz="1400" i="1" dirty="0"/>
              <a:t>. </a:t>
            </a:r>
            <a:r>
              <a:rPr lang="sv-SE" sz="1400" dirty="0"/>
              <a:t>X. </a:t>
            </a:r>
            <a:r>
              <a:rPr lang="sv-SE" sz="1400" dirty="0" err="1"/>
              <a:t>Rueda</a:t>
            </a:r>
            <a:r>
              <a:rPr lang="sv-SE" sz="1400" dirty="0"/>
              <a:t>, M. Jones, &amp; S. </a:t>
            </a:r>
            <a:r>
              <a:rPr lang="sv-SE" sz="1400" dirty="0" err="1"/>
              <a:t>Polasky</a:t>
            </a:r>
            <a:r>
              <a:rPr lang="sv-SE" sz="1400" dirty="0"/>
              <a:t> (Eds.). IPBES </a:t>
            </a:r>
            <a:r>
              <a:rPr lang="sv-SE" sz="1400" dirty="0" err="1"/>
              <a:t>secretariat</a:t>
            </a:r>
            <a:r>
              <a:rPr lang="sv-SE" sz="1400" dirty="0"/>
              <a:t>, Bonn, </a:t>
            </a:r>
            <a:r>
              <a:rPr lang="sv-SE" sz="1400" dirty="0" err="1"/>
              <a:t>Germany</a:t>
            </a:r>
            <a:r>
              <a:rPr lang="sv-SE" sz="1400" dirty="0"/>
              <a:t>. </a:t>
            </a:r>
          </a:p>
          <a:p>
            <a:pPr marL="285750" indent="-285750">
              <a:buFont typeface="Arial" panose="020B0604020202020204" pitchFamily="34" charset="0"/>
              <a:buChar char="•"/>
            </a:pPr>
            <a:r>
              <a:rPr lang="sv-SE" sz="1400" dirty="0"/>
              <a:t>IPBES (2026). </a:t>
            </a:r>
            <a:r>
              <a:rPr lang="sv-SE" sz="1400" b="1" i="1" dirty="0" err="1"/>
              <a:t>Summary</a:t>
            </a:r>
            <a:r>
              <a:rPr lang="sv-SE" sz="1400" b="1" i="1" dirty="0"/>
              <a:t> for </a:t>
            </a:r>
            <a:r>
              <a:rPr lang="sv-SE" sz="1400" b="1" i="1" dirty="0" err="1"/>
              <a:t>Policymakers</a:t>
            </a:r>
            <a:r>
              <a:rPr lang="sv-SE" sz="1400" b="1" i="1" dirty="0"/>
              <a:t> </a:t>
            </a:r>
            <a:r>
              <a:rPr lang="sv-SE" sz="1400" b="1" i="1" dirty="0" err="1"/>
              <a:t>of</a:t>
            </a:r>
            <a:r>
              <a:rPr lang="sv-SE" sz="1400" b="1" i="1" dirty="0"/>
              <a:t> the </a:t>
            </a:r>
            <a:r>
              <a:rPr lang="sv-SE" sz="1400" b="1" i="1" dirty="0" err="1"/>
              <a:t>methodological</a:t>
            </a:r>
            <a:r>
              <a:rPr lang="sv-SE" sz="1400" b="1" i="1" dirty="0"/>
              <a:t> </a:t>
            </a:r>
            <a:r>
              <a:rPr lang="sv-SE" sz="1400" b="1" i="1" dirty="0" err="1"/>
              <a:t>assessment</a:t>
            </a:r>
            <a:r>
              <a:rPr lang="sv-SE" sz="1400" b="1" i="1" dirty="0"/>
              <a:t> </a:t>
            </a:r>
            <a:r>
              <a:rPr lang="sv-SE" sz="1400" b="1" i="1" dirty="0" err="1"/>
              <a:t>report</a:t>
            </a:r>
            <a:r>
              <a:rPr lang="sv-SE" sz="1400" b="1" i="1" dirty="0"/>
              <a:t> on the </a:t>
            </a:r>
            <a:r>
              <a:rPr lang="sv-SE" sz="1400" b="1" i="1" dirty="0" err="1"/>
              <a:t>impact</a:t>
            </a:r>
            <a:r>
              <a:rPr lang="sv-SE" sz="1400" b="1" i="1" dirty="0"/>
              <a:t> and </a:t>
            </a:r>
            <a:r>
              <a:rPr lang="sv-SE" sz="1400" b="1" i="1" dirty="0" err="1"/>
              <a:t>dependence</a:t>
            </a:r>
            <a:r>
              <a:rPr lang="sv-SE" sz="1400" b="1" i="1" dirty="0"/>
              <a:t> </a:t>
            </a:r>
            <a:r>
              <a:rPr lang="sv-SE" sz="1400" b="1" i="1" dirty="0" err="1"/>
              <a:t>of</a:t>
            </a:r>
            <a:r>
              <a:rPr lang="sv-SE" sz="1400" b="1" i="1" dirty="0"/>
              <a:t> business on </a:t>
            </a:r>
            <a:r>
              <a:rPr lang="sv-SE" sz="1400" b="1" i="1" dirty="0" err="1"/>
              <a:t>biodiversity</a:t>
            </a:r>
            <a:r>
              <a:rPr lang="sv-SE" sz="1400" b="1" i="1" dirty="0"/>
              <a:t> and </a:t>
            </a:r>
            <a:r>
              <a:rPr lang="sv-SE" sz="1400" b="1" i="1" dirty="0" err="1"/>
              <a:t>nature’s</a:t>
            </a:r>
            <a:r>
              <a:rPr lang="sv-SE" sz="1400" b="1" i="1" dirty="0"/>
              <a:t> </a:t>
            </a:r>
            <a:r>
              <a:rPr lang="sv-SE" sz="1400" b="1" i="1" dirty="0" err="1"/>
              <a:t>contributions</a:t>
            </a:r>
            <a:r>
              <a:rPr lang="sv-SE" sz="1400" b="1" i="1" dirty="0"/>
              <a:t> to </a:t>
            </a:r>
            <a:r>
              <a:rPr lang="sv-SE" sz="1400" b="1" i="1" dirty="0" err="1"/>
              <a:t>people</a:t>
            </a:r>
            <a:r>
              <a:rPr lang="sv-SE" sz="1400" b="1" i="1" dirty="0"/>
              <a:t>. </a:t>
            </a:r>
            <a:r>
              <a:rPr lang="sv-SE" sz="1400" dirty="0"/>
              <a:t>Jones M., </a:t>
            </a:r>
            <a:r>
              <a:rPr lang="sv-SE" sz="1400" dirty="0" err="1"/>
              <a:t>Polasky</a:t>
            </a:r>
            <a:r>
              <a:rPr lang="sv-SE" sz="1400" dirty="0"/>
              <a:t> S., </a:t>
            </a:r>
            <a:r>
              <a:rPr lang="sv-SE" sz="1400" dirty="0" err="1"/>
              <a:t>Rueda</a:t>
            </a:r>
            <a:r>
              <a:rPr lang="sv-SE" sz="1400" dirty="0"/>
              <a:t> X., Brooks S., Carter Ingram J., </a:t>
            </a:r>
            <a:r>
              <a:rPr lang="sv-SE" sz="1400" dirty="0" err="1"/>
              <a:t>Egoh</a:t>
            </a:r>
            <a:r>
              <a:rPr lang="sv-SE" sz="1400" dirty="0"/>
              <a:t> B. N., von </a:t>
            </a:r>
            <a:r>
              <a:rPr lang="sv-SE" sz="1400" dirty="0" err="1"/>
              <a:t>Hase</a:t>
            </a:r>
            <a:r>
              <a:rPr lang="sv-SE" sz="1400" dirty="0"/>
              <a:t> A., </a:t>
            </a:r>
            <a:r>
              <a:rPr lang="sv-SE" sz="1400" dirty="0" err="1"/>
              <a:t>Kohsaka</a:t>
            </a:r>
            <a:r>
              <a:rPr lang="sv-SE" sz="1400" dirty="0"/>
              <a:t> R., Kulak M., Leach K., </a:t>
            </a:r>
            <a:r>
              <a:rPr lang="sv-SE" sz="1400" dirty="0" err="1"/>
              <a:t>Loyola</a:t>
            </a:r>
            <a:r>
              <a:rPr lang="sv-SE" sz="1400" dirty="0"/>
              <a:t> R., </a:t>
            </a:r>
            <a:r>
              <a:rPr lang="sv-SE" sz="1400" dirty="0" err="1"/>
              <a:t>Mandle</a:t>
            </a:r>
            <a:r>
              <a:rPr lang="sv-SE" sz="1400" dirty="0"/>
              <a:t> L., Rodriguez-</a:t>
            </a:r>
            <a:r>
              <a:rPr lang="sv-SE" sz="1400" dirty="0" err="1"/>
              <a:t>Osuna</a:t>
            </a:r>
            <a:r>
              <a:rPr lang="sv-SE" sz="1400" dirty="0"/>
              <a:t> V., </a:t>
            </a:r>
            <a:r>
              <a:rPr lang="sv-SE" sz="1400" dirty="0" err="1"/>
              <a:t>Schaafsma</a:t>
            </a:r>
            <a:r>
              <a:rPr lang="sv-SE" sz="1400" dirty="0"/>
              <a:t> </a:t>
            </a:r>
            <a:r>
              <a:rPr lang="sv-SE" sz="1400" dirty="0" err="1"/>
              <a:t>M.and</a:t>
            </a:r>
            <a:r>
              <a:rPr lang="sv-SE" sz="1400" dirty="0"/>
              <a:t> </a:t>
            </a:r>
            <a:r>
              <a:rPr lang="sv-SE" sz="1400" dirty="0" err="1"/>
              <a:t>Sonter</a:t>
            </a:r>
            <a:r>
              <a:rPr lang="sv-SE" sz="1400" dirty="0"/>
              <a:t> L. J. (eds.). IPBES </a:t>
            </a:r>
            <a:r>
              <a:rPr lang="sv-SE" sz="1400" dirty="0" err="1"/>
              <a:t>secretariat</a:t>
            </a:r>
            <a:r>
              <a:rPr lang="sv-SE" sz="1400" dirty="0"/>
              <a:t>, Bonn, </a:t>
            </a:r>
            <a:r>
              <a:rPr lang="sv-SE" sz="1400" dirty="0" err="1"/>
              <a:t>Germany</a:t>
            </a:r>
            <a:r>
              <a:rPr lang="sv-SE" sz="1400" dirty="0"/>
              <a:t>. </a:t>
            </a:r>
          </a:p>
          <a:p>
            <a:pPr marL="285750" indent="-285750">
              <a:buFont typeface="Arial" panose="020B0604020202020204" pitchFamily="34" charset="0"/>
              <a:buChar char="•"/>
            </a:pPr>
            <a:r>
              <a:rPr lang="sv-SE" sz="1400" dirty="0"/>
              <a:t>Presentationsmaterial på engelska: </a:t>
            </a:r>
            <a:r>
              <a:rPr lang="en-US" sz="1400" dirty="0">
                <a:hlinkClick r:id="rId2"/>
              </a:rPr>
              <a:t>IPBES Business and Biodiversity Assessment | IPBES secretariat Media Release</a:t>
            </a:r>
            <a:r>
              <a:rPr lang="en-US" sz="1400" dirty="0"/>
              <a:t> </a:t>
            </a:r>
            <a:endParaRPr lang="sv-SE" sz="1400" dirty="0"/>
          </a:p>
          <a:p>
            <a:pPr marL="285750" indent="-285750">
              <a:buFont typeface="Arial" panose="020B0604020202020204" pitchFamily="34" charset="0"/>
              <a:buChar char="•"/>
            </a:pPr>
            <a:endParaRPr lang="sv-SE" sz="1600" dirty="0"/>
          </a:p>
        </p:txBody>
      </p:sp>
    </p:spTree>
    <p:extLst>
      <p:ext uri="{BB962C8B-B14F-4D97-AF65-F5344CB8AC3E}">
        <p14:creationId xmlns:p14="http://schemas.microsoft.com/office/powerpoint/2010/main" val="227764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DC19EBE0-09BE-6B10-1E4C-1992B81DD8B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6CAC7155-0E93-4449-89CA-9ACF16D89AE2}"/>
              </a:ext>
            </a:extLst>
          </p:cNvPr>
          <p:cNvSpPr>
            <a:spLocks noGrp="1"/>
          </p:cNvSpPr>
          <p:nvPr>
            <p:ph type="title"/>
          </p:nvPr>
        </p:nvSpPr>
        <p:spPr/>
        <p:txBody>
          <a:bodyPr/>
          <a:lstStyle/>
          <a:p>
            <a:r>
              <a:rPr lang="sv-SE" dirty="0"/>
              <a:t>Plattform för biologisk mångfald, IPBES</a:t>
            </a:r>
          </a:p>
        </p:txBody>
      </p:sp>
      <p:sp>
        <p:nvSpPr>
          <p:cNvPr id="4" name="Platshållare för innehåll 3">
            <a:extLst>
              <a:ext uri="{FF2B5EF4-FFF2-40B4-BE49-F238E27FC236}">
                <a16:creationId xmlns:a16="http://schemas.microsoft.com/office/drawing/2014/main" id="{F306570E-36AF-E40F-9F20-031AFAEE223D}"/>
              </a:ext>
            </a:extLst>
          </p:cNvPr>
          <p:cNvSpPr>
            <a:spLocks noGrp="1"/>
          </p:cNvSpPr>
          <p:nvPr>
            <p:ph sz="half" idx="13"/>
          </p:nvPr>
        </p:nvSpPr>
        <p:spPr>
          <a:xfrm>
            <a:off x="395536" y="1018523"/>
            <a:ext cx="6264696" cy="3396832"/>
          </a:xfrm>
        </p:spPr>
        <p:txBody>
          <a:bodyPr/>
          <a:lstStyle/>
          <a:p>
            <a:pPr marL="285750" indent="-285750">
              <a:buFont typeface="Arial" panose="020B0604020202020204" pitchFamily="34" charset="0"/>
              <a:buChar char="•"/>
            </a:pPr>
            <a:r>
              <a:rPr lang="sv-SE" sz="1600" b="1" dirty="0"/>
              <a:t>IPBES-plattformen</a:t>
            </a:r>
            <a:r>
              <a:rPr lang="sv-SE" sz="1600" dirty="0"/>
              <a:t> är den främsta internationella organisationen för att ge underlag från forskning och traditionell kunskap till förvaltningen av biologisk mångfald.</a:t>
            </a:r>
          </a:p>
          <a:p>
            <a:pPr marL="628650" lvl="1" indent="-285750"/>
            <a:r>
              <a:rPr lang="sv-SE" sz="1600" dirty="0"/>
              <a:t>Den biologiska mångfaldighetens motsvarighet till FN:s klimatpanel IPCC.</a:t>
            </a:r>
          </a:p>
          <a:p>
            <a:pPr marL="285750" indent="-285750">
              <a:buFont typeface="Arial" panose="020B0604020202020204" pitchFamily="34" charset="0"/>
              <a:buChar char="•"/>
            </a:pPr>
            <a:r>
              <a:rPr lang="sv-SE" sz="1600" b="1" dirty="0"/>
              <a:t>IPBES </a:t>
            </a:r>
            <a:r>
              <a:rPr lang="sv-SE" sz="1600" b="1" i="1" dirty="0"/>
              <a:t>Business &amp; Biodiversity </a:t>
            </a:r>
            <a:r>
              <a:rPr lang="sv-SE" sz="1600" b="1" i="1" dirty="0" err="1"/>
              <a:t>Assessment</a:t>
            </a:r>
            <a:r>
              <a:rPr lang="sv-SE" sz="1600" i="1" dirty="0"/>
              <a:t> </a:t>
            </a:r>
            <a:r>
              <a:rPr lang="sv-SE" sz="1600" dirty="0"/>
              <a:t>(BBA) analyserar näringslivets påverkan på och beroende av biologisk mångfald och naturens bidrag till människor.</a:t>
            </a:r>
          </a:p>
          <a:p>
            <a:pPr marL="285750" indent="-285750">
              <a:buFont typeface="Arial" panose="020B0604020202020204" pitchFamily="34" charset="0"/>
              <a:buChar char="•"/>
            </a:pPr>
            <a:r>
              <a:rPr lang="sv-SE" sz="1600" dirty="0"/>
              <a:t>Under </a:t>
            </a:r>
            <a:r>
              <a:rPr lang="sv-SE" sz="1600" b="1" dirty="0"/>
              <a:t>IPBES tolfte plenarmöte</a:t>
            </a:r>
            <a:r>
              <a:rPr lang="sv-SE" sz="1600" dirty="0"/>
              <a:t>, i början av februari 2026 i Manchester, Storbritannien, förhandlades rapportens sammanfattning för beslutsfattare. Rapporten riktar sig till företag, finansiella aktörer, regeringar och övriga intressenter.</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endParaRPr lang="sv-SE" sz="1600" dirty="0"/>
          </a:p>
        </p:txBody>
      </p:sp>
      <p:pic>
        <p:nvPicPr>
          <p:cNvPr id="6" name="Bild 5" descr="Ordförandeklubba med hel fyllning">
            <a:extLst>
              <a:ext uri="{FF2B5EF4-FFF2-40B4-BE49-F238E27FC236}">
                <a16:creationId xmlns:a16="http://schemas.microsoft.com/office/drawing/2014/main" id="{13A50475-6570-B962-5336-5CCD88B5936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164288" y="3489999"/>
            <a:ext cx="914400" cy="914400"/>
          </a:xfrm>
          <a:prstGeom prst="rect">
            <a:avLst/>
          </a:prstGeom>
        </p:spPr>
      </p:pic>
      <p:pic>
        <p:nvPicPr>
          <p:cNvPr id="10" name="Bild 9" descr="Fjäril kontur">
            <a:extLst>
              <a:ext uri="{FF2B5EF4-FFF2-40B4-BE49-F238E27FC236}">
                <a16:creationId xmlns:a16="http://schemas.microsoft.com/office/drawing/2014/main" id="{D27828FE-D1F1-1E90-EA7A-AFB62E382BC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164288" y="1077814"/>
            <a:ext cx="914400" cy="914400"/>
          </a:xfrm>
          <a:prstGeom prst="rect">
            <a:avLst/>
          </a:prstGeom>
        </p:spPr>
      </p:pic>
      <p:pic>
        <p:nvPicPr>
          <p:cNvPr id="12" name="Bild 11" descr="Berättelser med hel fyllning">
            <a:extLst>
              <a:ext uri="{FF2B5EF4-FFF2-40B4-BE49-F238E27FC236}">
                <a16:creationId xmlns:a16="http://schemas.microsoft.com/office/drawing/2014/main" id="{4B49B2FD-5D97-C493-115C-09F3A8919BA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164288" y="2233393"/>
            <a:ext cx="914400" cy="914400"/>
          </a:xfrm>
          <a:prstGeom prst="rect">
            <a:avLst/>
          </a:prstGeom>
        </p:spPr>
      </p:pic>
    </p:spTree>
    <p:extLst>
      <p:ext uri="{BB962C8B-B14F-4D97-AF65-F5344CB8AC3E}">
        <p14:creationId xmlns:p14="http://schemas.microsoft.com/office/powerpoint/2010/main" val="3722568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90672-C3CC-8F0B-9EBF-2459AF242377}"/>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5148C0C6-B4EC-B13D-8D3C-FD507B0DF9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809456D0-0080-FB16-4D61-4D48978573DB}"/>
              </a:ext>
            </a:extLst>
          </p:cNvPr>
          <p:cNvSpPr>
            <a:spLocks noGrp="1"/>
          </p:cNvSpPr>
          <p:nvPr>
            <p:ph type="title"/>
          </p:nvPr>
        </p:nvSpPr>
        <p:spPr/>
        <p:txBody>
          <a:bodyPr/>
          <a:lstStyle/>
          <a:p>
            <a:r>
              <a:rPr lang="sv-SE" dirty="0"/>
              <a:t>IPBES BBA lyfter fram 10 huvudbudskap</a:t>
            </a:r>
          </a:p>
        </p:txBody>
      </p:sp>
      <p:sp>
        <p:nvSpPr>
          <p:cNvPr id="4" name="Platshållare för innehåll 3">
            <a:extLst>
              <a:ext uri="{FF2B5EF4-FFF2-40B4-BE49-F238E27FC236}">
                <a16:creationId xmlns:a16="http://schemas.microsoft.com/office/drawing/2014/main" id="{FCA80A05-A02A-9FE6-9110-8550878A2D95}"/>
              </a:ext>
            </a:extLst>
          </p:cNvPr>
          <p:cNvSpPr>
            <a:spLocks noGrp="1"/>
          </p:cNvSpPr>
          <p:nvPr>
            <p:ph sz="half" idx="13"/>
          </p:nvPr>
        </p:nvSpPr>
        <p:spPr>
          <a:xfrm>
            <a:off x="395536" y="1018523"/>
            <a:ext cx="6511552" cy="1553227"/>
          </a:xfrm>
        </p:spPr>
        <p:txBody>
          <a:bodyPr/>
          <a:lstStyle/>
          <a:p>
            <a:pPr marL="285750" indent="-285750">
              <a:buFont typeface="Arial" panose="020B0604020202020204" pitchFamily="34" charset="0"/>
              <a:buChar char="•"/>
            </a:pPr>
            <a:r>
              <a:rPr lang="sv-SE" sz="1600" dirty="0"/>
              <a:t>Varje </a:t>
            </a:r>
            <a:r>
              <a:rPr lang="sv-SE" sz="1600" b="1" dirty="0">
                <a:ln w="0"/>
              </a:rPr>
              <a:t>huvudbudskap</a:t>
            </a:r>
            <a:r>
              <a:rPr lang="sv-SE" sz="1600" dirty="0">
                <a:ln w="0"/>
              </a:rPr>
              <a:t> (</a:t>
            </a:r>
            <a:r>
              <a:rPr lang="sv-SE" sz="1600" i="1" dirty="0" err="1">
                <a:ln w="0"/>
              </a:rPr>
              <a:t>Key</a:t>
            </a:r>
            <a:r>
              <a:rPr lang="sv-SE" sz="1600" i="1" dirty="0">
                <a:ln w="0"/>
              </a:rPr>
              <a:t> </a:t>
            </a:r>
            <a:r>
              <a:rPr lang="sv-SE" sz="1600" i="1" dirty="0" err="1">
                <a:ln w="0"/>
              </a:rPr>
              <a:t>Message</a:t>
            </a:r>
            <a:r>
              <a:rPr lang="sv-SE" sz="1600" dirty="0">
                <a:ln w="0"/>
              </a:rPr>
              <a:t>) </a:t>
            </a:r>
            <a:r>
              <a:rPr lang="sv-SE" sz="1600" dirty="0"/>
              <a:t>bygger på flera </a:t>
            </a:r>
            <a:r>
              <a:rPr lang="sv-SE" sz="1600" b="1" dirty="0"/>
              <a:t>bakgrundsbudskap</a:t>
            </a:r>
            <a:r>
              <a:rPr lang="sv-SE" sz="1600" dirty="0"/>
              <a:t> (</a:t>
            </a:r>
            <a:r>
              <a:rPr lang="sv-SE" sz="1600" i="1" dirty="0" err="1"/>
              <a:t>Background</a:t>
            </a:r>
            <a:r>
              <a:rPr lang="sv-SE" sz="1600" i="1" dirty="0"/>
              <a:t> </a:t>
            </a:r>
            <a:r>
              <a:rPr lang="sv-SE" sz="1600" i="1" dirty="0" err="1"/>
              <a:t>Messages</a:t>
            </a:r>
            <a:r>
              <a:rPr lang="sv-SE" sz="1600" dirty="0"/>
              <a:t>) som på olika sätt ger stöd åt det specifika huvudbudskapet.</a:t>
            </a:r>
          </a:p>
          <a:p>
            <a:pPr marL="285750" indent="-285750">
              <a:buFont typeface="Arial" panose="020B0604020202020204" pitchFamily="34" charset="0"/>
              <a:buChar char="•"/>
            </a:pPr>
            <a:r>
              <a:rPr lang="sv-SE" sz="1600" dirty="0"/>
              <a:t>Totalt innehåller rapporten </a:t>
            </a:r>
            <a:r>
              <a:rPr lang="sv-SE" sz="1600" dirty="0">
                <a:ln w="0"/>
              </a:rPr>
              <a:t>29 bakgrundsbudskap, </a:t>
            </a:r>
            <a:r>
              <a:rPr lang="sv-SE" sz="1600" dirty="0"/>
              <a:t>vilka är indelade i följande tre områden beroende på deras fokus:</a:t>
            </a:r>
          </a:p>
          <a:p>
            <a:pPr marL="285750" indent="-285750">
              <a:buFont typeface="Arial" panose="020B0604020202020204" pitchFamily="34" charset="0"/>
              <a:buChar char="•"/>
            </a:pPr>
            <a:endParaRPr lang="sv-SE" sz="1600" dirty="0"/>
          </a:p>
          <a:p>
            <a:pPr marL="285750" indent="-285750">
              <a:buFont typeface="Arial" panose="020B0604020202020204" pitchFamily="34" charset="0"/>
              <a:buChar char="•"/>
            </a:pPr>
            <a:endParaRPr lang="sv-SE" sz="1600" dirty="0"/>
          </a:p>
        </p:txBody>
      </p:sp>
      <p:pic>
        <p:nvPicPr>
          <p:cNvPr id="6" name="Bild 5" descr="Huvud med kugghjul med hel fyllning">
            <a:extLst>
              <a:ext uri="{FF2B5EF4-FFF2-40B4-BE49-F238E27FC236}">
                <a16:creationId xmlns:a16="http://schemas.microsoft.com/office/drawing/2014/main" id="{F728A0C6-819A-5E47-86E9-AB294B80A62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14897" y="2671011"/>
            <a:ext cx="592844" cy="592843"/>
          </a:xfrm>
          <a:prstGeom prst="rect">
            <a:avLst/>
          </a:prstGeom>
        </p:spPr>
      </p:pic>
      <p:pic>
        <p:nvPicPr>
          <p:cNvPr id="10" name="Bild 9" descr="Linjal med hel fyllning">
            <a:extLst>
              <a:ext uri="{FF2B5EF4-FFF2-40B4-BE49-F238E27FC236}">
                <a16:creationId xmlns:a16="http://schemas.microsoft.com/office/drawing/2014/main" id="{9925502C-F63B-B3FE-6361-2C22AFEEC3B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14897" y="4138402"/>
            <a:ext cx="527928" cy="527928"/>
          </a:xfrm>
          <a:prstGeom prst="rect">
            <a:avLst/>
          </a:prstGeom>
        </p:spPr>
      </p:pic>
      <p:sp>
        <p:nvSpPr>
          <p:cNvPr id="11" name="textruta 10">
            <a:extLst>
              <a:ext uri="{FF2B5EF4-FFF2-40B4-BE49-F238E27FC236}">
                <a16:creationId xmlns:a16="http://schemas.microsoft.com/office/drawing/2014/main" id="{DB4423B2-6253-E91F-DA24-C4C61D7FF4AB}"/>
              </a:ext>
            </a:extLst>
          </p:cNvPr>
          <p:cNvSpPr txBox="1"/>
          <p:nvPr/>
        </p:nvSpPr>
        <p:spPr>
          <a:xfrm>
            <a:off x="1763688" y="2592007"/>
            <a:ext cx="598023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dirty="0">
                <a:ln>
                  <a:noFill/>
                </a:ln>
                <a:solidFill>
                  <a:srgbClr val="000000"/>
                </a:solidFill>
                <a:effectLst/>
                <a:uLnTx/>
                <a:uFillTx/>
                <a:latin typeface="Arial" panose="020B0604020202020204"/>
                <a:ea typeface="+mn-ea"/>
                <a:cs typeface="+mn-cs"/>
              </a:rPr>
              <a:t>Bygga förståelse för relationen mellan företag och den biologiska mångfalden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13" name="textruta 12">
            <a:extLst>
              <a:ext uri="{FF2B5EF4-FFF2-40B4-BE49-F238E27FC236}">
                <a16:creationId xmlns:a16="http://schemas.microsoft.com/office/drawing/2014/main" id="{A1BF8B94-4DEC-FD6F-CEC6-56BB3152C58B}"/>
              </a:ext>
            </a:extLst>
          </p:cNvPr>
          <p:cNvSpPr txBox="1"/>
          <p:nvPr/>
        </p:nvSpPr>
        <p:spPr>
          <a:xfrm>
            <a:off x="1425398" y="4227932"/>
            <a:ext cx="4950374" cy="369332"/>
          </a:xfrm>
          <a:prstGeom prst="rect">
            <a:avLst/>
          </a:prstGeom>
          <a:noFill/>
        </p:spPr>
        <p:txBody>
          <a:bodyPr wrap="square">
            <a:spAutoFit/>
          </a:bodyPr>
          <a:lstStyle/>
          <a:p>
            <a:pPr marL="628650" marR="0" lvl="1" indent="-285750" algn="l" defTabSz="9144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dirty="0">
                <a:ln>
                  <a:noFill/>
                </a:ln>
                <a:solidFill>
                  <a:srgbClr val="000000"/>
                </a:solidFill>
                <a:effectLst/>
                <a:uLnTx/>
                <a:uFillTx/>
                <a:latin typeface="Arial" panose="020B0604020202020204"/>
                <a:ea typeface="+mn-ea"/>
                <a:cs typeface="+mn-cs"/>
              </a:rPr>
              <a:t>Mäta företags påverkan och beroenden</a:t>
            </a:r>
          </a:p>
        </p:txBody>
      </p:sp>
      <p:sp>
        <p:nvSpPr>
          <p:cNvPr id="16" name="textruta 15">
            <a:extLst>
              <a:ext uri="{FF2B5EF4-FFF2-40B4-BE49-F238E27FC236}">
                <a16:creationId xmlns:a16="http://schemas.microsoft.com/office/drawing/2014/main" id="{E79686E5-3542-C574-94E8-0BDB45EEBE73}"/>
              </a:ext>
            </a:extLst>
          </p:cNvPr>
          <p:cNvSpPr txBox="1"/>
          <p:nvPr/>
        </p:nvSpPr>
        <p:spPr>
          <a:xfrm>
            <a:off x="1438202" y="3489268"/>
            <a:ext cx="5225601" cy="369332"/>
          </a:xfrm>
          <a:prstGeom prst="rect">
            <a:avLst/>
          </a:prstGeom>
          <a:noFill/>
        </p:spPr>
        <p:txBody>
          <a:bodyPr wrap="square">
            <a:spAutoFit/>
          </a:bodyPr>
          <a:lstStyle/>
          <a:p>
            <a:pPr marL="628650" marR="0" lvl="1" indent="-285750" defTabSz="914400" rtl="0" eaLnBrk="1" fontAlgn="auto" latinLnBrk="0" hangingPunct="1">
              <a:lnSpc>
                <a:spcPct val="100000"/>
              </a:lnSpc>
              <a:spcBef>
                <a:spcPts val="0"/>
              </a:spcBef>
              <a:spcAft>
                <a:spcPts val="0"/>
              </a:spcAft>
              <a:buClrTx/>
              <a:buSzTx/>
              <a:buFontTx/>
              <a:buNone/>
              <a:tabLst/>
              <a:defRPr/>
            </a:pPr>
            <a:r>
              <a:rPr kumimoji="0" lang="sv-SE" b="0" i="0" u="none" strike="noStrike" kern="1200" cap="none" spc="0" normalizeH="0" baseline="0" noProof="0" dirty="0">
                <a:ln>
                  <a:noFill/>
                </a:ln>
                <a:solidFill>
                  <a:srgbClr val="000000"/>
                </a:solidFill>
                <a:effectLst/>
                <a:uLnTx/>
                <a:uFillTx/>
                <a:latin typeface="Arial" panose="020B0604020202020204"/>
                <a:ea typeface="+mn-ea"/>
                <a:cs typeface="+mn-cs"/>
              </a:rPr>
              <a:t>Konkreta förslag på relevanta åtgärder</a:t>
            </a:r>
          </a:p>
        </p:txBody>
      </p:sp>
      <p:pic>
        <p:nvPicPr>
          <p:cNvPr id="18" name="Bild 17" descr="Snurrande tallrikar kontur">
            <a:extLst>
              <a:ext uri="{FF2B5EF4-FFF2-40B4-BE49-F238E27FC236}">
                <a16:creationId xmlns:a16="http://schemas.microsoft.com/office/drawing/2014/main" id="{F0E7750E-6C7D-D953-DC5E-D8BB57B2E21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38382" y="3335742"/>
            <a:ext cx="730772" cy="730772"/>
          </a:xfrm>
          <a:prstGeom prst="rect">
            <a:avLst/>
          </a:prstGeom>
        </p:spPr>
      </p:pic>
    </p:spTree>
    <p:extLst>
      <p:ext uri="{BB962C8B-B14F-4D97-AF65-F5344CB8AC3E}">
        <p14:creationId xmlns:p14="http://schemas.microsoft.com/office/powerpoint/2010/main" val="292951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3A5DDFA0-19C6-E8AA-5F28-570DF686BFAD}"/>
              </a:ext>
            </a:extLst>
          </p:cNvPr>
          <p:cNvSpPr>
            <a:spLocks noGrp="1"/>
          </p:cNvSpPr>
          <p:nvPr>
            <p:ph type="ftr" sz="quarter" idx="11"/>
          </p:nvPr>
        </p:nvSpPr>
        <p:spPr/>
        <p:txBody>
          <a:bodyPr/>
          <a:lstStyle/>
          <a:p>
            <a:pPr algn="l"/>
            <a:r>
              <a:rPr lang="sv-SE"/>
              <a:t>NATURVÅRDSVERKET | SWEDISH ENVIRONMENTAL PROTECTION AGENCY</a:t>
            </a:r>
            <a:endParaRPr lang="sv-SE" dirty="0"/>
          </a:p>
        </p:txBody>
      </p:sp>
      <p:sp>
        <p:nvSpPr>
          <p:cNvPr id="3" name="Platshållare för bildnummer 2">
            <a:extLst>
              <a:ext uri="{FF2B5EF4-FFF2-40B4-BE49-F238E27FC236}">
                <a16:creationId xmlns:a16="http://schemas.microsoft.com/office/drawing/2014/main" id="{8815746A-5A38-5545-98EB-B244DD819B86}"/>
              </a:ext>
            </a:extLst>
          </p:cNvPr>
          <p:cNvSpPr>
            <a:spLocks noGrp="1"/>
          </p:cNvSpPr>
          <p:nvPr>
            <p:ph type="sldNum" sz="quarter" idx="12"/>
          </p:nvPr>
        </p:nvSpPr>
        <p:spPr/>
        <p:txBody>
          <a:bodyPr/>
          <a:lstStyle/>
          <a:p>
            <a:fld id="{1844E2AD-2CA4-4022-8F3B-D585D66E2E30}" type="slidenum">
              <a:rPr lang="sv-SE" smtClean="0"/>
              <a:pPr/>
              <a:t>5</a:t>
            </a:fld>
            <a:endParaRPr lang="sv-SE" dirty="0"/>
          </a:p>
        </p:txBody>
      </p:sp>
      <p:sp>
        <p:nvSpPr>
          <p:cNvPr id="6" name="Rubrik 3">
            <a:extLst>
              <a:ext uri="{FF2B5EF4-FFF2-40B4-BE49-F238E27FC236}">
                <a16:creationId xmlns:a16="http://schemas.microsoft.com/office/drawing/2014/main" id="{74A76D0E-0EEB-F782-C363-E2E6D4F02D0F}"/>
              </a:ext>
            </a:extLst>
          </p:cNvPr>
          <p:cNvSpPr>
            <a:spLocks noGrp="1"/>
          </p:cNvSpPr>
          <p:nvPr>
            <p:ph type="ctrTitle"/>
          </p:nvPr>
        </p:nvSpPr>
        <p:spPr>
          <a:xfrm>
            <a:off x="1143000" y="1596145"/>
            <a:ext cx="6858000" cy="1790700"/>
          </a:xfrm>
        </p:spPr>
        <p:txBody>
          <a:bodyPr/>
          <a:lstStyle/>
          <a:p>
            <a:pPr algn="ctr"/>
            <a:r>
              <a:rPr lang="sv-SE" sz="2400" dirty="0"/>
              <a:t>Alla företag är beroende av och påverkar den biologiska mångfalden och kan vara aktörer för positiv förändring.</a:t>
            </a:r>
          </a:p>
        </p:txBody>
      </p:sp>
      <p:sp>
        <p:nvSpPr>
          <p:cNvPr id="7" name="textruta 6">
            <a:extLst>
              <a:ext uri="{FF2B5EF4-FFF2-40B4-BE49-F238E27FC236}">
                <a16:creationId xmlns:a16="http://schemas.microsoft.com/office/drawing/2014/main" id="{AEEBD442-48D0-EBA7-0D4C-95E4350220E8}"/>
              </a:ext>
            </a:extLst>
          </p:cNvPr>
          <p:cNvSpPr txBox="1"/>
          <p:nvPr/>
        </p:nvSpPr>
        <p:spPr>
          <a:xfrm>
            <a:off x="3311860" y="659614"/>
            <a:ext cx="2520280" cy="400110"/>
          </a:xfrm>
          <a:prstGeom prst="rect">
            <a:avLst/>
          </a:prstGeom>
          <a:noFill/>
        </p:spPr>
        <p:txBody>
          <a:bodyPr wrap="square" rtlCol="0">
            <a:spAutoFit/>
          </a:bodyPr>
          <a:lstStyle/>
          <a:p>
            <a:pPr algn="ctr"/>
            <a:r>
              <a:rPr lang="sv-SE" sz="2000" b="1" dirty="0"/>
              <a:t>Huvudbudskap 1</a:t>
            </a:r>
          </a:p>
        </p:txBody>
      </p:sp>
      <p:pic>
        <p:nvPicPr>
          <p:cNvPr id="9" name="Bild 8" descr="Medeltida trumpet kontur">
            <a:extLst>
              <a:ext uri="{FF2B5EF4-FFF2-40B4-BE49-F238E27FC236}">
                <a16:creationId xmlns:a16="http://schemas.microsoft.com/office/drawing/2014/main" id="{6E9A3090-9161-22F7-0AEC-3DF6FCC0940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290519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44E7E-93DA-9162-8F67-70C439FF2C6B}"/>
            </a:ext>
          </a:extLst>
        </p:cNvPr>
        <p:cNvGrpSpPr/>
        <p:nvPr/>
      </p:nvGrpSpPr>
      <p:grpSpPr>
        <a:xfrm>
          <a:off x="0" y="0"/>
          <a:ext cx="0" cy="0"/>
          <a:chOff x="0" y="0"/>
          <a:chExt cx="0" cy="0"/>
        </a:xfrm>
      </p:grpSpPr>
    </p:spTree>
    <p:extLst>
      <p:ext uri="{BB962C8B-B14F-4D97-AF65-F5344CB8AC3E}">
        <p14:creationId xmlns:p14="http://schemas.microsoft.com/office/powerpoint/2010/main" val="367739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24947-DE90-2A24-8B2E-F881B90126B9}"/>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17432970-4CCB-3234-F608-CA18435FB9F3}"/>
              </a:ext>
            </a:extLst>
          </p:cNvPr>
          <p:cNvSpPr>
            <a:spLocks noGrp="1"/>
          </p:cNvSpPr>
          <p:nvPr>
            <p:ph type="ftr" sz="quarter" idx="11"/>
          </p:nvPr>
        </p:nvSpPr>
        <p:spPr/>
        <p:txBody>
          <a:bodyPr/>
          <a:lstStyle/>
          <a:p>
            <a:pPr algn="l"/>
            <a:r>
              <a:rPr lang="sv-SE"/>
              <a:t>NATURVÅRDSVERKET | SWEDISH ENVIRONMENTAL PROTECTION AGENCY</a:t>
            </a:r>
            <a:endParaRPr lang="sv-SE" dirty="0"/>
          </a:p>
        </p:txBody>
      </p:sp>
      <p:sp>
        <p:nvSpPr>
          <p:cNvPr id="3" name="Platshållare för bildnummer 2">
            <a:extLst>
              <a:ext uri="{FF2B5EF4-FFF2-40B4-BE49-F238E27FC236}">
                <a16:creationId xmlns:a16="http://schemas.microsoft.com/office/drawing/2014/main" id="{BDE3D7D3-A836-F7A8-0667-E69413B7D0BC}"/>
              </a:ext>
            </a:extLst>
          </p:cNvPr>
          <p:cNvSpPr>
            <a:spLocks noGrp="1"/>
          </p:cNvSpPr>
          <p:nvPr>
            <p:ph type="sldNum" sz="quarter" idx="12"/>
          </p:nvPr>
        </p:nvSpPr>
        <p:spPr/>
        <p:txBody>
          <a:bodyPr/>
          <a:lstStyle/>
          <a:p>
            <a:fld id="{1844E2AD-2CA4-4022-8F3B-D585D66E2E30}" type="slidenum">
              <a:rPr lang="sv-SE" smtClean="0"/>
              <a:pPr/>
              <a:t>7</a:t>
            </a:fld>
            <a:endParaRPr lang="sv-SE" dirty="0"/>
          </a:p>
        </p:txBody>
      </p:sp>
      <p:sp>
        <p:nvSpPr>
          <p:cNvPr id="6" name="Rubrik 3">
            <a:extLst>
              <a:ext uri="{FF2B5EF4-FFF2-40B4-BE49-F238E27FC236}">
                <a16:creationId xmlns:a16="http://schemas.microsoft.com/office/drawing/2014/main" id="{71295738-D22B-DE71-7D8D-D2B3664E5975}"/>
              </a:ext>
            </a:extLst>
          </p:cNvPr>
          <p:cNvSpPr>
            <a:spLocks noGrp="1"/>
          </p:cNvSpPr>
          <p:nvPr>
            <p:ph type="ctrTitle"/>
          </p:nvPr>
        </p:nvSpPr>
        <p:spPr>
          <a:xfrm>
            <a:off x="1143000" y="1596145"/>
            <a:ext cx="6858000" cy="1790700"/>
          </a:xfrm>
        </p:spPr>
        <p:txBody>
          <a:bodyPr/>
          <a:lstStyle/>
          <a:p>
            <a:pPr algn="ctr"/>
            <a:r>
              <a:rPr lang="sv-SE" sz="2400" dirty="0"/>
              <a:t>Nuvarande förutsättningarna som företag agerar utifrån är inte alltid förenliga med en rättvis och hållbar framtid utan upprätthåller systemrisker.</a:t>
            </a:r>
          </a:p>
        </p:txBody>
      </p:sp>
      <p:sp>
        <p:nvSpPr>
          <p:cNvPr id="7" name="textruta 6">
            <a:extLst>
              <a:ext uri="{FF2B5EF4-FFF2-40B4-BE49-F238E27FC236}">
                <a16:creationId xmlns:a16="http://schemas.microsoft.com/office/drawing/2014/main" id="{FFD69AEF-F98D-18F6-FA92-2010765B4F19}"/>
              </a:ext>
            </a:extLst>
          </p:cNvPr>
          <p:cNvSpPr txBox="1"/>
          <p:nvPr/>
        </p:nvSpPr>
        <p:spPr>
          <a:xfrm>
            <a:off x="3311860" y="659614"/>
            <a:ext cx="2520280" cy="400110"/>
          </a:xfrm>
          <a:prstGeom prst="rect">
            <a:avLst/>
          </a:prstGeom>
          <a:noFill/>
        </p:spPr>
        <p:txBody>
          <a:bodyPr wrap="square" rtlCol="0">
            <a:spAutoFit/>
          </a:bodyPr>
          <a:lstStyle/>
          <a:p>
            <a:pPr algn="ctr"/>
            <a:r>
              <a:rPr lang="sv-SE" sz="2000" b="1" dirty="0"/>
              <a:t>Huvudbudskap 2</a:t>
            </a:r>
          </a:p>
        </p:txBody>
      </p:sp>
      <p:pic>
        <p:nvPicPr>
          <p:cNvPr id="9" name="Bild 8" descr="Medeltida trumpet kontur">
            <a:extLst>
              <a:ext uri="{FF2B5EF4-FFF2-40B4-BE49-F238E27FC236}">
                <a16:creationId xmlns:a16="http://schemas.microsoft.com/office/drawing/2014/main" id="{D5A7E2D8-5EA9-C5EB-4878-CED226903025}"/>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3557536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62901-8DFD-6666-D865-B0A2F5107BC5}"/>
            </a:ext>
          </a:extLst>
        </p:cNvPr>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AAC3C118-D978-0CAE-5634-69454F016BF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Rubrik 2">
            <a:extLst>
              <a:ext uri="{FF2B5EF4-FFF2-40B4-BE49-F238E27FC236}">
                <a16:creationId xmlns:a16="http://schemas.microsoft.com/office/drawing/2014/main" id="{214E03E5-F3D4-8376-4EBC-78BE9A290E93}"/>
              </a:ext>
            </a:extLst>
          </p:cNvPr>
          <p:cNvSpPr>
            <a:spLocks noGrp="1"/>
          </p:cNvSpPr>
          <p:nvPr>
            <p:ph type="title"/>
          </p:nvPr>
        </p:nvSpPr>
        <p:spPr/>
        <p:txBody>
          <a:bodyPr/>
          <a:lstStyle/>
          <a:p>
            <a:r>
              <a:rPr lang="sv-SE" dirty="0"/>
              <a:t>Bakgrund</a:t>
            </a:r>
          </a:p>
        </p:txBody>
      </p:sp>
      <p:sp>
        <p:nvSpPr>
          <p:cNvPr id="4" name="Platshållare för innehåll 3">
            <a:extLst>
              <a:ext uri="{FF2B5EF4-FFF2-40B4-BE49-F238E27FC236}">
                <a16:creationId xmlns:a16="http://schemas.microsoft.com/office/drawing/2014/main" id="{DE671AB7-29C4-3345-A3B2-D965661626CD}"/>
              </a:ext>
            </a:extLst>
          </p:cNvPr>
          <p:cNvSpPr>
            <a:spLocks noGrp="1"/>
          </p:cNvSpPr>
          <p:nvPr>
            <p:ph sz="half" idx="13"/>
          </p:nvPr>
        </p:nvSpPr>
        <p:spPr>
          <a:xfrm>
            <a:off x="395536" y="1018523"/>
            <a:ext cx="6511552" cy="3396832"/>
          </a:xfrm>
        </p:spPr>
        <p:txBody>
          <a:bodyPr/>
          <a:lstStyle/>
          <a:p>
            <a:pPr marL="285750" indent="-285750">
              <a:buFont typeface="Arial" panose="020B0604020202020204" pitchFamily="34" charset="0"/>
              <a:buChar char="•"/>
            </a:pPr>
            <a:r>
              <a:rPr lang="sv-SE" dirty="0"/>
              <a:t>Även om vissa företag vidtar åtgärder som gynnar biologisk mångfald finns det </a:t>
            </a:r>
            <a:r>
              <a:rPr lang="sv-SE" b="1" dirty="0"/>
              <a:t>otillräckliga eller felriktade incitament </a:t>
            </a:r>
            <a:r>
              <a:rPr lang="sv-SE" dirty="0"/>
              <a:t>som upprätthåller rådande affärsmodeller. Detta </a:t>
            </a:r>
            <a:r>
              <a:rPr lang="sv-SE" b="1" dirty="0"/>
              <a:t>skapar hinder</a:t>
            </a:r>
            <a:r>
              <a:rPr lang="sv-SE" dirty="0"/>
              <a:t> för företag och andra aktörer att genomföra åtgärder som skulle kunna stoppa och vända förlusten av biologisk mångfald. </a:t>
            </a:r>
          </a:p>
          <a:p>
            <a:pPr marL="285750" indent="-285750">
              <a:buFont typeface="Arial" panose="020B0604020202020204" pitchFamily="34" charset="0"/>
              <a:buChar char="•"/>
            </a:pPr>
            <a:r>
              <a:rPr lang="sv-SE" dirty="0"/>
              <a:t>Företag </a:t>
            </a:r>
            <a:r>
              <a:rPr lang="sv-SE" b="1" dirty="0"/>
              <a:t>internaliserar ofta inte de negativa effekterna </a:t>
            </a:r>
            <a:r>
              <a:rPr lang="sv-SE" dirty="0"/>
              <a:t>som deras verksamhet har på biologisk mångfald. </a:t>
            </a:r>
          </a:p>
          <a:p>
            <a:pPr marL="285750" indent="-285750">
              <a:buFont typeface="Arial" panose="020B0604020202020204" pitchFamily="34" charset="0"/>
              <a:buChar char="•"/>
            </a:pPr>
            <a:r>
              <a:rPr lang="sv-SE" dirty="0"/>
              <a:t>Många </a:t>
            </a:r>
            <a:r>
              <a:rPr lang="sv-SE" b="1" dirty="0"/>
              <a:t>styrmedel och policyer </a:t>
            </a:r>
            <a:r>
              <a:rPr lang="sv-SE" dirty="0"/>
              <a:t>uppmuntrar antingen affärsverksamheter som skadar biologisk mångfald </a:t>
            </a:r>
            <a:r>
              <a:rPr lang="sv-SE" i="1" dirty="0"/>
              <a:t>eller</a:t>
            </a:r>
            <a:r>
              <a:rPr lang="sv-SE" dirty="0"/>
              <a:t> motverkar beteenden och åtgärder som skulle vara gynnsamma för biologisk mångfald.</a:t>
            </a:r>
          </a:p>
          <a:p>
            <a:pPr marL="285750" indent="-285750">
              <a:buFont typeface="Arial" panose="020B0604020202020204" pitchFamily="34" charset="0"/>
              <a:buChar char="•"/>
            </a:pPr>
            <a:endParaRPr lang="sv-SE" sz="1600" dirty="0"/>
          </a:p>
        </p:txBody>
      </p:sp>
      <p:pic>
        <p:nvPicPr>
          <p:cNvPr id="7" name="Bild 6" descr="Stäng med hel fyllning">
            <a:extLst>
              <a:ext uri="{FF2B5EF4-FFF2-40B4-BE49-F238E27FC236}">
                <a16:creationId xmlns:a16="http://schemas.microsoft.com/office/drawing/2014/main" id="{FB753EAC-0355-774B-1A69-C2D897B2DC2B}"/>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8050088" y="1378549"/>
            <a:ext cx="914400" cy="914400"/>
          </a:xfrm>
          <a:prstGeom prst="rect">
            <a:avLst/>
          </a:prstGeom>
        </p:spPr>
      </p:pic>
      <p:pic>
        <p:nvPicPr>
          <p:cNvPr id="15" name="Bild 14" descr="Händer som applåderar kontur">
            <a:extLst>
              <a:ext uri="{FF2B5EF4-FFF2-40B4-BE49-F238E27FC236}">
                <a16:creationId xmlns:a16="http://schemas.microsoft.com/office/drawing/2014/main" id="{2227A281-E9C2-1639-C4B5-C0D9DEBD0DA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086600" y="1259685"/>
            <a:ext cx="914400" cy="1033264"/>
          </a:xfrm>
          <a:prstGeom prst="rect">
            <a:avLst/>
          </a:prstGeom>
        </p:spPr>
      </p:pic>
      <p:pic>
        <p:nvPicPr>
          <p:cNvPr id="21" name="Bild 20" descr="Rättvisans vågskålar kontur">
            <a:extLst>
              <a:ext uri="{FF2B5EF4-FFF2-40B4-BE49-F238E27FC236}">
                <a16:creationId xmlns:a16="http://schemas.microsoft.com/office/drawing/2014/main" id="{4159E32F-38CC-79F8-7487-EFCCB8E42D9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473330" y="3435846"/>
            <a:ext cx="914400" cy="914400"/>
          </a:xfrm>
          <a:prstGeom prst="rect">
            <a:avLst/>
          </a:prstGeom>
        </p:spPr>
      </p:pic>
      <p:pic>
        <p:nvPicPr>
          <p:cNvPr id="31" name="Bild 30" descr="Böcker på hylla kontur">
            <a:extLst>
              <a:ext uri="{FF2B5EF4-FFF2-40B4-BE49-F238E27FC236}">
                <a16:creationId xmlns:a16="http://schemas.microsoft.com/office/drawing/2014/main" id="{8CF4C3E0-4AFF-6408-0708-9E82CDF5E2A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432762" y="2499742"/>
            <a:ext cx="914400" cy="914400"/>
          </a:xfrm>
          <a:prstGeom prst="rect">
            <a:avLst/>
          </a:prstGeom>
        </p:spPr>
      </p:pic>
    </p:spTree>
    <p:extLst>
      <p:ext uri="{BB962C8B-B14F-4D97-AF65-F5344CB8AC3E}">
        <p14:creationId xmlns:p14="http://schemas.microsoft.com/office/powerpoint/2010/main" val="3702161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D5FCF-5326-188A-B64A-A037284B6923}"/>
            </a:ext>
          </a:extLst>
        </p:cNvPr>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B8274D2C-2316-D5ED-EEB8-AF931C00516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600" b="0" i="0" u="none" strike="noStrike" kern="1200" cap="none" spc="0" normalizeH="0" baseline="0" noProof="0">
                <a:ln>
                  <a:noFill/>
                </a:ln>
                <a:solidFill>
                  <a:srgbClr val="005643"/>
                </a:solidFill>
                <a:effectLst/>
                <a:uLnTx/>
                <a:uFillTx/>
                <a:latin typeface="Arial" panose="020B0604020202020204"/>
                <a:ea typeface="+mn-ea"/>
                <a:cs typeface="+mn-cs"/>
              </a:rPr>
              <a:t>NATURVÅRDSVERKET | SWEDISH ENVIRONMENTAL PROTECTION AGENCY</a:t>
            </a:r>
            <a:endParaRPr kumimoji="0" lang="sv-SE" sz="6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3" name="Platshållare för bildnummer 2">
            <a:extLst>
              <a:ext uri="{FF2B5EF4-FFF2-40B4-BE49-F238E27FC236}">
                <a16:creationId xmlns:a16="http://schemas.microsoft.com/office/drawing/2014/main" id="{546C9653-BF46-30A3-3CAF-53A3911C35F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44E2AD-2CA4-4022-8F3B-D585D66E2E30}" type="slidenum">
              <a:rPr kumimoji="0" lang="sv-SE" sz="700" b="0" i="0" u="none" strike="noStrike" kern="1200" cap="none" spc="0" normalizeH="0" baseline="0" noProof="0" smtClean="0">
                <a:ln>
                  <a:noFill/>
                </a:ln>
                <a:solidFill>
                  <a:srgbClr val="005643"/>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700" b="0" i="0" u="none" strike="noStrike" kern="1200" cap="none" spc="0" normalizeH="0" baseline="0" noProof="0" dirty="0">
              <a:ln>
                <a:noFill/>
              </a:ln>
              <a:solidFill>
                <a:srgbClr val="005643"/>
              </a:solidFill>
              <a:effectLst/>
              <a:uLnTx/>
              <a:uFillTx/>
              <a:latin typeface="Arial" panose="020B0604020202020204"/>
              <a:ea typeface="+mn-ea"/>
              <a:cs typeface="+mn-cs"/>
            </a:endParaRPr>
          </a:p>
        </p:txBody>
      </p:sp>
      <p:sp>
        <p:nvSpPr>
          <p:cNvPr id="6" name="Rubrik 3">
            <a:extLst>
              <a:ext uri="{FF2B5EF4-FFF2-40B4-BE49-F238E27FC236}">
                <a16:creationId xmlns:a16="http://schemas.microsoft.com/office/drawing/2014/main" id="{9A5047AF-5E16-1E6D-F183-6999CD8C31E1}"/>
              </a:ext>
            </a:extLst>
          </p:cNvPr>
          <p:cNvSpPr>
            <a:spLocks noGrp="1"/>
          </p:cNvSpPr>
          <p:nvPr>
            <p:ph type="ctrTitle"/>
          </p:nvPr>
        </p:nvSpPr>
        <p:spPr>
          <a:xfrm>
            <a:off x="1143000" y="1596145"/>
            <a:ext cx="6858000" cy="1790700"/>
          </a:xfrm>
        </p:spPr>
        <p:txBody>
          <a:bodyPr/>
          <a:lstStyle/>
          <a:p>
            <a:pPr algn="ctr"/>
            <a:r>
              <a:rPr lang="sv-SE" sz="2400" dirty="0"/>
              <a:t>Samarbete, individuella och kollektiva åtgärder är avgörande för att skapa möjliggörande förutsättningar där företag kan bidra till en rättvis och hållbar framtid.</a:t>
            </a:r>
          </a:p>
        </p:txBody>
      </p:sp>
      <p:sp>
        <p:nvSpPr>
          <p:cNvPr id="7" name="textruta 6">
            <a:extLst>
              <a:ext uri="{FF2B5EF4-FFF2-40B4-BE49-F238E27FC236}">
                <a16:creationId xmlns:a16="http://schemas.microsoft.com/office/drawing/2014/main" id="{F5D2107E-C125-6145-6A69-F00745A108B5}"/>
              </a:ext>
            </a:extLst>
          </p:cNvPr>
          <p:cNvSpPr txBox="1"/>
          <p:nvPr/>
        </p:nvSpPr>
        <p:spPr>
          <a:xfrm>
            <a:off x="3311860" y="659614"/>
            <a:ext cx="252028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srgbClr val="000000"/>
                </a:solidFill>
                <a:effectLst/>
                <a:uLnTx/>
                <a:uFillTx/>
                <a:latin typeface="Arial" panose="020B0604020202020204"/>
                <a:ea typeface="+mn-ea"/>
                <a:cs typeface="+mn-cs"/>
              </a:rPr>
              <a:t>Huvudbudskap 3</a:t>
            </a:r>
          </a:p>
        </p:txBody>
      </p:sp>
      <p:pic>
        <p:nvPicPr>
          <p:cNvPr id="9" name="Bild 8" descr="Medeltida trumpet kontur">
            <a:extLst>
              <a:ext uri="{FF2B5EF4-FFF2-40B4-BE49-F238E27FC236}">
                <a16:creationId xmlns:a16="http://schemas.microsoft.com/office/drawing/2014/main" id="{3D6B49C1-459D-B7AB-0035-19DBF1648FD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577971" y="487760"/>
            <a:ext cx="733889" cy="733889"/>
          </a:xfrm>
          <a:prstGeom prst="rect">
            <a:avLst/>
          </a:prstGeom>
        </p:spPr>
      </p:pic>
    </p:spTree>
    <p:extLst>
      <p:ext uri="{BB962C8B-B14F-4D97-AF65-F5344CB8AC3E}">
        <p14:creationId xmlns:p14="http://schemas.microsoft.com/office/powerpoint/2010/main" val="1397293877"/>
      </p:ext>
    </p:extLst>
  </p:cSld>
  <p:clrMapOvr>
    <a:masterClrMapping/>
  </p:clrMapOvr>
</p:sld>
</file>

<file path=ppt/theme/theme1.xml><?xml version="1.0" encoding="utf-8"?>
<a:theme xmlns:a="http://schemas.openxmlformats.org/drawingml/2006/main" name="1_Office-tema">
  <a:themeElements>
    <a:clrScheme name="Samarbete grön ljust tema">
      <a:dk1>
        <a:srgbClr val="000000"/>
      </a:dk1>
      <a:lt1>
        <a:srgbClr val="FFFFFF"/>
      </a:lt1>
      <a:dk2>
        <a:srgbClr val="005643"/>
      </a:dk2>
      <a:lt2>
        <a:srgbClr val="FFFFFF"/>
      </a:lt2>
      <a:accent1>
        <a:srgbClr val="98C39F"/>
      </a:accent1>
      <a:accent2>
        <a:srgbClr val="005643"/>
      </a:accent2>
      <a:accent3>
        <a:srgbClr val="02FEAF"/>
      </a:accent3>
      <a:accent4>
        <a:srgbClr val="9B6C17"/>
      </a:accent4>
      <a:accent5>
        <a:srgbClr val="ACCFDB"/>
      </a:accent5>
      <a:accent6>
        <a:srgbClr val="003366"/>
      </a:accent6>
      <a:hlink>
        <a:srgbClr val="0000FF"/>
      </a:hlink>
      <a:folHlink>
        <a:srgbClr val="800080"/>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9AD0606C-C151-4B65-91FF-21B841CA6BAB}" vid="{D6CDEBEC-81CB-4B13-A7FC-4912B2981E0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80bc414-c6f2-4227-9c14-bebd9152fd79" xsi:nil="true"/>
    <lcf76f155ced4ddcb4097134ff3c332f xmlns="842f76fe-173e-4e95-91e4-24dd9086638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D8BE420B70F40469F2048420B155FDB" ma:contentTypeVersion="10" ma:contentTypeDescription="Skapa ett nytt dokument." ma:contentTypeScope="" ma:versionID="50112ff82a3326e05e39515108189df0">
  <xsd:schema xmlns:xsd="http://www.w3.org/2001/XMLSchema" xmlns:xs="http://www.w3.org/2001/XMLSchema" xmlns:p="http://schemas.microsoft.com/office/2006/metadata/properties" xmlns:ns2="842f76fe-173e-4e95-91e4-24dd9086638d" xmlns:ns3="580bc414-c6f2-4227-9c14-bebd9152fd79" targetNamespace="http://schemas.microsoft.com/office/2006/metadata/properties" ma:root="true" ma:fieldsID="f7bb02cf16a0cccabd8b8c152d7a33fd" ns2:_="" ns3:_="">
    <xsd:import namespace="842f76fe-173e-4e95-91e4-24dd9086638d"/>
    <xsd:import namespace="580bc414-c6f2-4227-9c14-bebd9152fd7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2f76fe-173e-4e95-91e4-24dd908663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f715b3c1-6faf-452c-928b-c1f971cfea5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0bc414-c6f2-4227-9c14-bebd9152fd7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d3473ab-6235-416d-84d2-73f131c145b2}" ma:internalName="TaxCatchAll" ma:showField="CatchAllData" ma:web="580bc414-c6f2-4227-9c14-bebd9152fd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1483F7-1C4A-4FE4-BB8F-69C20860B0A8}">
  <ds:schemaRefs>
    <ds:schemaRef ds:uri="http://schemas.microsoft.com/sharepoint/v3/contenttype/forms"/>
  </ds:schemaRefs>
</ds:datastoreItem>
</file>

<file path=customXml/itemProps2.xml><?xml version="1.0" encoding="utf-8"?>
<ds:datastoreItem xmlns:ds="http://schemas.openxmlformats.org/officeDocument/2006/customXml" ds:itemID="{E72469F0-2C43-4522-9D0C-149DC56A6808}">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580bc414-c6f2-4227-9c14-bebd9152fd79"/>
    <ds:schemaRef ds:uri="http://purl.org/dc/terms/"/>
    <ds:schemaRef ds:uri="842f76fe-173e-4e95-91e4-24dd9086638d"/>
    <ds:schemaRef ds:uri="http://purl.org/dc/dcmitype/"/>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FF31800-D3AC-415E-BF2F-62472502B5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2f76fe-173e-4e95-91e4-24dd9086638d"/>
    <ds:schemaRef ds:uri="580bc414-c6f2-4227-9c14-bebd9152fd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exempelpresentation-ljus-16-9</Template>
  <TotalTime>81</TotalTime>
  <Words>1735</Words>
  <Application>Microsoft Office PowerPoint</Application>
  <PresentationFormat>Bildspel på skärmen (16:9)</PresentationFormat>
  <Paragraphs>164</Paragraphs>
  <Slides>28</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28</vt:i4>
      </vt:variant>
    </vt:vector>
  </HeadingPairs>
  <TitlesOfParts>
    <vt:vector size="32" baseType="lpstr">
      <vt:lpstr>Arial</vt:lpstr>
      <vt:lpstr>Times New Roman</vt:lpstr>
      <vt:lpstr>Wingdings</vt:lpstr>
      <vt:lpstr>1_Office-tema</vt:lpstr>
      <vt:lpstr>Näringslivet och biologisk mångfald</vt:lpstr>
      <vt:lpstr>Om denna presentation</vt:lpstr>
      <vt:lpstr>Plattform för biologisk mångfald, IPBES</vt:lpstr>
      <vt:lpstr>IPBES BBA lyfter fram 10 huvudbudskap</vt:lpstr>
      <vt:lpstr>Alla företag är beroende av och påverkar den biologiska mångfalden och kan vara aktörer för positiv förändring.</vt:lpstr>
      <vt:lpstr>PowerPoint-presentation</vt:lpstr>
      <vt:lpstr>Nuvarande förutsättningarna som företag agerar utifrån är inte alltid förenliga med en rättvis och hållbar framtid utan upprätthåller systemrisker.</vt:lpstr>
      <vt:lpstr>Bakgrund</vt:lpstr>
      <vt:lpstr>Samarbete, individuella och kollektiva åtgärder är avgörande för att skapa möjliggörande förutsättningar där företag kan bidra till en rättvis och hållbar framtid.</vt:lpstr>
      <vt:lpstr>Möjliggörande förutsättningar 1(4)</vt:lpstr>
      <vt:lpstr>Möjliggörande förutsättningar 2(4) </vt:lpstr>
      <vt:lpstr>Möjliggörande förutsättningar 3(4) </vt:lpstr>
      <vt:lpstr>Möjliggörande förutsättningar 4(4) </vt:lpstr>
      <vt:lpstr>Alla företag har ett ansvar att hantera sin påverkan och sina beroenden.</vt:lpstr>
      <vt:lpstr>PowerPoint-presentation</vt:lpstr>
      <vt:lpstr>Befintliga metoder, kunskap och data för att mäta påverkan och beroenden används redan och kan ytterligare informera beslut och åtgärder, både direkt och i värdekedjan.</vt:lpstr>
      <vt:lpstr>Bakgrund</vt:lpstr>
      <vt:lpstr>Olika metoder för att mäta och hantera påverkan och beroenden behövs för olika sektorer, beslutsnivåer och syften.</vt:lpstr>
      <vt:lpstr>Bakgrund</vt:lpstr>
      <vt:lpstr>Lämpliga metoder för att mäta och hantera påverkan och beroenden kan väljas beroende på deras täckning, noggrannhet och känslighet.</vt:lpstr>
      <vt:lpstr>Bakgrund </vt:lpstr>
      <vt:lpstr>Företag skulle bättre kunna mäta och hantera sin påverkan och sina beroenden genom att på lämpligt sätt ta del av forskningsresultat såväl som traditionell kunskap, metoder och praxis.</vt:lpstr>
      <vt:lpstr>Bakgrund</vt:lpstr>
      <vt:lpstr>Den befintliga kunskapsbasen behöver stärkas genom att adressera centrala kunskapsluckor såväl som luckor i kunskapens tillämpning.</vt:lpstr>
      <vt:lpstr>Bakgrund </vt:lpstr>
      <vt:lpstr>Möjliggörande förutsättningar kan skapa incitament som gör att åtgärder som är gynnsamma för företag också är gynnsamma för  den biologiska mångfalden och samhället i stort.</vt:lpstr>
      <vt:lpstr>Bakgrund </vt:lpstr>
      <vt:lpstr>Källor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Klingvall, Hilda</dc:creator>
  <cp:lastModifiedBy>Björk, Lisa</cp:lastModifiedBy>
  <cp:revision>14</cp:revision>
  <dcterms:created xsi:type="dcterms:W3CDTF">2026-06-03T15:36:56Z</dcterms:created>
  <dcterms:modified xsi:type="dcterms:W3CDTF">2026-06-03T19:14:53Z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0x0101007D8BE420B70F40469F2048420B155FDB</vt:lpwstr>
  </property>
  <property fmtid="{D5CDD505-2E9C-101B-9397-08002B2CF9AE}" pid="3" name="MediaServiceImageTags">
    <vt:lpwstr/>
  </property>
</Properties>
</file>