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39"/>
  </p:notesMasterIdLst>
  <p:sldIdLst>
    <p:sldId id="285" r:id="rId5"/>
    <p:sldId id="321" r:id="rId6"/>
    <p:sldId id="300" r:id="rId7"/>
    <p:sldId id="330" r:id="rId8"/>
    <p:sldId id="328" r:id="rId9"/>
    <p:sldId id="299" r:id="rId10"/>
    <p:sldId id="301" r:id="rId11"/>
    <p:sldId id="302" r:id="rId12"/>
    <p:sldId id="303" r:id="rId13"/>
    <p:sldId id="304" r:id="rId14"/>
    <p:sldId id="305" r:id="rId15"/>
    <p:sldId id="306" r:id="rId16"/>
    <p:sldId id="307" r:id="rId17"/>
    <p:sldId id="308" r:id="rId18"/>
    <p:sldId id="309" r:id="rId19"/>
    <p:sldId id="311" r:id="rId20"/>
    <p:sldId id="310" r:id="rId21"/>
    <p:sldId id="312" r:id="rId22"/>
    <p:sldId id="313" r:id="rId23"/>
    <p:sldId id="314" r:id="rId24"/>
    <p:sldId id="315" r:id="rId25"/>
    <p:sldId id="336" r:id="rId26"/>
    <p:sldId id="332" r:id="rId27"/>
    <p:sldId id="333" r:id="rId28"/>
    <p:sldId id="334" r:id="rId29"/>
    <p:sldId id="335" r:id="rId30"/>
    <p:sldId id="324" r:id="rId31"/>
    <p:sldId id="331" r:id="rId32"/>
    <p:sldId id="326" r:id="rId33"/>
    <p:sldId id="327" r:id="rId34"/>
    <p:sldId id="323" r:id="rId35"/>
    <p:sldId id="318" r:id="rId36"/>
    <p:sldId id="317" r:id="rId37"/>
    <p:sldId id="298" r:id="rId3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tzon, Lisa" initials="FL" lastIdx="1" clrIdx="0">
    <p:extLst>
      <p:ext uri="{19B8F6BF-5375-455C-9EA6-DF929625EA0E}">
        <p15:presenceInfo xmlns:p15="http://schemas.microsoft.com/office/powerpoint/2012/main" userId="S::lisa.fritzon@naturvardsverket.se::57cf4fa4-f7ef-491e-9fa7-5d140a2a6256" providerId="AD"/>
      </p:ext>
    </p:extLst>
  </p:cmAuthor>
  <p:cmAuthor id="2" name="Helsing, Susanna" initials="HS" lastIdx="1" clrIdx="1">
    <p:extLst>
      <p:ext uri="{19B8F6BF-5375-455C-9EA6-DF929625EA0E}">
        <p15:presenceInfo xmlns:p15="http://schemas.microsoft.com/office/powerpoint/2012/main" userId="S::susanna.helsing@naturvardsverket.se::bd3ca737-3fd6-4e59-bccf-dfe01093fa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46" autoAdjust="0"/>
  </p:normalViewPr>
  <p:slideViewPr>
    <p:cSldViewPr snapToGrid="0">
      <p:cViewPr varScale="1">
        <p:scale>
          <a:sx n="121" d="100"/>
          <a:sy n="121" d="100"/>
        </p:scale>
        <p:origin x="1314" y="108"/>
      </p:cViewPr>
      <p:guideLst>
        <p:guide orient="horz" pos="1620"/>
        <p:guide pos="2880"/>
        <p:guide pos="56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2023-06-08</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urvardsverket.se/amnesomraden/allemansratten/aktiviteter/taltnin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mojipedia.org/ten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aturvardsverket.se/amnesomraden/allemansratten/platser/fjallen/" TargetMode="External"/><Relationship Id="rId7" Type="http://schemas.openxmlformats.org/officeDocument/2006/relationships/hyperlink" Target="https://emojipedia.org/sun-behind-clou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mojipedia.org/tent/" TargetMode="External"/><Relationship Id="rId5" Type="http://schemas.openxmlformats.org/officeDocument/2006/relationships/hyperlink" Target="https://emojipedia.org/deer/" TargetMode="External"/><Relationship Id="rId4" Type="http://schemas.openxmlformats.org/officeDocument/2006/relationships/hyperlink" Target="https://www.naturvardsverket.se/amnesomraden/allemansratten/informera-om-allemansratten/informationsmateria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urvardsverket.se/amnesomraden/allemansratten/platser/odlad-mark-och-hagar/"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mojipedia.org/seedling/" TargetMode="External"/><Relationship Id="rId4" Type="http://schemas.openxmlformats.org/officeDocument/2006/relationships/hyperlink" Target="https://www.naturvardsverket.se/amnesomraden/allemansratten/informera-om-allemansratten/informationsmateria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mojipedia.org/automobil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mojipedia.org/world-map/"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mojipedia.org/index-pointing-up/" TargetMode="External"/><Relationship Id="rId7" Type="http://schemas.openxmlformats.org/officeDocument/2006/relationships/hyperlink" Target="https://emojipedia.org/cup-with-straw/"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mojipedia.org/baguette-bread/" TargetMode="External"/><Relationship Id="rId5" Type="http://schemas.openxmlformats.org/officeDocument/2006/relationships/hyperlink" Target="https://emojipedia.org/watermelon/" TargetMode="External"/><Relationship Id="rId4" Type="http://schemas.openxmlformats.org/officeDocument/2006/relationships/hyperlink" Target="https://emojipedia.org/thinking-fac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mojipedia.org/thinking-fac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mojipedia.org/world-map/" TargetMode="External"/><Relationship Id="rId4" Type="http://schemas.openxmlformats.org/officeDocument/2006/relationships/hyperlink" Target="https://emojipedia.org/evergreen-tre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mojipedia.org/badger/"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mojipedia.org/roll-of-pape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mojipedia.org/partying-fa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mojipedia.org/party-popper/"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turvardsverket.se/amnesomraden/allemansratten/tid-pa-aret/hundar-i-nature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mojipedia.org/dog-fac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mojipedia.org/de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mojipedia.org/herb/" TargetMode="External"/><Relationship Id="rId4" Type="http://schemas.openxmlformats.org/officeDocument/2006/relationships/hyperlink" Target="https://emojipedia.org/hibiscu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leaf-fluttering-in-win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mojipedia.org/man-biking-dark-skin-ton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mojipedia.org/green-heart/" TargetMode="External"/><Relationship Id="rId5" Type="http://schemas.openxmlformats.org/officeDocument/2006/relationships/hyperlink" Target="https://emojipedia.org/dog-face/" TargetMode="External"/><Relationship Id="rId4" Type="http://schemas.openxmlformats.org/officeDocument/2006/relationships/hyperlink" Target="https://emojipedia.org/fir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mojipedia.org/check-mar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mojipedia.org/shamroc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mojipedia.org/lady-beetle/" TargetMode="External"/><Relationship Id="rId3" Type="http://schemas.openxmlformats.org/officeDocument/2006/relationships/hyperlink" Target="https://www.naturvardsverket.se/amnesomraden/allemansratten/aktiviteter/plocka-blommor-bar-och-svamp/" TargetMode="External"/><Relationship Id="rId7" Type="http://schemas.openxmlformats.org/officeDocument/2006/relationships/hyperlink" Target="https://emojipedia.org/sunflower/"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mojipedia.org/rose/" TargetMode="External"/><Relationship Id="rId5" Type="http://schemas.openxmlformats.org/officeDocument/2006/relationships/hyperlink" Target="https://emojipedia.org/herb/" TargetMode="External"/><Relationship Id="rId4" Type="http://schemas.openxmlformats.org/officeDocument/2006/relationships/hyperlink" Target="https://emojipedia.org/cherry-blossom/" TargetMode="External"/><Relationship Id="rId9" Type="http://schemas.openxmlformats.org/officeDocument/2006/relationships/hyperlink" Target="https://emojipedia.org/seedlin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rvardsverket.se/Var-natur/Allemansratten/Det-har-galler/Eldnin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mojipedia.org/fir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vardsverket.se/amnesomraden/allemansratten/platser/hemfridzo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mojipedia.org/raised-han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turvardsverket.se/amnesomraden/allemansratten/platser/vatten-och-is/" TargetMode="External"/><Relationship Id="rId7" Type="http://schemas.openxmlformats.org/officeDocument/2006/relationships/hyperlink" Target="https://emojipedia.org/ancho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mojipedia.org/sailboat/" TargetMode="External"/><Relationship Id="rId5" Type="http://schemas.openxmlformats.org/officeDocument/2006/relationships/hyperlink" Target="https://emojipedia.org/fish/" TargetMode="External"/><Relationship Id="rId4" Type="http://schemas.openxmlformats.org/officeDocument/2006/relationships/hyperlink" Target="https://www.naturvardsverket.se/amnesomraden/allemansratten/informera-om-allemansratten/informationsmateria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urvardsverket.se/amnesomraden/friluftsliv/motortrafik-i-naturen/husvagn-och-husbil-i-nature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mojipedia.org/index-pointing-up/" TargetMode="External"/><Relationship Id="rId4" Type="http://schemas.openxmlformats.org/officeDocument/2006/relationships/hyperlink" Target="https://emojipedia.org/snai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vardsverket.se/om-oss/publikationer/8500/allemansratten-paddl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mojipedia.org/cano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urvardsverket.se/amnesomraden/allemansratten/aktiviteter/cyklin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mojipedia.org/person-biking/" TargetMode="External"/><Relationship Id="rId5" Type="http://schemas.openxmlformats.org/officeDocument/2006/relationships/hyperlink" Target="https://emojipedia.org/man-biking/" TargetMode="External"/><Relationship Id="rId4" Type="http://schemas.openxmlformats.org/officeDocument/2006/relationships/hyperlink" Target="https://emojipedia.org/woman-bik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103933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a:t>
            </a:r>
            <a:r>
              <a:rPr lang="sv-SE" sz="1800" b="0" i="0" u="sng" strike="noStrike" dirty="0">
                <a:solidFill>
                  <a:srgbClr val="0563C1"/>
                </a:solidFill>
                <a:effectLst/>
                <a:latin typeface="Calibri" panose="020F0502020204030204" pitchFamily="34" charset="0"/>
                <a:hlinkClick r:id="rId3"/>
              </a:rPr>
              <a:t>https://www.naturvardsverket.se/amnesomraden/allemansratten/aktiviteter/taltning/</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a:t>
            </a:r>
            <a:r>
              <a:rPr lang="sv-SE" dirty="0" err="1"/>
              <a:t>emoji</a:t>
            </a:r>
            <a:r>
              <a:rPr lang="sv-SE" dirty="0"/>
              <a:t> för punktlista: </a:t>
            </a:r>
            <a:r>
              <a:rPr lang="sv-SE" dirty="0">
                <a:hlinkClick r:id="rId4"/>
              </a:rPr>
              <a:t>https://emojipedia.org/tent/</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a:p>
        </p:txBody>
      </p:sp>
    </p:spTree>
    <p:extLst>
      <p:ext uri="{BB962C8B-B14F-4D97-AF65-F5344CB8AC3E}">
        <p14:creationId xmlns:p14="http://schemas.microsoft.com/office/powerpoint/2010/main" val="182099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https://www.naturvardsverket.se/amnesomraden/allemansratten/platser/fjallen/</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filmen ”Allemansrätten – hur funkar den på fjället?”: </a:t>
            </a:r>
            <a:r>
              <a:rPr lang="sv-SE" sz="1200" b="0" i="0" u="sng" kern="1200" dirty="0">
                <a:solidFill>
                  <a:schemeClr val="tx1"/>
                </a:solidFill>
                <a:effectLst/>
                <a:latin typeface="Times New Roman" panose="02020603050405020304" pitchFamily="18" charset="0"/>
                <a:ea typeface="+mn-ea"/>
                <a:cs typeface="+mn-cs"/>
                <a:hlinkClick r:id="rId4"/>
              </a:rPr>
              <a:t>https://www.naturvardsverket.se/amnesomraden/allemansratten/informera-om-allemansratten/informationsmaterial/</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a:t>
            </a:r>
            <a:r>
              <a:rPr lang="sv-SE" dirty="0" err="1"/>
              <a:t>emojis</a:t>
            </a:r>
            <a:r>
              <a:rPr lang="sv-SE" dirty="0"/>
              <a:t>: </a:t>
            </a:r>
            <a:r>
              <a:rPr lang="sv-SE" dirty="0">
                <a:hlinkClick r:id="rId5"/>
              </a:rPr>
              <a:t>https://emojipedia.org/deer/</a:t>
            </a:r>
            <a:endParaRPr lang="sv-SE" dirty="0"/>
          </a:p>
          <a:p>
            <a:r>
              <a:rPr lang="sv-SE" dirty="0">
                <a:hlinkClick r:id="rId6"/>
              </a:rPr>
              <a:t>https://emojipedia.org/tent/</a:t>
            </a:r>
            <a:endParaRPr lang="sv-SE" dirty="0"/>
          </a:p>
          <a:p>
            <a:r>
              <a:rPr lang="sv-SE" dirty="0">
                <a:hlinkClick r:id="rId7"/>
              </a:rPr>
              <a:t>https://emojipedia.org/sun-behind-cloud/</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62244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https://www.naturvardsverket.se/amnesomraden/allemansratten/platser/odlad-mark-och-hagar/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filmen ”Allemansrätten – hur funkar den vid odlad mark och hagar?”: </a:t>
            </a:r>
            <a:r>
              <a:rPr lang="sv-SE" sz="1200" b="0" i="0" u="sng" kern="1200" dirty="0">
                <a:solidFill>
                  <a:schemeClr val="tx1"/>
                </a:solidFill>
                <a:effectLst/>
                <a:latin typeface="Times New Roman" panose="02020603050405020304" pitchFamily="18" charset="0"/>
                <a:ea typeface="+mn-ea"/>
                <a:cs typeface="+mn-cs"/>
                <a:hlinkClick r:id="rId4"/>
              </a:rPr>
              <a:t>https://www.naturvardsverket.se/amnesomraden/allemansratten/informera-om-allemansratten/informationsmaterial/</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a:t>
            </a:r>
            <a:r>
              <a:rPr lang="sv-SE" dirty="0"/>
              <a:t>: </a:t>
            </a:r>
            <a:r>
              <a:rPr lang="sv-SE" dirty="0">
                <a:hlinkClick r:id="rId5"/>
              </a:rPr>
              <a:t>https://emojipedia.org/seedling/</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4216317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Calibri"/>
                <a:cs typeface="Calibri"/>
              </a:rPr>
              <a:t>Länk till emojis: </a:t>
            </a:r>
            <a:r>
              <a:rPr lang="en-US">
                <a:latin typeface="Times New Roman"/>
                <a:cs typeface="Times New Roman"/>
                <a:hlinkClick r:id="rId3"/>
              </a:rPr>
              <a:t>https://emojipedia.org/automobile/</a:t>
            </a:r>
            <a:endParaRPr lang="en-US">
              <a:latin typeface="Calibri"/>
              <a:cs typeface="Calibri"/>
            </a:endParaRPr>
          </a:p>
          <a:p>
            <a:r>
              <a:rPr lang="en-US">
                <a:latin typeface="Times New Roman"/>
                <a:cs typeface="Times New Roman"/>
                <a:hlinkClick r:id="rId4"/>
              </a:rPr>
              <a:t>https://emojipedia.org/world-map/</a:t>
            </a:r>
            <a:endParaRPr lang="en-US">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16</a:t>
            </a:fld>
            <a:endParaRPr lang="sv-SE"/>
          </a:p>
        </p:txBody>
      </p:sp>
    </p:spTree>
    <p:extLst>
      <p:ext uri="{BB962C8B-B14F-4D97-AF65-F5344CB8AC3E}">
        <p14:creationId xmlns:p14="http://schemas.microsoft.com/office/powerpoint/2010/main" val="4034171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Länk till emojis: </a:t>
            </a:r>
            <a:r>
              <a:rPr lang="sv-SE">
                <a:latin typeface="Times New Roman"/>
                <a:cs typeface="Times New Roman"/>
                <a:hlinkClick r:id="rId3"/>
              </a:rPr>
              <a:t>https://emojipedia.org/index-pointing-up/</a:t>
            </a:r>
            <a:endParaRPr lang="sv-SE">
              <a:latin typeface="Times New Roman"/>
              <a:cs typeface="Times New Roman"/>
            </a:endParaRPr>
          </a:p>
          <a:p>
            <a:r>
              <a:rPr lang="sv-SE">
                <a:latin typeface="Times New Roman"/>
                <a:cs typeface="Times New Roman"/>
                <a:hlinkClick r:id="rId4"/>
              </a:rPr>
              <a:t>https://emojipedia.org/thinking-face/</a:t>
            </a:r>
          </a:p>
          <a:p>
            <a:r>
              <a:rPr lang="sv-SE">
                <a:latin typeface="Times New Roman"/>
                <a:cs typeface="Times New Roman"/>
                <a:hlinkClick r:id="rId5"/>
              </a:rPr>
              <a:t>https://emojipedia.org/watermelon/</a:t>
            </a:r>
          </a:p>
          <a:p>
            <a:r>
              <a:rPr lang="sv-SE">
                <a:latin typeface="Times New Roman"/>
                <a:cs typeface="Times New Roman"/>
                <a:hlinkClick r:id="rId6"/>
              </a:rPr>
              <a:t>https://emojipedia.org/baguette-bread/</a:t>
            </a:r>
          </a:p>
          <a:p>
            <a:r>
              <a:rPr lang="sv-SE">
                <a:latin typeface="Times New Roman"/>
                <a:cs typeface="Times New Roman"/>
                <a:hlinkClick r:id="rId7"/>
              </a:rPr>
              <a:t>https://emojipedia.org/cup-with-straw/</a:t>
            </a:r>
          </a:p>
          <a:p>
            <a:endParaRPr lang="sv-SE">
              <a:cs typeface="Times New Roman"/>
            </a:endParaRPr>
          </a:p>
          <a:p>
            <a:endParaRPr lang="sv-SE"/>
          </a:p>
          <a:p>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a:p>
        </p:txBody>
      </p:sp>
    </p:spTree>
    <p:extLst>
      <p:ext uri="{BB962C8B-B14F-4D97-AF65-F5344CB8AC3E}">
        <p14:creationId xmlns:p14="http://schemas.microsoft.com/office/powerpoint/2010/main" val="242711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Calibri"/>
                <a:cs typeface="Calibri"/>
              </a:rPr>
              <a:t>Länk till emojis: </a:t>
            </a:r>
            <a:r>
              <a:rPr lang="sv-SE">
                <a:latin typeface="Times New Roman"/>
                <a:cs typeface="Times New Roman"/>
                <a:hlinkClick r:id="rId3"/>
              </a:rPr>
              <a:t>https://emojipedia.org/thinking-face/</a:t>
            </a:r>
            <a:r>
              <a:rPr lang="en-US">
                <a:latin typeface="Calibri"/>
                <a:cs typeface="Calibri"/>
              </a:rPr>
              <a:t> </a:t>
            </a:r>
          </a:p>
          <a:p>
            <a:r>
              <a:rPr lang="en-US">
                <a:latin typeface="Times New Roman"/>
                <a:cs typeface="Times New Roman"/>
                <a:hlinkClick r:id="rId4"/>
              </a:rPr>
              <a:t>https://emojipedia.org/evergreen-tree/</a:t>
            </a:r>
          </a:p>
          <a:p>
            <a:r>
              <a:rPr lang="en-US">
                <a:latin typeface="Times New Roman"/>
                <a:cs typeface="Times New Roman"/>
                <a:hlinkClick r:id="rId5"/>
              </a:rPr>
              <a:t>https://emojipedia.org/world-map/</a:t>
            </a:r>
            <a:endParaRPr lang="en-US">
              <a:latin typeface="Times New Roman"/>
              <a:cs typeface="Times New Roman"/>
            </a:endParaRPr>
          </a:p>
          <a:p>
            <a:endParaRPr lang="en-US">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a:p>
        </p:txBody>
      </p:sp>
    </p:spTree>
    <p:extLst>
      <p:ext uri="{BB962C8B-B14F-4D97-AF65-F5344CB8AC3E}">
        <p14:creationId xmlns:p14="http://schemas.microsoft.com/office/powerpoint/2010/main" val="121992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atin typeface="Times New Roman"/>
                <a:cs typeface="Times New Roman"/>
              </a:rPr>
              <a:t>Länk till emoji: </a:t>
            </a:r>
            <a:r>
              <a:rPr lang="sv-SE">
                <a:latin typeface="Times New Roman"/>
                <a:cs typeface="Times New Roman"/>
                <a:hlinkClick r:id="rId3"/>
              </a:rPr>
              <a:t>https://emojipedia.org/badger/</a:t>
            </a:r>
            <a:endParaRPr lang="sv-SE">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atin typeface="Times New Roman"/>
                <a:cs typeface="Times New Roman"/>
                <a:hlinkClick r:id="rId4"/>
              </a:rPr>
              <a:t>https://emojipedia.org/roll-of-paper/</a:t>
            </a:r>
          </a:p>
          <a:p>
            <a:pPr marL="0" marR="0" lvl="0" indent="0" algn="l" defTabSz="914400">
              <a:lnSpc>
                <a:spcPct val="100000"/>
              </a:lnSpc>
              <a:spcBef>
                <a:spcPts val="0"/>
              </a:spcBef>
              <a:spcAft>
                <a:spcPts val="0"/>
              </a:spcAft>
              <a:buClrTx/>
              <a:buSzTx/>
              <a:buFontTx/>
              <a:buNone/>
              <a:tabLst/>
              <a:defRPr/>
            </a:pPr>
            <a:endParaRPr lang="sv-SE">
              <a:cs typeface="Times New Roman"/>
            </a:endParaRPr>
          </a:p>
          <a:p>
            <a:pPr>
              <a:defRPr/>
            </a:pPr>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19</a:t>
            </a:fld>
            <a:endParaRPr lang="sv-SE"/>
          </a:p>
        </p:txBody>
      </p:sp>
    </p:spTree>
    <p:extLst>
      <p:ext uri="{BB962C8B-B14F-4D97-AF65-F5344CB8AC3E}">
        <p14:creationId xmlns:p14="http://schemas.microsoft.com/office/powerpoint/2010/main" val="292630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Länk till emojis: </a:t>
            </a:r>
            <a:r>
              <a:rPr lang="sv-SE">
                <a:latin typeface="Times New Roman"/>
                <a:cs typeface="Times New Roman"/>
                <a:hlinkClick r:id="rId3"/>
              </a:rPr>
              <a:t>https://emojipedia.org/partying-face/</a:t>
            </a:r>
            <a:endParaRPr lang="sv-SE">
              <a:latin typeface="Times New Roman"/>
              <a:cs typeface="Times New Roman"/>
            </a:endParaRPr>
          </a:p>
          <a:p>
            <a:r>
              <a:rPr lang="sv-SE">
                <a:latin typeface="Times New Roman"/>
                <a:cs typeface="Times New Roman"/>
                <a:hlinkClick r:id="rId4"/>
              </a:rPr>
              <a:t>https://emojipedia.org/party-popper/</a:t>
            </a:r>
          </a:p>
          <a:p>
            <a:endParaRPr lang="sv-SE">
              <a:cs typeface="Times New Roman"/>
            </a:endParaRPr>
          </a:p>
          <a:p>
            <a:endParaRPr lang="sv-SE"/>
          </a:p>
          <a:p>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20</a:t>
            </a:fld>
            <a:endParaRPr lang="sv-SE"/>
          </a:p>
        </p:txBody>
      </p:sp>
    </p:spTree>
    <p:extLst>
      <p:ext uri="{BB962C8B-B14F-4D97-AF65-F5344CB8AC3E}">
        <p14:creationId xmlns:p14="http://schemas.microsoft.com/office/powerpoint/2010/main" val="2826845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Times New Roman"/>
                <a:cs typeface="Times New Roman"/>
              </a:rPr>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https://www.naturvardsverket.se/amnesomraden/allemansratten/tid-pa-aret/hundar-i-naturen/</a:t>
            </a:r>
            <a:endParaRPr lang="sv-SE" sz="1200" b="0" i="0" kern="1200" dirty="0">
              <a:solidFill>
                <a:schemeClr val="tx1"/>
              </a:solidFill>
              <a:effectLst/>
              <a:latin typeface="Times New Roman" panose="02020603050405020304" pitchFamily="18" charset="0"/>
              <a:ea typeface="+mn-ea"/>
              <a:cs typeface="+mn-cs"/>
            </a:endParaRPr>
          </a:p>
          <a:p>
            <a:endParaRPr lang="sv-SE" dirty="0">
              <a:cs typeface="Times New Roman"/>
            </a:endParaRPr>
          </a:p>
          <a:p>
            <a:r>
              <a:rPr lang="sv-SE" dirty="0">
                <a:latin typeface="Times New Roman"/>
                <a:cs typeface="Times New Roman"/>
              </a:rPr>
              <a:t>Länk till </a:t>
            </a:r>
            <a:r>
              <a:rPr lang="sv-SE" dirty="0" err="1">
                <a:latin typeface="Times New Roman"/>
                <a:cs typeface="Times New Roman"/>
              </a:rPr>
              <a:t>emoji</a:t>
            </a:r>
            <a:r>
              <a:rPr lang="sv-SE" dirty="0">
                <a:latin typeface="Times New Roman"/>
                <a:cs typeface="Times New Roman"/>
              </a:rPr>
              <a:t>: </a:t>
            </a:r>
            <a:r>
              <a:rPr lang="sv-SE" dirty="0">
                <a:latin typeface="Times New Roman"/>
                <a:cs typeface="Times New Roman"/>
                <a:hlinkClick r:id="rId4"/>
              </a:rPr>
              <a:t>https://emojipedia.org/dog-face/</a:t>
            </a:r>
          </a:p>
          <a:p>
            <a:r>
              <a:rPr lang="sv-SE" dirty="0">
                <a:latin typeface="Times New Roman"/>
                <a:cs typeface="Times New Roman"/>
              </a:rPr>
              <a:t> </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21</a:t>
            </a:fld>
            <a:endParaRPr lang="sv-SE"/>
          </a:p>
        </p:txBody>
      </p:sp>
    </p:spTree>
    <p:extLst>
      <p:ext uri="{BB962C8B-B14F-4D97-AF65-F5344CB8AC3E}">
        <p14:creationId xmlns:p14="http://schemas.microsoft.com/office/powerpoint/2010/main" val="1785552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23</a:t>
            </a:fld>
            <a:endParaRPr lang="sv-SE"/>
          </a:p>
        </p:txBody>
      </p:sp>
    </p:spTree>
    <p:extLst>
      <p:ext uri="{BB962C8B-B14F-4D97-AF65-F5344CB8AC3E}">
        <p14:creationId xmlns:p14="http://schemas.microsoft.com/office/powerpoint/2010/main" val="115013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90000"/>
              </a:lnSpc>
              <a:spcBef>
                <a:spcPts val="300"/>
              </a:spcBef>
              <a:spcAft>
                <a:spcPts val="600"/>
              </a:spcAft>
            </a:pPr>
            <a:r>
              <a:rPr lang="sv-SE">
                <a:latin typeface="Times New Roman"/>
                <a:cs typeface="Times New Roman"/>
              </a:rPr>
              <a:t>Länk till emojis: </a:t>
            </a:r>
            <a:r>
              <a:rPr lang="sv-SE">
                <a:latin typeface="Times New Roman"/>
                <a:cs typeface="Times New Roman"/>
                <a:hlinkClick r:id="rId3"/>
              </a:rPr>
              <a:t>https://emojipedia.org/deer/</a:t>
            </a:r>
            <a:r>
              <a:rPr lang="sv-SE">
                <a:latin typeface="Times New Roman"/>
                <a:cs typeface="Times New Roman"/>
              </a:rPr>
              <a:t> </a:t>
            </a:r>
          </a:p>
          <a:p>
            <a:pPr marL="285750" indent="-285750">
              <a:lnSpc>
                <a:spcPct val="90000"/>
              </a:lnSpc>
              <a:spcBef>
                <a:spcPts val="300"/>
              </a:spcBef>
              <a:spcAft>
                <a:spcPts val="600"/>
              </a:spcAft>
              <a:buFont typeface="Arial"/>
              <a:buChar char="•"/>
            </a:pPr>
            <a:endParaRPr lang="sv-SE"/>
          </a:p>
          <a:p>
            <a:endParaRPr lang="en-US">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102335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24</a:t>
            </a:fld>
            <a:endParaRPr lang="sv-SE"/>
          </a:p>
        </p:txBody>
      </p:sp>
    </p:spTree>
    <p:extLst>
      <p:ext uri="{BB962C8B-B14F-4D97-AF65-F5344CB8AC3E}">
        <p14:creationId xmlns:p14="http://schemas.microsoft.com/office/powerpoint/2010/main" val="1659036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25</a:t>
            </a:fld>
            <a:endParaRPr lang="sv-SE"/>
          </a:p>
        </p:txBody>
      </p:sp>
    </p:spTree>
    <p:extLst>
      <p:ext uri="{BB962C8B-B14F-4D97-AF65-F5344CB8AC3E}">
        <p14:creationId xmlns:p14="http://schemas.microsoft.com/office/powerpoint/2010/main" val="355190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26</a:t>
            </a:fld>
            <a:endParaRPr lang="sv-SE"/>
          </a:p>
        </p:txBody>
      </p:sp>
    </p:spTree>
    <p:extLst>
      <p:ext uri="{BB962C8B-B14F-4D97-AF65-F5344CB8AC3E}">
        <p14:creationId xmlns:p14="http://schemas.microsoft.com/office/powerpoint/2010/main" val="2293886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27</a:t>
            </a:fld>
            <a:endParaRPr lang="sv-SE"/>
          </a:p>
        </p:txBody>
      </p:sp>
    </p:spTree>
    <p:extLst>
      <p:ext uri="{BB962C8B-B14F-4D97-AF65-F5344CB8AC3E}">
        <p14:creationId xmlns:p14="http://schemas.microsoft.com/office/powerpoint/2010/main" val="320026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p>
          <a:p>
            <a:r>
              <a:rPr lang="en-US" dirty="0" err="1"/>
              <a:t>Länk</a:t>
            </a:r>
            <a:r>
              <a:rPr lang="en-US" dirty="0"/>
              <a:t> till emojis: </a:t>
            </a:r>
            <a:r>
              <a:rPr lang="en-US" dirty="0">
                <a:hlinkClick r:id="rId4">
                  <a:extLst>
                    <a:ext uri="{A12FA001-AC4F-418D-AE19-62706E023703}">
                      <ahyp:hlinkClr xmlns:ahyp="http://schemas.microsoft.com/office/drawing/2018/hyperlinkcolor" val="tx"/>
                    </a:ext>
                  </a:extLst>
                </a:hlinkClick>
              </a:rPr>
              <a:t>https://emojipedia.org/sunflower/</a:t>
            </a:r>
            <a:endParaRPr lang="en-US" dirty="0"/>
          </a:p>
          <a:p>
            <a:r>
              <a:rPr lang="en-US" dirty="0">
                <a:latin typeface="Times New Roman"/>
                <a:cs typeface="Times New Roman"/>
                <a:hlinkClick r:id="rId5"/>
              </a:rPr>
              <a:t>https://emojipedia.org/honeybee/</a:t>
            </a:r>
            <a:r>
              <a:rPr lang="en-US" dirty="0">
                <a:latin typeface="Times New Roman"/>
                <a:cs typeface="Times New Roman"/>
              </a:rPr>
              <a:t> </a:t>
            </a:r>
            <a:endParaRPr lang="en-US" dirty="0">
              <a:cs typeface="Times New Roman"/>
            </a:endParaRPr>
          </a:p>
          <a:p>
            <a:endParaRPr lang="sv-SE" dirty="0">
              <a:latin typeface="Times New Roman"/>
              <a:cs typeface="Times New Roman"/>
            </a:endParaRP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28</a:t>
            </a:fld>
            <a:endParaRPr lang="sv-SE"/>
          </a:p>
        </p:txBody>
      </p:sp>
    </p:spTree>
    <p:extLst>
      <p:ext uri="{BB962C8B-B14F-4D97-AF65-F5344CB8AC3E}">
        <p14:creationId xmlns:p14="http://schemas.microsoft.com/office/powerpoint/2010/main" val="2386401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sv-SE" dirty="0"/>
          </a:p>
          <a:p>
            <a:r>
              <a:rPr lang="en-US" dirty="0" err="1">
                <a:latin typeface="Times New Roman"/>
                <a:cs typeface="Times New Roman"/>
              </a:rPr>
              <a:t>Länk</a:t>
            </a:r>
            <a:r>
              <a:rPr lang="en-US" dirty="0">
                <a:latin typeface="Times New Roman"/>
                <a:cs typeface="Times New Roman"/>
              </a:rPr>
              <a:t> till emojis: </a:t>
            </a:r>
            <a:r>
              <a:rPr lang="en-US" dirty="0">
                <a:latin typeface="Times New Roman"/>
                <a:cs typeface="Times New Roman"/>
                <a:hlinkClick r:id="rId4"/>
              </a:rPr>
              <a:t>https://emojipedia.org/hibiscus/</a:t>
            </a:r>
            <a:r>
              <a:rPr lang="en-US" dirty="0">
                <a:latin typeface="Times New Roman"/>
                <a:cs typeface="Times New Roman"/>
              </a:rPr>
              <a:t> </a:t>
            </a:r>
            <a:endParaRPr lang="en-US" dirty="0"/>
          </a:p>
          <a:p>
            <a:r>
              <a:rPr lang="en-US" dirty="0">
                <a:latin typeface="Times New Roman"/>
                <a:cs typeface="Times New Roman"/>
                <a:hlinkClick r:id="rId5"/>
              </a:rPr>
              <a:t>https://emojipedia.org/herb/</a:t>
            </a:r>
          </a:p>
          <a:p>
            <a:endParaRPr lang="en-US" dirty="0">
              <a:latin typeface="Times New Roman"/>
              <a:cs typeface="Times New Roman"/>
            </a:endParaRP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29</a:t>
            </a:fld>
            <a:endParaRPr lang="sv-SE"/>
          </a:p>
        </p:txBody>
      </p:sp>
    </p:spTree>
    <p:extLst>
      <p:ext uri="{BB962C8B-B14F-4D97-AF65-F5344CB8AC3E}">
        <p14:creationId xmlns:p14="http://schemas.microsoft.com/office/powerpoint/2010/main" val="298743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sv-SE" dirty="0">
              <a:latin typeface="Times New Roman"/>
              <a:cs typeface="Times New Roman"/>
            </a:endParaRPr>
          </a:p>
          <a:p>
            <a:r>
              <a:rPr lang="en-US" dirty="0" err="1">
                <a:latin typeface="Times New Roman"/>
                <a:cs typeface="Times New Roman"/>
              </a:rPr>
              <a:t>Länk</a:t>
            </a:r>
            <a:r>
              <a:rPr lang="en-US" dirty="0">
                <a:latin typeface="Times New Roman"/>
                <a:cs typeface="Times New Roman"/>
              </a:rPr>
              <a:t> till emojis: </a:t>
            </a:r>
            <a:r>
              <a:rPr lang="en-US" dirty="0">
                <a:latin typeface="Times New Roman"/>
                <a:cs typeface="Times New Roman"/>
                <a:hlinkClick r:id="rId4"/>
              </a:rPr>
              <a:t>https://emojipedia.org/leaf-fluttering-in-wind/</a:t>
            </a:r>
            <a:endParaRPr lang="en-US" dirty="0">
              <a:latin typeface="Times New Roman"/>
              <a:cs typeface="Times New Roman"/>
            </a:endParaRPr>
          </a:p>
          <a:p>
            <a:r>
              <a:rPr lang="en-US" dirty="0">
                <a:latin typeface="Times New Roman"/>
                <a:cs typeface="Times New Roman"/>
                <a:hlinkClick r:id="rId5"/>
              </a:rPr>
              <a:t>https://emojipedia.org/honeybee/</a:t>
            </a:r>
            <a:endParaRPr lang="en-US" dirty="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30</a:t>
            </a:fld>
            <a:endParaRPr lang="sv-SE"/>
          </a:p>
        </p:txBody>
      </p:sp>
    </p:spTree>
    <p:extLst>
      <p:ext uri="{BB962C8B-B14F-4D97-AF65-F5344CB8AC3E}">
        <p14:creationId xmlns:p14="http://schemas.microsoft.com/office/powerpoint/2010/main" val="2797933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latin typeface="Calibri"/>
                <a:cs typeface="Calibri"/>
              </a:rPr>
              <a:t>Länk</a:t>
            </a:r>
            <a:r>
              <a:rPr lang="en-US" dirty="0">
                <a:latin typeface="Calibri"/>
                <a:cs typeface="Calibri"/>
              </a:rPr>
              <a:t> till emojis: </a:t>
            </a:r>
            <a:r>
              <a:rPr lang="en-US" dirty="0">
                <a:latin typeface="Times New Roman"/>
                <a:cs typeface="Times New Roman"/>
                <a:hlinkClick r:id="rId3"/>
              </a:rPr>
              <a:t>https://emojipedia.org/man-biking-dark-skin-tone/</a:t>
            </a:r>
            <a:endParaRPr lang="en-US" dirty="0">
              <a:latin typeface="Calibri"/>
              <a:cs typeface="Calibri"/>
            </a:endParaRPr>
          </a:p>
          <a:p>
            <a:r>
              <a:rPr lang="en-US" dirty="0">
                <a:hlinkClick r:id="rId4"/>
              </a:rPr>
              <a:t>https://emojipedia.org/fire/</a:t>
            </a:r>
          </a:p>
          <a:p>
            <a:r>
              <a:rPr lang="sv-SE" dirty="0">
                <a:hlinkClick r:id="rId5"/>
              </a:rPr>
              <a:t>https://emojipedia.org/dog-face/</a:t>
            </a:r>
            <a:endParaRPr lang="en-US" dirty="0"/>
          </a:p>
          <a:p>
            <a:r>
              <a:rPr lang="sv-SE" dirty="0">
                <a:latin typeface="Times New Roman"/>
                <a:cs typeface="Times New Roman"/>
                <a:hlinkClick r:id="rId6"/>
              </a:rPr>
              <a:t>https://emojipedia.org/green-heart/</a:t>
            </a:r>
          </a:p>
          <a:p>
            <a:endParaRPr lang="sv-SE" dirty="0">
              <a:cs typeface="Times New Roman" panose="02020603050405020304" pitchFamily="18" charset="0"/>
            </a:endParaRPr>
          </a:p>
          <a:p>
            <a:endParaRPr lang="en-US" dirty="0">
              <a:cs typeface="Times New Roman" panose="02020603050405020304" pitchFamily="18" charset="0"/>
            </a:endParaRPr>
          </a:p>
          <a:p>
            <a:endParaRPr lang="en-US" dirty="0">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31</a:t>
            </a:fld>
            <a:endParaRPr lang="sv-SE"/>
          </a:p>
        </p:txBody>
      </p:sp>
    </p:spTree>
    <p:extLst>
      <p:ext uri="{BB962C8B-B14F-4D97-AF65-F5344CB8AC3E}">
        <p14:creationId xmlns:p14="http://schemas.microsoft.com/office/powerpoint/2010/main" val="2826684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latin typeface="Calibri"/>
                <a:cs typeface="Calibri"/>
              </a:rPr>
              <a:t>Länk</a:t>
            </a:r>
            <a:r>
              <a:rPr lang="en-US" dirty="0">
                <a:latin typeface="Calibri"/>
                <a:cs typeface="Calibri"/>
              </a:rPr>
              <a:t> till emoji: </a:t>
            </a:r>
            <a:r>
              <a:rPr lang="sv-SE" sz="1800" b="0" i="0" u="sng" strike="noStrike" dirty="0">
                <a:solidFill>
                  <a:srgbClr val="0563C1"/>
                </a:solidFill>
                <a:effectLst/>
                <a:latin typeface="Calibri" panose="020F0502020204030204" pitchFamily="34" charset="0"/>
                <a:hlinkClick r:id="rId3"/>
              </a:rPr>
              <a:t>https://emojipedia.org/check-mark/</a:t>
            </a:r>
            <a:r>
              <a:rPr lang="sv-SE" dirty="0"/>
              <a:t> </a:t>
            </a:r>
            <a:endParaRPr lang="en-US" dirty="0">
              <a:latin typeface="Calibri"/>
              <a:cs typeface="Calibri"/>
            </a:endParaRPr>
          </a:p>
          <a:p>
            <a:endParaRPr lang="en-US"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32</a:t>
            </a:fld>
            <a:endParaRPr lang="sv-SE"/>
          </a:p>
        </p:txBody>
      </p:sp>
    </p:spTree>
    <p:extLst>
      <p:ext uri="{BB962C8B-B14F-4D97-AF65-F5344CB8AC3E}">
        <p14:creationId xmlns:p14="http://schemas.microsoft.com/office/powerpoint/2010/main" val="405589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latin typeface="Calibri"/>
                <a:cs typeface="Calibri"/>
              </a:rPr>
              <a:t>Länk</a:t>
            </a:r>
            <a:r>
              <a:rPr lang="en-US">
                <a:latin typeface="Calibri"/>
                <a:cs typeface="Calibri"/>
              </a:rPr>
              <a:t> till emoji: </a:t>
            </a:r>
            <a:r>
              <a:rPr lang="en-US">
                <a:latin typeface="Times New Roman"/>
                <a:cs typeface="Times New Roman"/>
                <a:hlinkClick r:id="rId3"/>
              </a:rPr>
              <a:t>https://emojipedia.org/shamrock/</a:t>
            </a:r>
            <a:r>
              <a:rPr lang="en-US">
                <a:latin typeface="Times New Roman"/>
                <a:cs typeface="Times New Roman"/>
              </a:rPr>
              <a:t>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33</a:t>
            </a:fld>
            <a:endParaRPr lang="sv-SE"/>
          </a:p>
        </p:txBody>
      </p:sp>
    </p:spTree>
    <p:extLst>
      <p:ext uri="{BB962C8B-B14F-4D97-AF65-F5344CB8AC3E}">
        <p14:creationId xmlns:p14="http://schemas.microsoft.com/office/powerpoint/2010/main" val="152043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Times New Roman"/>
                <a:cs typeface="Times New Roman"/>
              </a:rPr>
              <a:t>Mer information: </a:t>
            </a:r>
            <a:r>
              <a:rPr lang="sv-SE" sz="1800" b="0" i="0" u="sng" strike="noStrike" dirty="0">
                <a:solidFill>
                  <a:srgbClr val="0563C1"/>
                </a:solidFill>
                <a:effectLst/>
                <a:latin typeface="Calibri" panose="020F0502020204030204" pitchFamily="34" charset="0"/>
                <a:hlinkClick r:id="rId3"/>
              </a:rPr>
              <a:t>https://www.naturvardsverket.se/amnesomraden/allemansratten/aktiviteter/plocka-blommor-bar-och-svamp/</a:t>
            </a:r>
            <a:r>
              <a:rPr lang="sv-SE" dirty="0"/>
              <a:t> </a:t>
            </a:r>
            <a:endParaRPr lang="sv-SE"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Times New Roman"/>
              <a:cs typeface="Times New Roman"/>
            </a:endParaRPr>
          </a:p>
          <a:p>
            <a:r>
              <a:rPr lang="sv-SE" dirty="0">
                <a:latin typeface="Times New Roman"/>
                <a:cs typeface="Times New Roman"/>
              </a:rPr>
              <a:t>Länk till </a:t>
            </a:r>
            <a:r>
              <a:rPr lang="sv-SE" dirty="0" err="1">
                <a:latin typeface="Times New Roman"/>
                <a:cs typeface="Times New Roman"/>
              </a:rPr>
              <a:t>emojis</a:t>
            </a:r>
            <a:r>
              <a:rPr lang="sv-SE" dirty="0">
                <a:latin typeface="Times New Roman"/>
                <a:cs typeface="Times New Roman"/>
              </a:rPr>
              <a:t>: </a:t>
            </a:r>
            <a:r>
              <a:rPr lang="sv-SE" dirty="0">
                <a:latin typeface="Times New Roman"/>
                <a:cs typeface="Times New Roman"/>
                <a:hlinkClick r:id="rId4"/>
              </a:rPr>
              <a:t>https://emojipedia.org/cherry-blossom/</a:t>
            </a:r>
            <a:endParaRPr lang="sv-SE" dirty="0">
              <a:latin typeface="Times New Roman"/>
              <a:cs typeface="Times New Roman"/>
            </a:endParaRPr>
          </a:p>
          <a:p>
            <a:r>
              <a:rPr lang="sv-SE" dirty="0">
                <a:hlinkClick r:id="rId5"/>
              </a:rPr>
              <a:t>https://emojipedia.org/herb/</a:t>
            </a:r>
            <a:endParaRPr lang="sv-SE" dirty="0"/>
          </a:p>
          <a:p>
            <a:r>
              <a:rPr lang="sv-SE" dirty="0">
                <a:hlinkClick r:id="rId6"/>
              </a:rPr>
              <a:t>https://emojipedia.org/rose/</a:t>
            </a:r>
            <a:endParaRPr lang="sv-SE" dirty="0"/>
          </a:p>
          <a:p>
            <a:r>
              <a:rPr lang="sv-SE" dirty="0">
                <a:hlinkClick r:id="rId7"/>
              </a:rPr>
              <a:t>https://emojipedia.org/sunflower/</a:t>
            </a:r>
            <a:endParaRPr lang="sv-SE" dirty="0"/>
          </a:p>
          <a:p>
            <a:r>
              <a:rPr lang="sv-SE" dirty="0">
                <a:hlinkClick r:id="rId8"/>
              </a:rPr>
              <a:t>https://emojipedia.org/lady-beetle/</a:t>
            </a:r>
            <a:endParaRPr lang="sv-SE" dirty="0"/>
          </a:p>
          <a:p>
            <a:r>
              <a:rPr lang="sv-SE" dirty="0">
                <a:hlinkClick r:id="rId9"/>
              </a:rPr>
              <a:t>https://emojipedia.org/seedling/</a:t>
            </a:r>
            <a:endParaRPr lang="sv-SE" dirty="0"/>
          </a:p>
          <a:p>
            <a:endParaRPr lang="sv-SE" dirty="0">
              <a:latin typeface="Times New Roman"/>
              <a:cs typeface="Times New Roman"/>
            </a:endParaRPr>
          </a:p>
          <a:p>
            <a:r>
              <a:rPr lang="sv-SE" dirty="0">
                <a:latin typeface="Times New Roman"/>
                <a:cs typeface="Times New Roman"/>
              </a:rPr>
              <a:t> </a:t>
            </a:r>
            <a:endParaRPr lang="sv-SE" dirty="0">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72913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Times New Roman"/>
                <a:cs typeface="Times New Roman"/>
              </a:rPr>
              <a:t>Mer information: </a:t>
            </a:r>
            <a:r>
              <a:rPr lang="sv-SE" dirty="0">
                <a:latin typeface="Times New Roman"/>
                <a:cs typeface="Times New Roman"/>
                <a:hlinkClick r:id="rId3"/>
              </a:rPr>
              <a:t>http://www.naturvardsverket.se/Var-natur/Allemansratten/Det-har-galler/Eldning/</a:t>
            </a:r>
            <a:endParaRPr lang="sv-SE"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latin typeface="Times New Roman"/>
                <a:cs typeface="Times New Roman"/>
              </a:rPr>
              <a:t>Länk till </a:t>
            </a:r>
            <a:r>
              <a:rPr lang="sv-SE" dirty="0" err="1">
                <a:latin typeface="Times New Roman"/>
                <a:cs typeface="Times New Roman"/>
              </a:rPr>
              <a:t>emojis</a:t>
            </a:r>
            <a:r>
              <a:rPr lang="sv-SE" dirty="0">
                <a:latin typeface="Times New Roman"/>
                <a:cs typeface="Times New Roman"/>
              </a:rPr>
              <a:t>: </a:t>
            </a:r>
            <a:r>
              <a:rPr lang="sv-SE" dirty="0">
                <a:latin typeface="Times New Roman"/>
                <a:cs typeface="Times New Roman"/>
                <a:hlinkClick r:id="rId4"/>
              </a:rPr>
              <a:t>https://emojipedia.org/fire/</a:t>
            </a:r>
            <a:endParaRPr lang="sv-SE" dirty="0">
              <a:latin typeface="Times New Roman"/>
              <a:cs typeface="Times New Roman"/>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100211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a:t>
            </a:r>
            <a:r>
              <a:rPr lang="sv-SE" sz="1800" b="0" i="0" u="sng" strike="noStrike" dirty="0">
                <a:solidFill>
                  <a:srgbClr val="0563C1"/>
                </a:solidFill>
                <a:effectLst/>
                <a:latin typeface="Calibri" panose="020F0502020204030204" pitchFamily="34" charset="0"/>
                <a:hlinkClick r:id="rId3"/>
              </a:rPr>
              <a:t>https://www.naturvardsverket.se/amnesomraden/allemansratten/platser/hemfridzon/</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a:t>
            </a:r>
            <a:r>
              <a:rPr lang="sv-SE" dirty="0" err="1"/>
              <a:t>emoji</a:t>
            </a:r>
            <a:r>
              <a:rPr lang="sv-SE" dirty="0"/>
              <a:t> för punktlista: </a:t>
            </a:r>
            <a:r>
              <a:rPr lang="sv-SE" dirty="0">
                <a:hlinkClick r:id="rId4"/>
              </a:rPr>
              <a:t>https://emojipedia.org/raised-hand/</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262766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https://www.naturvardsverket.se/amnesomraden/allemansratten/platser/vatten-och-is/</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filmen ”Allemansrätten – hur funkar den vid vatten?”: </a:t>
            </a:r>
            <a:r>
              <a:rPr lang="sv-SE" sz="1200" b="0" i="0" u="sng" kern="1200" dirty="0">
                <a:solidFill>
                  <a:schemeClr val="tx1"/>
                </a:solidFill>
                <a:effectLst/>
                <a:latin typeface="Times New Roman" panose="02020603050405020304" pitchFamily="18" charset="0"/>
                <a:ea typeface="+mn-ea"/>
                <a:cs typeface="+mn-cs"/>
                <a:hlinkClick r:id="rId4"/>
              </a:rPr>
              <a:t>https://www.naturvardsverket.se/amnesomraden/allemansratten/informera-om-allemansratten/informationsmaterial/</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emojis</a:t>
            </a:r>
            <a:r>
              <a:rPr lang="sv-SE" dirty="0"/>
              <a:t>: </a:t>
            </a:r>
            <a:r>
              <a:rPr lang="sv-SE" dirty="0">
                <a:hlinkClick r:id="rId5"/>
              </a:rPr>
              <a:t>https://emojipedia.org/fish/</a:t>
            </a:r>
            <a:endParaRPr lang="sv-SE" dirty="0"/>
          </a:p>
          <a:p>
            <a:r>
              <a:rPr lang="sv-SE" dirty="0">
                <a:hlinkClick r:id="rId6"/>
              </a:rPr>
              <a:t>https://emojipedia.org/sailboat/</a:t>
            </a:r>
            <a:endParaRPr lang="sv-SE" dirty="0"/>
          </a:p>
          <a:p>
            <a:r>
              <a:rPr lang="sv-SE" dirty="0">
                <a:hlinkClick r:id="rId7"/>
              </a:rPr>
              <a:t>https://emojipedia.org/anchor/</a:t>
            </a:r>
            <a:r>
              <a:rPr lang="sv-SE" dirty="0"/>
              <a:t> </a:t>
            </a:r>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78120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a:t>
            </a:r>
            <a:r>
              <a:rPr lang="sv-SE" sz="1800" b="0" i="0" u="sng" strike="noStrike" dirty="0">
                <a:solidFill>
                  <a:srgbClr val="0563C1"/>
                </a:solidFill>
                <a:effectLst/>
                <a:latin typeface="Calibri" panose="020F0502020204030204" pitchFamily="34" charset="0"/>
                <a:hlinkClick r:id="rId3"/>
              </a:rPr>
              <a:t>https://www.naturvardsverket.se/amnesomraden/friluftsliv/motortrafik-i-naturen/husvagn-och-husbil-i-naturen/</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emojis</a:t>
            </a:r>
            <a:r>
              <a:rPr lang="sv-SE" dirty="0"/>
              <a:t>: </a:t>
            </a:r>
            <a:r>
              <a:rPr lang="sv-SE" dirty="0">
                <a:hlinkClick r:id="rId4"/>
              </a:rPr>
              <a:t>https://emojipedia.org/snail/</a:t>
            </a:r>
            <a:endParaRPr lang="sv-SE" dirty="0"/>
          </a:p>
          <a:p>
            <a:r>
              <a:rPr lang="sv-SE" dirty="0">
                <a:latin typeface="Times New Roman"/>
                <a:cs typeface="Times New Roman"/>
                <a:hlinkClick r:id="rId5"/>
              </a:rPr>
              <a:t>https://emojipedia.org/index-pointing-up/</a:t>
            </a:r>
          </a:p>
          <a:p>
            <a:endParaRPr lang="sv-SE" dirty="0">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200078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kern="1200" dirty="0">
                <a:solidFill>
                  <a:schemeClr val="tx1"/>
                </a:solidFill>
                <a:effectLst/>
                <a:latin typeface="Times New Roman" panose="02020603050405020304" pitchFamily="18" charset="0"/>
                <a:ea typeface="+mn-ea"/>
                <a:cs typeface="+mn-cs"/>
              </a:rPr>
              <a:t> </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https://www.naturvardsverket.se/om-oss/publikationer/8500/allemansratten-paddling/</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a:t>
            </a:r>
            <a:r>
              <a:rPr lang="sv-SE" dirty="0"/>
              <a:t> för punktlista: </a:t>
            </a:r>
            <a:r>
              <a:rPr lang="sv-SE" dirty="0">
                <a:hlinkClick r:id="rId4"/>
              </a:rPr>
              <a:t>https://emojipedia.org/canoe/</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203705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a:t>
            </a:r>
            <a:r>
              <a:rPr lang="sv-SE" sz="1800" b="0" i="0" u="sng" strike="noStrike" dirty="0">
                <a:solidFill>
                  <a:srgbClr val="0563C1"/>
                </a:solidFill>
                <a:effectLst/>
                <a:latin typeface="Calibri" panose="020F0502020204030204" pitchFamily="34" charset="0"/>
                <a:hlinkClick r:id="rId3"/>
              </a:rPr>
              <a:t>https://www.naturvardsverket.se/amnesomraden/allemansratten/aktiviteter/cykling/</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a:t>
            </a:r>
            <a:r>
              <a:rPr lang="sv-SE" dirty="0"/>
              <a:t> för punktlista: </a:t>
            </a:r>
            <a:r>
              <a:rPr lang="sv-SE" sz="1200" b="0" i="0" kern="1200" dirty="0">
                <a:solidFill>
                  <a:schemeClr val="tx1"/>
                </a:solidFill>
                <a:effectLst/>
                <a:latin typeface="Times New Roman" panose="02020603050405020304" pitchFamily="18" charset="0"/>
                <a:ea typeface="+mn-ea"/>
                <a:cs typeface="+mn-cs"/>
                <a:hlinkClick r:id="rId4"/>
              </a:rPr>
              <a:t>https://emojipedia.org/woman-biking/</a:t>
            </a:r>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hlinkClick r:id="rId5"/>
              </a:rPr>
              <a:t>https://emojipedia.org/man-biking/</a:t>
            </a:r>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hlinkClick r:id="rId6"/>
              </a:rPr>
              <a:t>https://emojipedia.org/person-biking/</a:t>
            </a:r>
            <a:endParaRPr lang="sv-SE" sz="1200" b="0" i="0" kern="1200" dirty="0">
              <a:solidFill>
                <a:schemeClr val="tx1"/>
              </a:solidFill>
              <a:effectLst/>
              <a:latin typeface="Times New Roman" panose="02020603050405020304"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1552549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5975" b="15975"/>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06" b="24772"/>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63" b="5458"/>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4" b="6730"/>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0" t="34365" b="-141"/>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92" t="7558" b="8723"/>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17" b="19237"/>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71" b="22237"/>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0649" b="10649"/>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13" b="10592"/>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018" b="11018"/>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08" r="2688" b="14173"/>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19" b="18698"/>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70" b="10805"/>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320" b="7320"/>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20329" b="20329"/>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7" b="11973"/>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0E5F96-4C86-F94F-B9CE-C1CECB160A8C}"/>
              </a:ext>
            </a:extLst>
          </p:cNvPr>
          <p:cNvSpPr>
            <a:spLocks noGrp="1"/>
          </p:cNvSpPr>
          <p:nvPr>
            <p:ph type="ctrTitle"/>
          </p:nvPr>
        </p:nvSpPr>
        <p:spPr/>
        <p:txBody>
          <a:bodyPr/>
          <a:lstStyle/>
          <a:p>
            <a:r>
              <a:rPr lang="sv-SE" sz="4000" dirty="0"/>
              <a:t>Innehåll om Ta hand om varandra och naturen och allemansrätten till sociala medier </a:t>
            </a:r>
            <a:br>
              <a:rPr lang="sv-SE" sz="4000" dirty="0"/>
            </a:br>
            <a:endParaRPr lang="sv-SE" sz="4000" dirty="0"/>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FCA571F-2EC4-4AD4-93DC-C89D31ED01A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7FDBCD4-F45D-410D-9CC1-6A38CEBAD0A6}"/>
              </a:ext>
            </a:extLst>
          </p:cNvPr>
          <p:cNvSpPr>
            <a:spLocks noGrp="1"/>
          </p:cNvSpPr>
          <p:nvPr>
            <p:ph type="sldNum" sz="quarter" idx="12"/>
          </p:nvPr>
        </p:nvSpPr>
        <p:spPr/>
        <p:txBody>
          <a:bodyPr/>
          <a:lstStyle/>
          <a:p>
            <a:fld id="{1844E2AD-2CA4-4022-8F3B-D585D66E2E30}" type="slidenum">
              <a:rPr lang="sv-SE" smtClean="0"/>
              <a:pPr/>
              <a:t>10</a:t>
            </a:fld>
            <a:endParaRPr lang="sv-SE"/>
          </a:p>
        </p:txBody>
      </p:sp>
      <p:sp>
        <p:nvSpPr>
          <p:cNvPr id="4" name="Platshållare för text 3">
            <a:extLst>
              <a:ext uri="{FF2B5EF4-FFF2-40B4-BE49-F238E27FC236}">
                <a16:creationId xmlns:a16="http://schemas.microsoft.com/office/drawing/2014/main" id="{30715DCF-4681-4304-87EF-9D650B61AD05}"/>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Här är några tips till dig som semestrar med husvagn eller husbil i sommar.</a:t>
            </a:r>
          </a:p>
          <a:p>
            <a:pPr marL="0" indent="0">
              <a:buNone/>
            </a:pPr>
            <a:r>
              <a:rPr lang="sv-SE" sz="1100"/>
              <a:t>🐌 Det är förbjudet att köra i terrängen så håll dig till vägarna.</a:t>
            </a:r>
            <a:endParaRPr lang="sv-SE" sz="1100">
              <a:cs typeface="Arial"/>
            </a:endParaRPr>
          </a:p>
          <a:p>
            <a:pPr marL="0" indent="0">
              <a:buNone/>
            </a:pPr>
            <a:r>
              <a:rPr lang="sv-SE" sz="1100"/>
              <a:t>🐌 Fråga markägaren om lov innan du parkerar din husvagn eller husbil i närheten av där någon bor.</a:t>
            </a:r>
            <a:endParaRPr lang="sv-SE" sz="1100">
              <a:cs typeface="Arial"/>
            </a:endParaRPr>
          </a:p>
          <a:p>
            <a:pPr marL="0" indent="0">
              <a:buNone/>
            </a:pPr>
            <a:r>
              <a:rPr lang="sv-SE" sz="1100"/>
              <a:t>🐌 Kolla upp vilka regler som gäller i kommunen där du vill övernatta eller rasta.</a:t>
            </a:r>
            <a:endParaRPr lang="sv-SE" sz="1100">
              <a:cs typeface="Arial"/>
            </a:endParaRPr>
          </a:p>
          <a:p>
            <a:pPr marL="0" indent="0">
              <a:buNone/>
            </a:pPr>
            <a:r>
              <a:rPr lang="sv-SE" sz="1100"/>
              <a:t>Obs! Parkera inte som på bilden. </a:t>
            </a:r>
            <a:r>
              <a:rPr lang="sv-SE" sz="1100">
                <a:ea typeface="+mn-lt"/>
                <a:cs typeface="+mn-lt"/>
              </a:rPr>
              <a:t>☝</a:t>
            </a:r>
            <a:br>
              <a:rPr lang="sv-SE" sz="1100"/>
            </a:br>
            <a:br>
              <a:rPr lang="sv-SE" sz="1100"/>
            </a:br>
            <a:endParaRPr lang="sv-SE" sz="1100">
              <a:cs typeface="Arial"/>
            </a:endParaRPr>
          </a:p>
        </p:txBody>
      </p:sp>
      <p:sp>
        <p:nvSpPr>
          <p:cNvPr id="6" name="Rubrik 5">
            <a:extLst>
              <a:ext uri="{FF2B5EF4-FFF2-40B4-BE49-F238E27FC236}">
                <a16:creationId xmlns:a16="http://schemas.microsoft.com/office/drawing/2014/main" id="{C8BF86CE-AF25-43CC-91CE-8995D7241FB3}"/>
              </a:ext>
            </a:extLst>
          </p:cNvPr>
          <p:cNvSpPr>
            <a:spLocks noGrp="1"/>
          </p:cNvSpPr>
          <p:nvPr>
            <p:ph type="title"/>
          </p:nvPr>
        </p:nvSpPr>
        <p:spPr/>
        <p:txBody>
          <a:bodyPr/>
          <a:lstStyle/>
          <a:p>
            <a:r>
              <a:rPr lang="sv-SE"/>
              <a:t>Husvagn och husbil</a:t>
            </a:r>
          </a:p>
        </p:txBody>
      </p:sp>
      <p:pic>
        <p:nvPicPr>
          <p:cNvPr id="8" name="Bildobjekt 9" descr="En bild som visar text, gräs, utomhus, himmel&#10;&#10;Automatiskt genererad beskrivning">
            <a:extLst>
              <a:ext uri="{FF2B5EF4-FFF2-40B4-BE49-F238E27FC236}">
                <a16:creationId xmlns:a16="http://schemas.microsoft.com/office/drawing/2014/main" id="{BB563469-7E9A-470E-B28F-F159E18B5132}"/>
              </a:ext>
            </a:extLst>
          </p:cNvPr>
          <p:cNvPicPr>
            <a:picLocks noGrp="1" noChangeAspect="1"/>
          </p:cNvPicPr>
          <p:nvPr>
            <p:ph sz="half" idx="1"/>
          </p:nvPr>
        </p:nvPicPr>
        <p:blipFill>
          <a:blip r:embed="rId3"/>
          <a:stretch>
            <a:fillRect/>
          </a:stretch>
        </p:blipFill>
        <p:spPr>
          <a:xfrm>
            <a:off x="4716016" y="861560"/>
            <a:ext cx="4176464" cy="3132348"/>
          </a:xfrm>
        </p:spPr>
      </p:pic>
    </p:spTree>
    <p:extLst>
      <p:ext uri="{BB962C8B-B14F-4D97-AF65-F5344CB8AC3E}">
        <p14:creationId xmlns:p14="http://schemas.microsoft.com/office/powerpoint/2010/main" val="311821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3C5EB51-999B-4CB0-A117-B39B3BE9D2CD}"/>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2E74863-60DD-4A22-85B2-6CDBB3343A0E}"/>
              </a:ext>
            </a:extLst>
          </p:cNvPr>
          <p:cNvSpPr>
            <a:spLocks noGrp="1"/>
          </p:cNvSpPr>
          <p:nvPr>
            <p:ph type="sldNum" sz="quarter" idx="12"/>
          </p:nvPr>
        </p:nvSpPr>
        <p:spPr/>
        <p:txBody>
          <a:bodyPr/>
          <a:lstStyle/>
          <a:p>
            <a:fld id="{1844E2AD-2CA4-4022-8F3B-D585D66E2E30}" type="slidenum">
              <a:rPr lang="sv-SE" smtClean="0"/>
              <a:pPr/>
              <a:t>11</a:t>
            </a:fld>
            <a:endParaRPr lang="sv-SE"/>
          </a:p>
        </p:txBody>
      </p:sp>
      <p:sp>
        <p:nvSpPr>
          <p:cNvPr id="4" name="Platshållare för text 3">
            <a:extLst>
              <a:ext uri="{FF2B5EF4-FFF2-40B4-BE49-F238E27FC236}">
                <a16:creationId xmlns:a16="http://schemas.microsoft.com/office/drawing/2014/main" id="{DB14044A-A0EA-444C-BA51-180BA7DAA6D8}"/>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Allemansrätten gäller också på vattnet. Om du paddlar så kan du ta dig fram nästan överallt längs våra kuster, sjöar och vattendrag. Tänk på det här när du kastar loss:</a:t>
            </a:r>
          </a:p>
          <a:p>
            <a:pPr marL="0" indent="0">
              <a:buNone/>
            </a:pPr>
            <a:r>
              <a:rPr lang="sv-SE" sz="1100"/>
              <a:t>🛶 Håll avstånd till djur och fåglar och respektera fågelskyddsområden. </a:t>
            </a:r>
            <a:endParaRPr lang="sv-SE" sz="1100">
              <a:cs typeface="Arial"/>
            </a:endParaRPr>
          </a:p>
          <a:p>
            <a:pPr marL="0" indent="0">
              <a:buNone/>
            </a:pPr>
            <a:r>
              <a:rPr lang="sv-SE" sz="1100"/>
              <a:t>🛶 Undvik att slå läger i närheten av fåglars boplatser.</a:t>
            </a:r>
            <a:endParaRPr lang="sv-SE" sz="1100">
              <a:cs typeface="Arial"/>
            </a:endParaRPr>
          </a:p>
          <a:p>
            <a:pPr marL="0" indent="0">
              <a:buNone/>
            </a:pPr>
            <a:r>
              <a:rPr lang="sv-SE" sz="1100"/>
              <a:t>🛶 Elda bara där det är tillåtet att elda. Elda inte på klippor.</a:t>
            </a:r>
            <a:endParaRPr lang="sv-SE" sz="1100">
              <a:cs typeface="Arial"/>
            </a:endParaRPr>
          </a:p>
          <a:p>
            <a:pPr marL="0" indent="0">
              <a:buNone/>
            </a:pPr>
            <a:r>
              <a:rPr lang="sv-SE" sz="1100"/>
              <a:t>🛶 Tänk på hemfridszonen - tälta inte för nära hus där någon bor.</a:t>
            </a:r>
            <a:endParaRPr lang="sv-SE" sz="1100">
              <a:cs typeface="Arial"/>
            </a:endParaRPr>
          </a:p>
          <a:p>
            <a:pPr marL="0" indent="0">
              <a:buNone/>
            </a:pPr>
            <a:r>
              <a:rPr lang="sv-SE" sz="1100"/>
              <a:t>🛶 Lämna lägerplatsen som den såg ut när du kom – ta med ditt skräp hem!</a:t>
            </a:r>
          </a:p>
          <a:p>
            <a:pPr marL="0" indent="0">
              <a:buNone/>
            </a:pPr>
            <a:endParaRPr lang="sv-SE" sz="1100">
              <a:solidFill>
                <a:srgbClr val="000000"/>
              </a:solidFill>
              <a:cs typeface="Arial"/>
            </a:endParaRPr>
          </a:p>
        </p:txBody>
      </p:sp>
      <p:sp>
        <p:nvSpPr>
          <p:cNvPr id="6" name="Rubrik 5">
            <a:extLst>
              <a:ext uri="{FF2B5EF4-FFF2-40B4-BE49-F238E27FC236}">
                <a16:creationId xmlns:a16="http://schemas.microsoft.com/office/drawing/2014/main" id="{F76C6309-FEC0-4139-AD2B-32442B125185}"/>
              </a:ext>
            </a:extLst>
          </p:cNvPr>
          <p:cNvSpPr>
            <a:spLocks noGrp="1"/>
          </p:cNvSpPr>
          <p:nvPr>
            <p:ph type="title"/>
          </p:nvPr>
        </p:nvSpPr>
        <p:spPr/>
        <p:txBody>
          <a:bodyPr/>
          <a:lstStyle/>
          <a:p>
            <a:r>
              <a:rPr lang="sv-SE"/>
              <a:t>Paddling</a:t>
            </a:r>
          </a:p>
        </p:txBody>
      </p:sp>
      <p:pic>
        <p:nvPicPr>
          <p:cNvPr id="9" name="Bildobjekt 9" descr="En bild som visar vatten, himmel, båt, utomhus&#10;&#10;Automatiskt genererad beskrivning">
            <a:extLst>
              <a:ext uri="{FF2B5EF4-FFF2-40B4-BE49-F238E27FC236}">
                <a16:creationId xmlns:a16="http://schemas.microsoft.com/office/drawing/2014/main" id="{4606D739-66FA-4646-8489-9A8210317109}"/>
              </a:ext>
            </a:extLst>
          </p:cNvPr>
          <p:cNvPicPr>
            <a:picLocks noGrp="1" noChangeAspect="1"/>
          </p:cNvPicPr>
          <p:nvPr>
            <p:ph sz="half" idx="1"/>
          </p:nvPr>
        </p:nvPicPr>
        <p:blipFill>
          <a:blip r:embed="rId3"/>
          <a:stretch>
            <a:fillRect/>
          </a:stretch>
        </p:blipFill>
        <p:spPr>
          <a:xfrm>
            <a:off x="4716016" y="1572864"/>
            <a:ext cx="4176464" cy="1709740"/>
          </a:xfrm>
        </p:spPr>
      </p:pic>
    </p:spTree>
    <p:extLst>
      <p:ext uri="{BB962C8B-B14F-4D97-AF65-F5344CB8AC3E}">
        <p14:creationId xmlns:p14="http://schemas.microsoft.com/office/powerpoint/2010/main" val="832138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0A008CDD-C52D-4F79-8CAE-C6ACDA6E743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F0054719-2AF2-426B-8A1A-5C5A6F62686D}"/>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4" name="Platshållare för text 3">
            <a:extLst>
              <a:ext uri="{FF2B5EF4-FFF2-40B4-BE49-F238E27FC236}">
                <a16:creationId xmlns:a16="http://schemas.microsoft.com/office/drawing/2014/main" id="{8265D9CA-EE0F-40AA-88A2-F5A78EF5E78A}"/>
              </a:ext>
            </a:extLst>
          </p:cNvPr>
          <p:cNvSpPr>
            <a:spLocks noGrp="1"/>
          </p:cNvSpPr>
          <p:nvPr>
            <p:ph type="body" sz="quarter" idx="14"/>
          </p:nvPr>
        </p:nvSpPr>
        <p:spPr/>
        <p:txBody>
          <a:bodyPr/>
          <a:lstStyle/>
          <a:p>
            <a:pPr marL="0" indent="0">
              <a:buNone/>
            </a:pPr>
            <a:r>
              <a:rPr lang="sv-SE" sz="1100"/>
              <a:t>Enligt allemansrätten får du cykla i naturen men kom ihåg att hoja på ett sätt som inte skadar marken. Här är några tips till dig som trampar hoj i naturen i sommar. </a:t>
            </a:r>
          </a:p>
          <a:p>
            <a:pPr marL="0" indent="0">
              <a:buNone/>
            </a:pPr>
            <a:r>
              <a:rPr lang="sv-SE" sz="1100"/>
              <a:t>🚴Cykla inte över någons tomt eller över skogsplantering med späda plantor som kan ta skada. </a:t>
            </a:r>
          </a:p>
          <a:p>
            <a:pPr marL="0" indent="0">
              <a:buNone/>
            </a:pPr>
            <a:r>
              <a:rPr lang="sv-SE" sz="1100"/>
              <a:t>🚴Undvik att cykla på ställen där marken är blöt eller känslig, exempelvis berghällar med mossor och lavar och ängs- och kärrmarker.</a:t>
            </a:r>
          </a:p>
          <a:p>
            <a:pPr marL="0" indent="0">
              <a:buNone/>
            </a:pPr>
            <a:r>
              <a:rPr lang="sv-SE" sz="1100"/>
              <a:t>🚴Allemansrätten gäller inte för elcykel. </a:t>
            </a:r>
          </a:p>
          <a:p>
            <a:pPr marL="0" indent="0">
              <a:buNone/>
            </a:pPr>
            <a:endParaRPr lang="sv-SE" sz="1100"/>
          </a:p>
        </p:txBody>
      </p:sp>
      <p:sp>
        <p:nvSpPr>
          <p:cNvPr id="6" name="Rubrik 5">
            <a:extLst>
              <a:ext uri="{FF2B5EF4-FFF2-40B4-BE49-F238E27FC236}">
                <a16:creationId xmlns:a16="http://schemas.microsoft.com/office/drawing/2014/main" id="{B2C32E87-0038-46B0-B471-195C8FB18930}"/>
              </a:ext>
            </a:extLst>
          </p:cNvPr>
          <p:cNvSpPr>
            <a:spLocks noGrp="1"/>
          </p:cNvSpPr>
          <p:nvPr>
            <p:ph type="title"/>
          </p:nvPr>
        </p:nvSpPr>
        <p:spPr/>
        <p:txBody>
          <a:bodyPr/>
          <a:lstStyle/>
          <a:p>
            <a:r>
              <a:rPr lang="sv-SE"/>
              <a:t>Cykling</a:t>
            </a:r>
          </a:p>
        </p:txBody>
      </p:sp>
      <p:pic>
        <p:nvPicPr>
          <p:cNvPr id="8" name="Bildobjekt 9" descr="En bild som visar träd, utomhus, gräs, person&#10;&#10;Automatiskt genererad beskrivning">
            <a:extLst>
              <a:ext uri="{FF2B5EF4-FFF2-40B4-BE49-F238E27FC236}">
                <a16:creationId xmlns:a16="http://schemas.microsoft.com/office/drawing/2014/main" id="{11A8628A-C834-4327-AE69-839C94EB2CA0}"/>
              </a:ext>
            </a:extLst>
          </p:cNvPr>
          <p:cNvPicPr>
            <a:picLocks noGrp="1" noChangeAspect="1"/>
          </p:cNvPicPr>
          <p:nvPr>
            <p:ph sz="half" idx="1"/>
          </p:nvPr>
        </p:nvPicPr>
        <p:blipFill>
          <a:blip r:embed="rId3"/>
          <a:stretch>
            <a:fillRect/>
          </a:stretch>
        </p:blipFill>
        <p:spPr>
          <a:xfrm>
            <a:off x="4716016" y="1035579"/>
            <a:ext cx="4176464" cy="2784309"/>
          </a:xfrm>
        </p:spPr>
      </p:pic>
    </p:spTree>
    <p:extLst>
      <p:ext uri="{BB962C8B-B14F-4D97-AF65-F5344CB8AC3E}">
        <p14:creationId xmlns:p14="http://schemas.microsoft.com/office/powerpoint/2010/main" val="3837351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F27CAA8-B235-4839-9B65-C77373B008FD}"/>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46159BE4-DEB3-4B25-8407-2748A48C572E}"/>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4" name="Platshållare för text 3">
            <a:extLst>
              <a:ext uri="{FF2B5EF4-FFF2-40B4-BE49-F238E27FC236}">
                <a16:creationId xmlns:a16="http://schemas.microsoft.com/office/drawing/2014/main" id="{3C970F3A-7A78-449C-AAD5-30B8DA4BB68A}"/>
              </a:ext>
            </a:extLst>
          </p:cNvPr>
          <p:cNvSpPr>
            <a:spLocks noGrp="1"/>
          </p:cNvSpPr>
          <p:nvPr>
            <p:ph type="body" sz="quarter" idx="14"/>
          </p:nvPr>
        </p:nvSpPr>
        <p:spPr/>
        <p:txBody>
          <a:bodyPr/>
          <a:lstStyle/>
          <a:p>
            <a:pPr marL="0" indent="0">
              <a:buNone/>
            </a:pPr>
            <a:r>
              <a:rPr lang="sv-SE" sz="1100"/>
              <a:t>Allemansrätten gör det möjligt för dig att tälta enstaka dygn ute i naturen. Här kommer några tips för bästa övernattningen utomhus: </a:t>
            </a:r>
          </a:p>
          <a:p>
            <a:pPr marL="0" indent="0">
              <a:buNone/>
            </a:pPr>
            <a:r>
              <a:rPr lang="sv-SE" sz="1100"/>
              <a:t>🏕️ Kolla upp området där du tänkt tälta. I vissa områden kan det vara förbjudet. </a:t>
            </a:r>
          </a:p>
          <a:p>
            <a:pPr marL="0" indent="0">
              <a:buNone/>
            </a:pPr>
            <a:r>
              <a:rPr lang="sv-SE" sz="1100"/>
              <a:t>🏕️ Slå upp ditt tält på tålig mark. Du får inte tälta på betes- eller jordbruksmark som används eller på planteringar. </a:t>
            </a:r>
          </a:p>
          <a:p>
            <a:pPr marL="0" indent="0">
              <a:buNone/>
            </a:pPr>
            <a:r>
              <a:rPr lang="sv-SE" sz="1100"/>
              <a:t>🏕️ Tälta inte nära bostäder.</a:t>
            </a:r>
          </a:p>
        </p:txBody>
      </p:sp>
      <p:sp>
        <p:nvSpPr>
          <p:cNvPr id="6" name="Rubrik 5">
            <a:extLst>
              <a:ext uri="{FF2B5EF4-FFF2-40B4-BE49-F238E27FC236}">
                <a16:creationId xmlns:a16="http://schemas.microsoft.com/office/drawing/2014/main" id="{7BCE795F-B9E4-4B43-A3A4-3B552F400063}"/>
              </a:ext>
            </a:extLst>
          </p:cNvPr>
          <p:cNvSpPr>
            <a:spLocks noGrp="1"/>
          </p:cNvSpPr>
          <p:nvPr>
            <p:ph type="title"/>
          </p:nvPr>
        </p:nvSpPr>
        <p:spPr/>
        <p:txBody>
          <a:bodyPr/>
          <a:lstStyle/>
          <a:p>
            <a:r>
              <a:rPr lang="sv-SE"/>
              <a:t>Övernatta i naturen, tältning, sova ute</a:t>
            </a:r>
          </a:p>
        </p:txBody>
      </p:sp>
      <p:pic>
        <p:nvPicPr>
          <p:cNvPr id="8" name="Bildobjekt 9" descr="En bild som visar text, himmel, utomhus, föremål utomhus&#10;&#10;Automatiskt genererad beskrivning">
            <a:extLst>
              <a:ext uri="{FF2B5EF4-FFF2-40B4-BE49-F238E27FC236}">
                <a16:creationId xmlns:a16="http://schemas.microsoft.com/office/drawing/2014/main" id="{F9586FDB-2AC5-4EEB-9398-8AF9870B17C7}"/>
              </a:ext>
            </a:extLst>
          </p:cNvPr>
          <p:cNvPicPr>
            <a:picLocks noGrp="1" noChangeAspect="1"/>
          </p:cNvPicPr>
          <p:nvPr>
            <p:ph sz="half" idx="1"/>
          </p:nvPr>
        </p:nvPicPr>
        <p:blipFill>
          <a:blip r:embed="rId3"/>
          <a:stretch>
            <a:fillRect/>
          </a:stretch>
        </p:blipFill>
        <p:spPr>
          <a:xfrm>
            <a:off x="5069696" y="267494"/>
            <a:ext cx="3469103" cy="4320479"/>
          </a:xfrm>
        </p:spPr>
      </p:pic>
    </p:spTree>
    <p:extLst>
      <p:ext uri="{BB962C8B-B14F-4D97-AF65-F5344CB8AC3E}">
        <p14:creationId xmlns:p14="http://schemas.microsoft.com/office/powerpoint/2010/main" val="964149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3C51DD03-216F-4890-90D5-3C63B7C230E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E65A9C2-4D24-4E92-855F-8DECC9F4C639}"/>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4" name="Platshållare för text 3">
            <a:extLst>
              <a:ext uri="{FF2B5EF4-FFF2-40B4-BE49-F238E27FC236}">
                <a16:creationId xmlns:a16="http://schemas.microsoft.com/office/drawing/2014/main" id="{97A56C60-2F60-44AD-8A3B-970109F6CF5A}"/>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Allemansrätten gäller också i fjällen, men naturen är känslig så håll dig till stigar och leder. Tänk på det här: </a:t>
            </a:r>
          </a:p>
          <a:p>
            <a:pPr marL="0" indent="0">
              <a:buNone/>
            </a:pPr>
            <a:r>
              <a:rPr lang="sv-SE" sz="1100"/>
              <a:t>🦌 Håll koll på vädret under din tur. </a:t>
            </a:r>
            <a:endParaRPr lang="sv-SE" sz="1100">
              <a:cs typeface="Arial"/>
            </a:endParaRPr>
          </a:p>
          <a:p>
            <a:pPr marL="0" indent="0">
              <a:buNone/>
            </a:pPr>
            <a:r>
              <a:rPr lang="sv-SE" sz="1100"/>
              <a:t>🦌 Stör inte renarna eller andra djur. Håll alltid hunden kopplad om du har den med dig. </a:t>
            </a:r>
            <a:endParaRPr lang="sv-SE" sz="1100">
              <a:cs typeface="Arial"/>
            </a:endParaRPr>
          </a:p>
          <a:p>
            <a:pPr marL="0" indent="0">
              <a:buNone/>
            </a:pPr>
            <a:r>
              <a:rPr lang="sv-SE" sz="1100">
                <a:ea typeface="+mn-lt"/>
                <a:cs typeface="+mn-lt"/>
              </a:rPr>
              <a:t>🦌 Kom ihåg att allt du tar med dig ut i naturen ska du också ta med dig hem. </a:t>
            </a:r>
            <a:endParaRPr lang="sv-SE"/>
          </a:p>
          <a:p>
            <a:pPr marL="0" indent="0">
              <a:buNone/>
            </a:pPr>
            <a:endParaRPr lang="sv-SE" sz="1100"/>
          </a:p>
          <a:p>
            <a:pPr marL="0" indent="0">
              <a:buNone/>
            </a:pPr>
            <a:endParaRPr lang="sv-SE" sz="1100"/>
          </a:p>
        </p:txBody>
      </p:sp>
      <p:sp>
        <p:nvSpPr>
          <p:cNvPr id="6" name="Rubrik 5">
            <a:extLst>
              <a:ext uri="{FF2B5EF4-FFF2-40B4-BE49-F238E27FC236}">
                <a16:creationId xmlns:a16="http://schemas.microsoft.com/office/drawing/2014/main" id="{FDDADA51-6353-4522-8BD7-B3E6839DD90B}"/>
              </a:ext>
            </a:extLst>
          </p:cNvPr>
          <p:cNvSpPr>
            <a:spLocks noGrp="1"/>
          </p:cNvSpPr>
          <p:nvPr>
            <p:ph type="title"/>
          </p:nvPr>
        </p:nvSpPr>
        <p:spPr/>
        <p:txBody>
          <a:bodyPr/>
          <a:lstStyle/>
          <a:p>
            <a:r>
              <a:rPr lang="sv-SE"/>
              <a:t>Allemansrätten i fjällen</a:t>
            </a:r>
          </a:p>
        </p:txBody>
      </p:sp>
      <p:pic>
        <p:nvPicPr>
          <p:cNvPr id="8" name="Bildobjekt 9">
            <a:extLst>
              <a:ext uri="{FF2B5EF4-FFF2-40B4-BE49-F238E27FC236}">
                <a16:creationId xmlns:a16="http://schemas.microsoft.com/office/drawing/2014/main" id="{3F835D0D-8FF3-4DC3-A369-3BB3F627BE8E}"/>
              </a:ext>
            </a:extLst>
          </p:cNvPr>
          <p:cNvPicPr>
            <a:picLocks noGrp="1" noChangeAspect="1"/>
          </p:cNvPicPr>
          <p:nvPr>
            <p:ph sz="half" idx="1"/>
          </p:nvPr>
        </p:nvPicPr>
        <p:blipFill>
          <a:blip r:embed="rId3"/>
          <a:stretch>
            <a:fillRect/>
          </a:stretch>
        </p:blipFill>
        <p:spPr>
          <a:xfrm>
            <a:off x="4716016" y="1326714"/>
            <a:ext cx="4176464" cy="2202039"/>
          </a:xfrm>
        </p:spPr>
      </p:pic>
    </p:spTree>
    <p:extLst>
      <p:ext uri="{BB962C8B-B14F-4D97-AF65-F5344CB8AC3E}">
        <p14:creationId xmlns:p14="http://schemas.microsoft.com/office/powerpoint/2010/main" val="2127533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F03CBCC-2688-499A-9D3E-33EDAC9983E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2395828A-DC9C-4AEA-9B05-2D690C86D84E}"/>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4" name="Platshållare för text 3">
            <a:extLst>
              <a:ext uri="{FF2B5EF4-FFF2-40B4-BE49-F238E27FC236}">
                <a16:creationId xmlns:a16="http://schemas.microsoft.com/office/drawing/2014/main" id="{9656EE48-6B48-4E7B-95C1-44C9F3B90F87}"/>
              </a:ext>
            </a:extLst>
          </p:cNvPr>
          <p:cNvSpPr>
            <a:spLocks noGrp="1"/>
          </p:cNvSpPr>
          <p:nvPr>
            <p:ph type="body" sz="quarter" idx="14"/>
          </p:nvPr>
        </p:nvSpPr>
        <p:spPr/>
        <p:txBody>
          <a:bodyPr/>
          <a:lstStyle/>
          <a:p>
            <a:pPr marL="0" indent="0">
              <a:buNone/>
            </a:pPr>
            <a:r>
              <a:rPr lang="sv-SE" sz="1100"/>
              <a:t>Allemansrätten välkomnar alla ut i naturen, så länge vi inte stör eller förstör. Det här är bra att tänka på om du rör dig vid mark som är odlad eller vid hagar:</a:t>
            </a:r>
          </a:p>
          <a:p>
            <a:pPr marL="0" indent="0">
              <a:buNone/>
            </a:pPr>
            <a:r>
              <a:rPr lang="sv-SE" sz="1100"/>
              <a:t>🌱 Det är förbjudet att gå på åkrar med växande gröda</a:t>
            </a:r>
          </a:p>
          <a:p>
            <a:pPr marL="0" indent="0">
              <a:buNone/>
            </a:pPr>
            <a:r>
              <a:rPr lang="sv-SE" sz="1100"/>
              <a:t>🌱 Plocka inte gröda som växer</a:t>
            </a:r>
          </a:p>
          <a:p>
            <a:pPr marL="0" indent="0">
              <a:buNone/>
            </a:pPr>
            <a:r>
              <a:rPr lang="sv-SE" sz="1100"/>
              <a:t>🌱 Kom ihåg att alltid stänga grinden till beteshagar om du passerar</a:t>
            </a:r>
          </a:p>
          <a:p>
            <a:pPr marL="0" indent="0">
              <a:buNone/>
            </a:pPr>
            <a:r>
              <a:rPr lang="sv-SE" sz="1100"/>
              <a:t>🌱 Låt kossor och får vara i fred - stör inte tamboskap!</a:t>
            </a:r>
          </a:p>
          <a:p>
            <a:pPr marL="0" indent="0">
              <a:buNone/>
            </a:pPr>
            <a:r>
              <a:rPr lang="sv-SE" sz="1100"/>
              <a:t>🌱 Skräpa inte ner, ta med ditt skräp till närmaste papperskorg eller ta med det hem.</a:t>
            </a:r>
            <a:br>
              <a:rPr lang="sv-SE" sz="1100"/>
            </a:br>
            <a:endParaRPr lang="sv-SE" sz="1100"/>
          </a:p>
          <a:p>
            <a:pPr marL="0" indent="0">
              <a:buNone/>
            </a:pPr>
            <a:endParaRPr lang="sv-SE" sz="1100"/>
          </a:p>
        </p:txBody>
      </p:sp>
      <p:sp>
        <p:nvSpPr>
          <p:cNvPr id="6" name="Rubrik 5">
            <a:extLst>
              <a:ext uri="{FF2B5EF4-FFF2-40B4-BE49-F238E27FC236}">
                <a16:creationId xmlns:a16="http://schemas.microsoft.com/office/drawing/2014/main" id="{F2E0393D-D1A5-4512-9E59-CDEEEBDA6306}"/>
              </a:ext>
            </a:extLst>
          </p:cNvPr>
          <p:cNvSpPr>
            <a:spLocks noGrp="1"/>
          </p:cNvSpPr>
          <p:nvPr>
            <p:ph type="title"/>
          </p:nvPr>
        </p:nvSpPr>
        <p:spPr/>
        <p:txBody>
          <a:bodyPr/>
          <a:lstStyle/>
          <a:p>
            <a:r>
              <a:rPr lang="sv-SE"/>
              <a:t>Allemansrätten vid odlad mark och hagar</a:t>
            </a:r>
          </a:p>
        </p:txBody>
      </p:sp>
      <p:pic>
        <p:nvPicPr>
          <p:cNvPr id="9" name="Bildobjekt 9">
            <a:extLst>
              <a:ext uri="{FF2B5EF4-FFF2-40B4-BE49-F238E27FC236}">
                <a16:creationId xmlns:a16="http://schemas.microsoft.com/office/drawing/2014/main" id="{9EC39F09-01C2-420F-817F-127D6D275AA2}"/>
              </a:ext>
            </a:extLst>
          </p:cNvPr>
          <p:cNvPicPr>
            <a:picLocks noGrp="1" noChangeAspect="1"/>
          </p:cNvPicPr>
          <p:nvPr>
            <p:ph sz="half" idx="1"/>
          </p:nvPr>
        </p:nvPicPr>
        <p:blipFill>
          <a:blip r:embed="rId3"/>
          <a:stretch>
            <a:fillRect/>
          </a:stretch>
        </p:blipFill>
        <p:spPr>
          <a:xfrm>
            <a:off x="4716016" y="1370265"/>
            <a:ext cx="4176464" cy="2114936"/>
          </a:xfrm>
        </p:spPr>
      </p:pic>
    </p:spTree>
    <p:extLst>
      <p:ext uri="{BB962C8B-B14F-4D97-AF65-F5344CB8AC3E}">
        <p14:creationId xmlns:p14="http://schemas.microsoft.com/office/powerpoint/2010/main" val="152010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3E7B97E-9E65-4F17-A260-75D92A02EA9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F974ED05-547F-4AEC-94F4-FF0654BE1937}"/>
              </a:ext>
            </a:extLst>
          </p:cNvPr>
          <p:cNvSpPr>
            <a:spLocks noGrp="1"/>
          </p:cNvSpPr>
          <p:nvPr>
            <p:ph type="sldNum" sz="quarter" idx="12"/>
          </p:nvPr>
        </p:nvSpPr>
        <p:spPr/>
        <p:txBody>
          <a:bodyPr/>
          <a:lstStyle/>
          <a:p>
            <a:fld id="{1844E2AD-2CA4-4022-8F3B-D585D66E2E30}" type="slidenum">
              <a:rPr lang="sv-SE" smtClean="0"/>
              <a:pPr/>
              <a:t>16</a:t>
            </a:fld>
            <a:endParaRPr lang="sv-SE"/>
          </a:p>
        </p:txBody>
      </p:sp>
      <p:sp>
        <p:nvSpPr>
          <p:cNvPr id="4" name="Platshållare för text 3">
            <a:extLst>
              <a:ext uri="{FF2B5EF4-FFF2-40B4-BE49-F238E27FC236}">
                <a16:creationId xmlns:a16="http://schemas.microsoft.com/office/drawing/2014/main" id="{D29A1A1E-F423-469B-99FB-0C726C21150E}"/>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Ska du köra bil till ett naturområde?🚗 Tänk på att många vill besöka naturen just nu och det kan vara trångt på parkeringen. Om det är möjligt, lämna bilen hemma och ta cykeln eller en promenad. Eller upptäck ett helt nytt område! </a:t>
            </a:r>
            <a:r>
              <a:rPr lang="sv-SE" sz="1100">
                <a:ea typeface="+mn-lt"/>
                <a:cs typeface="+mn-lt"/>
              </a:rPr>
              <a:t>Du hittar tips på ställen nära dig via din länsstyrelse. Välkommen ut! 🗺️</a:t>
            </a:r>
          </a:p>
          <a:p>
            <a:pPr marL="0" indent="0">
              <a:buNone/>
            </a:pPr>
            <a:endParaRPr lang="sv-SE" sz="1100">
              <a:cs typeface="Arial"/>
            </a:endParaRPr>
          </a:p>
        </p:txBody>
      </p:sp>
      <p:sp>
        <p:nvSpPr>
          <p:cNvPr id="6" name="Rubrik 5">
            <a:extLst>
              <a:ext uri="{FF2B5EF4-FFF2-40B4-BE49-F238E27FC236}">
                <a16:creationId xmlns:a16="http://schemas.microsoft.com/office/drawing/2014/main" id="{799083A5-C6F2-4DF3-B8BE-8EFDCC1F918B}"/>
              </a:ext>
            </a:extLst>
          </p:cNvPr>
          <p:cNvSpPr>
            <a:spLocks noGrp="1"/>
          </p:cNvSpPr>
          <p:nvPr>
            <p:ph type="title"/>
          </p:nvPr>
        </p:nvSpPr>
        <p:spPr/>
        <p:txBody>
          <a:bodyPr/>
          <a:lstStyle/>
          <a:p>
            <a:r>
              <a:rPr lang="sv-SE" sz="3200"/>
              <a:t>Köra bil till ett naturområde, parkering</a:t>
            </a:r>
          </a:p>
        </p:txBody>
      </p:sp>
      <p:pic>
        <p:nvPicPr>
          <p:cNvPr id="8" name="Bildobjekt 9" descr="En bild som visar text, utomhus, träd, bil&#10;&#10;Automatiskt genererad beskrivning">
            <a:extLst>
              <a:ext uri="{FF2B5EF4-FFF2-40B4-BE49-F238E27FC236}">
                <a16:creationId xmlns:a16="http://schemas.microsoft.com/office/drawing/2014/main" id="{28EA7ACF-88CF-48E0-84FC-00130140DB86}"/>
              </a:ext>
            </a:extLst>
          </p:cNvPr>
          <p:cNvPicPr>
            <a:picLocks noGrp="1" noChangeAspect="1"/>
          </p:cNvPicPr>
          <p:nvPr>
            <p:ph sz="half" idx="1"/>
          </p:nvPr>
        </p:nvPicPr>
        <p:blipFill>
          <a:blip r:embed="rId3"/>
          <a:stretch>
            <a:fillRect/>
          </a:stretch>
        </p:blipFill>
        <p:spPr>
          <a:xfrm>
            <a:off x="4716016" y="505277"/>
            <a:ext cx="4176464" cy="3844914"/>
          </a:xfrm>
        </p:spPr>
      </p:pic>
    </p:spTree>
    <p:extLst>
      <p:ext uri="{BB962C8B-B14F-4D97-AF65-F5344CB8AC3E}">
        <p14:creationId xmlns:p14="http://schemas.microsoft.com/office/powerpoint/2010/main" val="139039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7231C91-B7B6-4A29-B4B3-A5C9E0533C5B}"/>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733DA1D-932A-41D9-A801-AB143FC30A7B}"/>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4" name="Platshållare för text 3">
            <a:extLst>
              <a:ext uri="{FF2B5EF4-FFF2-40B4-BE49-F238E27FC236}">
                <a16:creationId xmlns:a16="http://schemas.microsoft.com/office/drawing/2014/main" id="{C22A2E33-8CE8-428D-A01C-33A33C5287EF}"/>
              </a:ext>
            </a:extLst>
          </p:cNvPr>
          <p:cNvSpPr>
            <a:spLocks noGrp="1"/>
          </p:cNvSpPr>
          <p:nvPr>
            <p:ph type="body" sz="quarter" idx="14"/>
          </p:nvPr>
        </p:nvSpPr>
        <p:spPr/>
        <p:txBody>
          <a:bodyPr/>
          <a:lstStyle/>
          <a:p>
            <a:pPr marL="0" indent="0">
              <a:buNone/>
            </a:pPr>
            <a:r>
              <a:rPr lang="sv-SE" sz="1100"/>
              <a:t>Du lämnar väl inte kvar skräpet efter picknicken? 🤔 Allt du tar med dig ut i naturen ska du också ta med dig hem. Det är inte trevligt att träffa på en massa skräp i naturen och skräpet kan dessutom vara farligt för djuren. 🍉🥖🥤</a:t>
            </a:r>
          </a:p>
          <a:p>
            <a:pPr marL="0" indent="0">
              <a:buNone/>
            </a:pPr>
            <a:r>
              <a:rPr lang="sv-SE" sz="1100"/>
              <a:t>☝️ Ta för vana att alltid ha med dig något som du kan samla ditt skräp i, till exempel en påse, och ta med skräpet hem. </a:t>
            </a:r>
          </a:p>
          <a:p>
            <a:pPr marL="0" indent="0">
              <a:buNone/>
            </a:pPr>
            <a:r>
              <a:rPr lang="sv-SE" sz="1100"/>
              <a:t>☝️ Lämna aldrig matrester i vindskydd eller i raststugor, det hopas snabbt och blir skräpigt. </a:t>
            </a:r>
          </a:p>
        </p:txBody>
      </p:sp>
      <p:sp>
        <p:nvSpPr>
          <p:cNvPr id="6" name="Rubrik 5">
            <a:extLst>
              <a:ext uri="{FF2B5EF4-FFF2-40B4-BE49-F238E27FC236}">
                <a16:creationId xmlns:a16="http://schemas.microsoft.com/office/drawing/2014/main" id="{95A007DD-82AF-46F8-958C-0C5CA8C531EB}"/>
              </a:ext>
            </a:extLst>
          </p:cNvPr>
          <p:cNvSpPr>
            <a:spLocks noGrp="1"/>
          </p:cNvSpPr>
          <p:nvPr>
            <p:ph type="title"/>
          </p:nvPr>
        </p:nvSpPr>
        <p:spPr/>
        <p:txBody>
          <a:bodyPr/>
          <a:lstStyle/>
          <a:p>
            <a:r>
              <a:rPr lang="sv-SE"/>
              <a:t>Skräp</a:t>
            </a:r>
          </a:p>
        </p:txBody>
      </p:sp>
      <p:pic>
        <p:nvPicPr>
          <p:cNvPr id="8" name="Bildobjekt 8" descr="En bild som visar person, gräs, himmel, utomhus&#10;&#10;Automatiskt genererad beskrivning">
            <a:extLst>
              <a:ext uri="{FF2B5EF4-FFF2-40B4-BE49-F238E27FC236}">
                <a16:creationId xmlns:a16="http://schemas.microsoft.com/office/drawing/2014/main" id="{01FFCA0E-E52E-46F6-86E3-91219E0045F3}"/>
              </a:ext>
            </a:extLst>
          </p:cNvPr>
          <p:cNvPicPr>
            <a:picLocks noGrp="1" noChangeAspect="1"/>
          </p:cNvPicPr>
          <p:nvPr>
            <p:ph sz="half" idx="1"/>
          </p:nvPr>
        </p:nvPicPr>
        <p:blipFill>
          <a:blip r:embed="rId3"/>
          <a:stretch>
            <a:fillRect/>
          </a:stretch>
        </p:blipFill>
        <p:spPr>
          <a:xfrm>
            <a:off x="5364088" y="267494"/>
            <a:ext cx="2880319" cy="4320479"/>
          </a:xfrm>
        </p:spPr>
      </p:pic>
    </p:spTree>
    <p:extLst>
      <p:ext uri="{BB962C8B-B14F-4D97-AF65-F5344CB8AC3E}">
        <p14:creationId xmlns:p14="http://schemas.microsoft.com/office/powerpoint/2010/main" val="2529571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FB97867-81EA-4DEE-A6DC-17AAAC6635C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E648D580-0E79-4445-9D31-219D296A30DE}"/>
              </a:ext>
            </a:extLst>
          </p:cNvPr>
          <p:cNvSpPr>
            <a:spLocks noGrp="1"/>
          </p:cNvSpPr>
          <p:nvPr>
            <p:ph type="sldNum" sz="quarter" idx="12"/>
          </p:nvPr>
        </p:nvSpPr>
        <p:spPr/>
        <p:txBody>
          <a:bodyPr/>
          <a:lstStyle/>
          <a:p>
            <a:fld id="{1844E2AD-2CA4-4022-8F3B-D585D66E2E30}" type="slidenum">
              <a:rPr lang="sv-SE" smtClean="0"/>
              <a:pPr/>
              <a:t>18</a:t>
            </a:fld>
            <a:endParaRPr lang="sv-SE"/>
          </a:p>
        </p:txBody>
      </p:sp>
      <p:sp>
        <p:nvSpPr>
          <p:cNvPr id="4" name="Platshållare för text 3">
            <a:extLst>
              <a:ext uri="{FF2B5EF4-FFF2-40B4-BE49-F238E27FC236}">
                <a16:creationId xmlns:a16="http://schemas.microsoft.com/office/drawing/2014/main" id="{FA5AC3A5-2A7C-4D8F-9D84-1703E997FC49}"/>
              </a:ext>
            </a:extLst>
          </p:cNvPr>
          <p:cNvSpPr>
            <a:spLocks noGrp="1"/>
          </p:cNvSpPr>
          <p:nvPr>
            <p:ph type="body" sz="quarter" idx="14"/>
          </p:nvPr>
        </p:nvSpPr>
        <p:spPr/>
        <p:txBody>
          <a:bodyPr/>
          <a:lstStyle/>
          <a:p>
            <a:pPr marL="0" indent="0">
              <a:buNone/>
            </a:pPr>
            <a:r>
              <a:rPr lang="sv-SE" sz="1100"/>
              <a:t>Har ditt bästa naturområde plötsligt också blivit alla andras favorit? 🤔 Naturen är extra viktig för många just och full av fina platser så passa på att upptäcka dem.🌲Din länsstyrelse har tips på naturområden nära dig.🗺️</a:t>
            </a:r>
            <a:endParaRPr lang="sv-SE" sz="800"/>
          </a:p>
        </p:txBody>
      </p:sp>
      <p:sp>
        <p:nvSpPr>
          <p:cNvPr id="6" name="Rubrik 5">
            <a:extLst>
              <a:ext uri="{FF2B5EF4-FFF2-40B4-BE49-F238E27FC236}">
                <a16:creationId xmlns:a16="http://schemas.microsoft.com/office/drawing/2014/main" id="{F6C9FC8C-20D5-4E0A-84C3-D0BD87FB0BFD}"/>
              </a:ext>
            </a:extLst>
          </p:cNvPr>
          <p:cNvSpPr>
            <a:spLocks noGrp="1"/>
          </p:cNvSpPr>
          <p:nvPr>
            <p:ph type="title"/>
          </p:nvPr>
        </p:nvSpPr>
        <p:spPr/>
        <p:txBody>
          <a:bodyPr/>
          <a:lstStyle/>
          <a:p>
            <a:r>
              <a:rPr lang="sv-SE"/>
              <a:t>Har ditt naturområde blivit poppis?</a:t>
            </a:r>
          </a:p>
        </p:txBody>
      </p:sp>
      <p:pic>
        <p:nvPicPr>
          <p:cNvPr id="9" name="Bildobjekt 9" descr="En bild som visar text, träd, utomhus, person&#10;&#10;Automatiskt genererad beskrivning">
            <a:extLst>
              <a:ext uri="{FF2B5EF4-FFF2-40B4-BE49-F238E27FC236}">
                <a16:creationId xmlns:a16="http://schemas.microsoft.com/office/drawing/2014/main" id="{54B21974-0ED1-4C61-9A5A-146D9033FBFC}"/>
              </a:ext>
            </a:extLst>
          </p:cNvPr>
          <p:cNvPicPr>
            <a:picLocks noGrp="1" noChangeAspect="1"/>
          </p:cNvPicPr>
          <p:nvPr>
            <p:ph sz="half" idx="1"/>
          </p:nvPr>
        </p:nvPicPr>
        <p:blipFill>
          <a:blip r:embed="rId3"/>
          <a:stretch>
            <a:fillRect/>
          </a:stretch>
        </p:blipFill>
        <p:spPr>
          <a:xfrm>
            <a:off x="5364088" y="267494"/>
            <a:ext cx="2880319" cy="4320479"/>
          </a:xfrm>
        </p:spPr>
      </p:pic>
    </p:spTree>
    <p:extLst>
      <p:ext uri="{BB962C8B-B14F-4D97-AF65-F5344CB8AC3E}">
        <p14:creationId xmlns:p14="http://schemas.microsoft.com/office/powerpoint/2010/main" val="377097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D0CC002-CC28-45B6-A385-17797270B80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ABFA1BA-672B-44CA-A58E-D5727EE28882}"/>
              </a:ext>
            </a:extLst>
          </p:cNvPr>
          <p:cNvSpPr>
            <a:spLocks noGrp="1"/>
          </p:cNvSpPr>
          <p:nvPr>
            <p:ph type="sldNum" sz="quarter" idx="12"/>
          </p:nvPr>
        </p:nvSpPr>
        <p:spPr/>
        <p:txBody>
          <a:bodyPr/>
          <a:lstStyle/>
          <a:p>
            <a:fld id="{1844E2AD-2CA4-4022-8F3B-D585D66E2E30}" type="slidenum">
              <a:rPr lang="sv-SE" smtClean="0"/>
              <a:pPr/>
              <a:t>19</a:t>
            </a:fld>
            <a:endParaRPr lang="sv-SE"/>
          </a:p>
        </p:txBody>
      </p:sp>
      <p:sp>
        <p:nvSpPr>
          <p:cNvPr id="4" name="Platshållare för text 3">
            <a:extLst>
              <a:ext uri="{FF2B5EF4-FFF2-40B4-BE49-F238E27FC236}">
                <a16:creationId xmlns:a16="http://schemas.microsoft.com/office/drawing/2014/main" id="{89DDFCB8-B0CC-4CE7-A8F5-DB60B6153F0F}"/>
              </a:ext>
            </a:extLst>
          </p:cNvPr>
          <p:cNvSpPr>
            <a:spLocks noGrp="1"/>
          </p:cNvSpPr>
          <p:nvPr>
            <p:ph type="body" sz="quarter" idx="14"/>
          </p:nvPr>
        </p:nvSpPr>
        <p:spPr>
          <a:xfrm>
            <a:off x="323528" y="1275606"/>
            <a:ext cx="4248472" cy="3456384"/>
          </a:xfrm>
        </p:spPr>
        <p:txBody>
          <a:bodyPr vert="horz" lIns="91440" tIns="45720" rIns="91440" bIns="45720" rtlCol="0" anchor="t">
            <a:noAutofit/>
          </a:bodyPr>
          <a:lstStyle/>
          <a:p>
            <a:pPr marL="0" indent="0">
              <a:buNone/>
            </a:pPr>
            <a:r>
              <a:rPr lang="sv-SE" sz="1100" b="1"/>
              <a:t>Inlägg 1</a:t>
            </a:r>
          </a:p>
          <a:p>
            <a:pPr marL="0" indent="0">
              <a:buNone/>
            </a:pPr>
            <a:r>
              <a:rPr lang="sv-SE" sz="1100"/>
              <a:t>Ibland har nöden ingen lag. Om det inte finns något dass i sikte - gör som grävlingen och gräv en grop! 🦡 Papper och våtservetter slänger du i närmaste soptunna.</a:t>
            </a:r>
          </a:p>
          <a:p>
            <a:pPr marL="0" indent="0">
              <a:buNone/>
            </a:pPr>
            <a:r>
              <a:rPr lang="sv-SE" sz="1100" b="1"/>
              <a:t>Inlägg 2</a:t>
            </a:r>
            <a:endParaRPr lang="sv-SE" sz="1100" b="1">
              <a:cs typeface="Arial"/>
            </a:endParaRPr>
          </a:p>
          <a:p>
            <a:pPr marL="0" indent="0">
              <a:buNone/>
            </a:pPr>
            <a:r>
              <a:rPr lang="sv-SE" sz="1100"/>
              <a:t>Nöden har ingen lag och ibland blir det ett toabesök i naturen. Tänk bara på var och hur du utför dina behov så att någon annan inte får en otrevlig överraskning. </a:t>
            </a:r>
            <a:endParaRPr lang="sv-SE" sz="1100">
              <a:cs typeface="Arial"/>
            </a:endParaRPr>
          </a:p>
          <a:p>
            <a:pPr marL="0" indent="0">
              <a:buNone/>
            </a:pPr>
            <a:r>
              <a:rPr lang="sv-SE" sz="1100"/>
              <a:t>🧻 Gräv en grop! Ta med något att gräva med och täck över med jord när du är klar. </a:t>
            </a:r>
          </a:p>
          <a:p>
            <a:pPr marL="0" indent="0">
              <a:buNone/>
            </a:pPr>
            <a:r>
              <a:rPr lang="sv-SE" sz="1100"/>
              <a:t>🧻 Elda upp toapappret eller ha med dig en påse att lägga det i. Släng påsen när du kommer hem. </a:t>
            </a:r>
            <a:endParaRPr lang="sv-SE" sz="1100">
              <a:cs typeface="Arial" panose="020B0604020202020204"/>
            </a:endParaRPr>
          </a:p>
          <a:p>
            <a:pPr marL="0" indent="0">
              <a:buNone/>
            </a:pPr>
            <a:r>
              <a:rPr lang="sv-SE" sz="1100"/>
              <a:t>🧻 Välj en plats långt från eldstaden, vindskyddet och vandringsleden. </a:t>
            </a:r>
            <a:endParaRPr lang="sv-SE" sz="1100">
              <a:cs typeface="Arial" panose="020B0604020202020204"/>
            </a:endParaRPr>
          </a:p>
          <a:p>
            <a:pPr marL="0" indent="0">
              <a:buNone/>
            </a:pPr>
            <a:r>
              <a:rPr lang="sv-SE" sz="1100"/>
              <a:t>🧻 Håll dig långt borta från vattendrag så du inte smutsar ner vattnet. </a:t>
            </a:r>
            <a:endParaRPr lang="sv-SE" sz="1100">
              <a:cs typeface="Arial" panose="020B0604020202020204"/>
            </a:endParaRPr>
          </a:p>
        </p:txBody>
      </p:sp>
      <p:sp>
        <p:nvSpPr>
          <p:cNvPr id="6" name="Rubrik 5">
            <a:extLst>
              <a:ext uri="{FF2B5EF4-FFF2-40B4-BE49-F238E27FC236}">
                <a16:creationId xmlns:a16="http://schemas.microsoft.com/office/drawing/2014/main" id="{28F62762-0345-450D-9914-611ED12FD6CF}"/>
              </a:ext>
            </a:extLst>
          </p:cNvPr>
          <p:cNvSpPr>
            <a:spLocks noGrp="1"/>
          </p:cNvSpPr>
          <p:nvPr>
            <p:ph type="title"/>
          </p:nvPr>
        </p:nvSpPr>
        <p:spPr/>
        <p:txBody>
          <a:bodyPr/>
          <a:lstStyle/>
          <a:p>
            <a:r>
              <a:rPr lang="sv-SE"/>
              <a:t>Inget dass i sikte?</a:t>
            </a:r>
          </a:p>
        </p:txBody>
      </p:sp>
      <p:pic>
        <p:nvPicPr>
          <p:cNvPr id="9" name="Bildobjekt 9" descr="En bild som visar träd, utomhus, skog, växt&#10;&#10;Automatiskt genererad beskrivning">
            <a:extLst>
              <a:ext uri="{FF2B5EF4-FFF2-40B4-BE49-F238E27FC236}">
                <a16:creationId xmlns:a16="http://schemas.microsoft.com/office/drawing/2014/main" id="{0A492080-83AB-4F65-9F1D-0290E92CE90A}"/>
              </a:ext>
            </a:extLst>
          </p:cNvPr>
          <p:cNvPicPr>
            <a:picLocks noGrp="1" noChangeAspect="1"/>
          </p:cNvPicPr>
          <p:nvPr>
            <p:ph sz="half" idx="1"/>
          </p:nvPr>
        </p:nvPicPr>
        <p:blipFill>
          <a:blip r:embed="rId3"/>
          <a:stretch>
            <a:fillRect/>
          </a:stretch>
        </p:blipFill>
        <p:spPr>
          <a:xfrm>
            <a:off x="4716016" y="1035579"/>
            <a:ext cx="4176464" cy="2784309"/>
          </a:xfrm>
        </p:spPr>
      </p:pic>
    </p:spTree>
    <p:extLst>
      <p:ext uri="{BB962C8B-B14F-4D97-AF65-F5344CB8AC3E}">
        <p14:creationId xmlns:p14="http://schemas.microsoft.com/office/powerpoint/2010/main" val="2287220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312930DF-C488-4654-8952-3B63EE5CBC25}"/>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196CD3A-B6F8-401F-93F6-EFA623E7700A}"/>
              </a:ext>
            </a:extLst>
          </p:cNvPr>
          <p:cNvSpPr>
            <a:spLocks noGrp="1"/>
          </p:cNvSpPr>
          <p:nvPr>
            <p:ph type="sldNum" sz="quarter" idx="12"/>
          </p:nvPr>
        </p:nvSpPr>
        <p:spPr/>
        <p:txBody>
          <a:bodyPr/>
          <a:lstStyle/>
          <a:p>
            <a:fld id="{1844E2AD-2CA4-4022-8F3B-D585D66E2E30}" type="slidenum">
              <a:rPr lang="sv-SE" smtClean="0"/>
              <a:pPr/>
              <a:t>2</a:t>
            </a:fld>
            <a:endParaRPr lang="sv-SE"/>
          </a:p>
        </p:txBody>
      </p:sp>
      <p:sp>
        <p:nvSpPr>
          <p:cNvPr id="4" name="Rubrik 3">
            <a:extLst>
              <a:ext uri="{FF2B5EF4-FFF2-40B4-BE49-F238E27FC236}">
                <a16:creationId xmlns:a16="http://schemas.microsoft.com/office/drawing/2014/main" id="{B08818E7-CDA2-46E5-9E8A-D351DF093A46}"/>
              </a:ext>
            </a:extLst>
          </p:cNvPr>
          <p:cNvSpPr>
            <a:spLocks noGrp="1"/>
          </p:cNvSpPr>
          <p:nvPr>
            <p:ph type="title"/>
          </p:nvPr>
        </p:nvSpPr>
        <p:spPr/>
        <p:txBody>
          <a:bodyPr/>
          <a:lstStyle/>
          <a:p>
            <a:r>
              <a:rPr lang="sv-SE"/>
              <a:t>Så här använder du materialet</a:t>
            </a:r>
          </a:p>
        </p:txBody>
      </p:sp>
      <p:sp>
        <p:nvSpPr>
          <p:cNvPr id="5" name="Platshållare för innehåll 4">
            <a:extLst>
              <a:ext uri="{FF2B5EF4-FFF2-40B4-BE49-F238E27FC236}">
                <a16:creationId xmlns:a16="http://schemas.microsoft.com/office/drawing/2014/main" id="{8ED133BB-CD49-4A4F-9E52-ECF7AE2DA1A5}"/>
              </a:ext>
            </a:extLst>
          </p:cNvPr>
          <p:cNvSpPr>
            <a:spLocks noGrp="1"/>
          </p:cNvSpPr>
          <p:nvPr>
            <p:ph sz="half" idx="13"/>
          </p:nvPr>
        </p:nvSpPr>
        <p:spPr/>
        <p:txBody>
          <a:bodyPr/>
          <a:lstStyle/>
          <a:p>
            <a:pPr marL="285750" indent="-285750">
              <a:buFont typeface="Arial" panose="020B0604020202020204" pitchFamily="34" charset="0"/>
              <a:buChar char="•"/>
            </a:pPr>
            <a:r>
              <a:rPr lang="sv-SE" dirty="0"/>
              <a:t>Materialet är fritt att använda, göra om och anpassa så att det passar den kanal du publicerar i, den målgrupp som du riktar dig till och dina lokala förutsättningar.  </a:t>
            </a:r>
          </a:p>
          <a:p>
            <a:pPr marL="285750" indent="-285750">
              <a:buFont typeface="Arial" panose="020B0604020202020204" pitchFamily="34" charset="0"/>
              <a:buChar char="•"/>
            </a:pPr>
            <a:r>
              <a:rPr lang="sv-SE" dirty="0"/>
              <a:t>Bilderna är tänkta att fungera som inspiration och är förslag på vilken typ av bild du kan använda. </a:t>
            </a:r>
          </a:p>
          <a:p>
            <a:pPr marL="285750" indent="-285750">
              <a:buFont typeface="Arial" panose="020B0604020202020204" pitchFamily="34" charset="0"/>
              <a:buChar char="•"/>
            </a:pPr>
            <a:r>
              <a:rPr lang="sv-SE" dirty="0"/>
              <a:t>Filmerna finns att ladda ner på Naturvårdsverkets webbplats och är fria att använda. </a:t>
            </a:r>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169634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30AEAE5-10C3-4E9E-8F53-40B78A54988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791C542-AD97-421F-8BC5-33B6DCFB6225}"/>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4" name="Platshållare för text 3">
            <a:extLst>
              <a:ext uri="{FF2B5EF4-FFF2-40B4-BE49-F238E27FC236}">
                <a16:creationId xmlns:a16="http://schemas.microsoft.com/office/drawing/2014/main" id="{958AE2A0-8F0A-4420-A7D5-8E4B529677B2}"/>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Nu när vi måste ses på ett annat sätt än vi brukar så har många börjat ordna kalas och firanden utomhus. 🥳 Kul, men tänk på att allt du tar med dig ut i naturen ska du också ta med dig hem. Några tips till dig som ska festa loss i naturen: </a:t>
            </a:r>
            <a:endParaRPr lang="sv-SE"/>
          </a:p>
          <a:p>
            <a:pPr marL="0" indent="0">
              <a:buNone/>
            </a:pPr>
            <a:r>
              <a:rPr lang="sv-SE" sz="1100">
                <a:ea typeface="+mn-lt"/>
                <a:cs typeface="+mn-lt"/>
              </a:rPr>
              <a:t>🎉 Kolla upp innan vad som gäller i området du ska vara, trevligare för både dig och naturen.   </a:t>
            </a:r>
            <a:endParaRPr lang="sv-SE">
              <a:cs typeface="Arial"/>
            </a:endParaRPr>
          </a:p>
          <a:p>
            <a:pPr marL="0" indent="0">
              <a:buNone/>
            </a:pPr>
            <a:r>
              <a:rPr lang="sv-SE" sz="1100"/>
              <a:t>🎉 Välj en festplats långt från hus så att firandet inte stör de som bor i närheten. Visa också hänsyn till alla runtomkring.  </a:t>
            </a:r>
            <a:endParaRPr lang="sv-SE" sz="1100">
              <a:cs typeface="Arial"/>
            </a:endParaRPr>
          </a:p>
          <a:p>
            <a:pPr marL="0" indent="0">
              <a:buNone/>
            </a:pPr>
            <a:r>
              <a:rPr lang="sv-SE" sz="1100"/>
              <a:t>🎉 Ta med något att lägga skräpet i och glöm inte att ta med dig skräpet hem. </a:t>
            </a:r>
            <a:endParaRPr lang="sv-SE" sz="1100">
              <a:cs typeface="Arial"/>
            </a:endParaRPr>
          </a:p>
          <a:p>
            <a:pPr marL="0" indent="0">
              <a:buNone/>
            </a:pPr>
            <a:r>
              <a:rPr lang="sv-SE" sz="1100"/>
              <a:t>🎉 Släng aldrig överbliven mat i naturen. </a:t>
            </a:r>
            <a:endParaRPr lang="sv-SE" sz="1100">
              <a:cs typeface="Arial"/>
            </a:endParaRPr>
          </a:p>
        </p:txBody>
      </p:sp>
      <p:sp>
        <p:nvSpPr>
          <p:cNvPr id="6" name="Rubrik 5">
            <a:extLst>
              <a:ext uri="{FF2B5EF4-FFF2-40B4-BE49-F238E27FC236}">
                <a16:creationId xmlns:a16="http://schemas.microsoft.com/office/drawing/2014/main" id="{B9EB5CEC-DA0F-4642-8B30-B15BAE19DC7D}"/>
              </a:ext>
            </a:extLst>
          </p:cNvPr>
          <p:cNvSpPr>
            <a:spLocks noGrp="1"/>
          </p:cNvSpPr>
          <p:nvPr>
            <p:ph type="title"/>
          </p:nvPr>
        </p:nvSpPr>
        <p:spPr/>
        <p:txBody>
          <a:bodyPr/>
          <a:lstStyle/>
          <a:p>
            <a:r>
              <a:rPr lang="sv-SE"/>
              <a:t>Fest utomhus, utekalas</a:t>
            </a:r>
          </a:p>
        </p:txBody>
      </p:sp>
      <p:pic>
        <p:nvPicPr>
          <p:cNvPr id="9" name="Bildobjekt 9">
            <a:extLst>
              <a:ext uri="{FF2B5EF4-FFF2-40B4-BE49-F238E27FC236}">
                <a16:creationId xmlns:a16="http://schemas.microsoft.com/office/drawing/2014/main" id="{97980797-3790-4C3D-BE3E-309D173D5FC9}"/>
              </a:ext>
            </a:extLst>
          </p:cNvPr>
          <p:cNvPicPr>
            <a:picLocks noGrp="1" noChangeAspect="1"/>
          </p:cNvPicPr>
          <p:nvPr>
            <p:ph sz="half" idx="1"/>
          </p:nvPr>
        </p:nvPicPr>
        <p:blipFill>
          <a:blip r:embed="rId3"/>
          <a:stretch>
            <a:fillRect/>
          </a:stretch>
        </p:blipFill>
        <p:spPr>
          <a:xfrm>
            <a:off x="5364088" y="267494"/>
            <a:ext cx="2880319" cy="4320479"/>
          </a:xfrm>
        </p:spPr>
      </p:pic>
    </p:spTree>
    <p:extLst>
      <p:ext uri="{BB962C8B-B14F-4D97-AF65-F5344CB8AC3E}">
        <p14:creationId xmlns:p14="http://schemas.microsoft.com/office/powerpoint/2010/main" val="3821186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AC7F6E06-3640-4C7B-BE5A-A08FAF096C25}"/>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E5E91677-5B7D-412C-9D55-DE324C194512}"/>
              </a:ext>
            </a:extLst>
          </p:cNvPr>
          <p:cNvSpPr>
            <a:spLocks noGrp="1"/>
          </p:cNvSpPr>
          <p:nvPr>
            <p:ph type="sldNum" sz="quarter" idx="12"/>
          </p:nvPr>
        </p:nvSpPr>
        <p:spPr/>
        <p:txBody>
          <a:bodyPr/>
          <a:lstStyle/>
          <a:p>
            <a:fld id="{1844E2AD-2CA4-4022-8F3B-D585D66E2E30}" type="slidenum">
              <a:rPr lang="sv-SE" smtClean="0"/>
              <a:pPr/>
              <a:t>21</a:t>
            </a:fld>
            <a:endParaRPr lang="sv-SE"/>
          </a:p>
        </p:txBody>
      </p:sp>
      <p:sp>
        <p:nvSpPr>
          <p:cNvPr id="4" name="Platshållare för text 3">
            <a:extLst>
              <a:ext uri="{FF2B5EF4-FFF2-40B4-BE49-F238E27FC236}">
                <a16:creationId xmlns:a16="http://schemas.microsoft.com/office/drawing/2014/main" id="{72A832D7-F0F5-422B-8119-B800FE89C0E6}"/>
              </a:ext>
            </a:extLst>
          </p:cNvPr>
          <p:cNvSpPr>
            <a:spLocks noGrp="1"/>
          </p:cNvSpPr>
          <p:nvPr>
            <p:ph type="body" sz="quarter" idx="14"/>
          </p:nvPr>
        </p:nvSpPr>
        <p:spPr/>
        <p:txBody>
          <a:bodyPr/>
          <a:lstStyle/>
          <a:p>
            <a:pPr marL="0" indent="0">
              <a:buNone/>
            </a:pPr>
            <a:r>
              <a:rPr lang="sv-SE" sz="1100"/>
              <a:t>Mellan den 1 mars och den 20 augusti måste du hålla extra koll på din hund när ni är ute i naturen. 🐶 Det är för att skydda vilda djur och fåglar under den mest känsliga tiden när de får ungar. </a:t>
            </a:r>
          </a:p>
        </p:txBody>
      </p:sp>
      <p:sp>
        <p:nvSpPr>
          <p:cNvPr id="6" name="Rubrik 5">
            <a:extLst>
              <a:ext uri="{FF2B5EF4-FFF2-40B4-BE49-F238E27FC236}">
                <a16:creationId xmlns:a16="http://schemas.microsoft.com/office/drawing/2014/main" id="{3EB010E8-AA52-497E-87C4-B4D07D24A842}"/>
              </a:ext>
            </a:extLst>
          </p:cNvPr>
          <p:cNvSpPr>
            <a:spLocks noGrp="1"/>
          </p:cNvSpPr>
          <p:nvPr>
            <p:ph type="title"/>
          </p:nvPr>
        </p:nvSpPr>
        <p:spPr/>
        <p:txBody>
          <a:bodyPr/>
          <a:lstStyle/>
          <a:p>
            <a:r>
              <a:rPr lang="sv-SE"/>
              <a:t>Hundar i naturen</a:t>
            </a:r>
          </a:p>
        </p:txBody>
      </p:sp>
      <p:pic>
        <p:nvPicPr>
          <p:cNvPr id="8" name="Bildobjekt 8">
            <a:extLst>
              <a:ext uri="{FF2B5EF4-FFF2-40B4-BE49-F238E27FC236}">
                <a16:creationId xmlns:a16="http://schemas.microsoft.com/office/drawing/2014/main" id="{3F1F338E-8C0F-4084-AEB6-9F3B4317DBA9}"/>
              </a:ext>
            </a:extLst>
          </p:cNvPr>
          <p:cNvPicPr>
            <a:picLocks noGrp="1" noChangeAspect="1"/>
          </p:cNvPicPr>
          <p:nvPr>
            <p:ph sz="half" idx="1"/>
          </p:nvPr>
        </p:nvPicPr>
        <p:blipFill>
          <a:blip r:embed="rId3"/>
          <a:stretch>
            <a:fillRect/>
          </a:stretch>
        </p:blipFill>
        <p:spPr>
          <a:xfrm>
            <a:off x="4716016" y="861560"/>
            <a:ext cx="4176464" cy="3132348"/>
          </a:xfrm>
        </p:spPr>
      </p:pic>
    </p:spTree>
    <p:extLst>
      <p:ext uri="{BB962C8B-B14F-4D97-AF65-F5344CB8AC3E}">
        <p14:creationId xmlns:p14="http://schemas.microsoft.com/office/powerpoint/2010/main" val="3815437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55E5821F-E25E-4EEB-8C95-938BBBBC8D6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B9D48AF-CBEE-4951-AD0D-DF067B53A84B}"/>
              </a:ext>
            </a:extLst>
          </p:cNvPr>
          <p:cNvSpPr>
            <a:spLocks noGrp="1"/>
          </p:cNvSpPr>
          <p:nvPr>
            <p:ph type="sldNum" sz="quarter" idx="12"/>
          </p:nvPr>
        </p:nvSpPr>
        <p:spPr/>
        <p:txBody>
          <a:bodyPr/>
          <a:lstStyle/>
          <a:p>
            <a:fld id="{1844E2AD-2CA4-4022-8F3B-D585D66E2E30}" type="slidenum">
              <a:rPr lang="sv-SE" smtClean="0"/>
              <a:pPr/>
              <a:t>22</a:t>
            </a:fld>
            <a:endParaRPr lang="sv-SE"/>
          </a:p>
        </p:txBody>
      </p:sp>
      <p:sp>
        <p:nvSpPr>
          <p:cNvPr id="4" name="Rubrik 3">
            <a:extLst>
              <a:ext uri="{FF2B5EF4-FFF2-40B4-BE49-F238E27FC236}">
                <a16:creationId xmlns:a16="http://schemas.microsoft.com/office/drawing/2014/main" id="{FE981D72-4A22-4479-97E8-CC66A2CD367B}"/>
              </a:ext>
            </a:extLst>
          </p:cNvPr>
          <p:cNvSpPr>
            <a:spLocks noGrp="1"/>
          </p:cNvSpPr>
          <p:nvPr>
            <p:ph type="ctrTitle"/>
          </p:nvPr>
        </p:nvSpPr>
        <p:spPr>
          <a:xfrm>
            <a:off x="1143000" y="998387"/>
            <a:ext cx="6858000" cy="1790700"/>
          </a:xfrm>
        </p:spPr>
        <p:txBody>
          <a:bodyPr/>
          <a:lstStyle/>
          <a:p>
            <a:r>
              <a:rPr lang="sv-SE" dirty="0">
                <a:cs typeface="Times New Roman"/>
              </a:rPr>
              <a:t>Ta hand om varandra och naturen</a:t>
            </a:r>
            <a:endParaRPr lang="sv-SE" dirty="0"/>
          </a:p>
        </p:txBody>
      </p:sp>
    </p:spTree>
    <p:extLst>
      <p:ext uri="{BB962C8B-B14F-4D97-AF65-F5344CB8AC3E}">
        <p14:creationId xmlns:p14="http://schemas.microsoft.com/office/powerpoint/2010/main" val="47241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23</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söker sig extra många till våra populäraste naturområden. Upptäck ett nytt så minskar du trängseln och bidrar till minskat slitage på skog och mark.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Upptäck ett nytt naturområde</a:t>
            </a:r>
            <a:endParaRPr lang="sv-SE" dirty="0"/>
          </a:p>
        </p:txBody>
      </p:sp>
      <p:pic>
        <p:nvPicPr>
          <p:cNvPr id="13" name="Bildobjekt 12">
            <a:extLst>
              <a:ext uri="{FF2B5EF4-FFF2-40B4-BE49-F238E27FC236}">
                <a16:creationId xmlns:a16="http://schemas.microsoft.com/office/drawing/2014/main" id="{EDCFF3EB-5838-49EB-9984-1384DDBAD696}"/>
              </a:ext>
            </a:extLst>
          </p:cNvPr>
          <p:cNvPicPr>
            <a:picLocks noChangeAspect="1"/>
          </p:cNvPicPr>
          <p:nvPr/>
        </p:nvPicPr>
        <p:blipFill>
          <a:blip r:embed="rId3"/>
          <a:stretch>
            <a:fillRect/>
          </a:stretch>
        </p:blipFill>
        <p:spPr>
          <a:xfrm>
            <a:off x="0" y="2396503"/>
            <a:ext cx="9144000" cy="2203373"/>
          </a:xfrm>
          <a:prstGeom prst="rect">
            <a:avLst/>
          </a:prstGeom>
        </p:spPr>
      </p:pic>
    </p:spTree>
    <p:extLst>
      <p:ext uri="{BB962C8B-B14F-4D97-AF65-F5344CB8AC3E}">
        <p14:creationId xmlns:p14="http://schemas.microsoft.com/office/powerpoint/2010/main" val="2529664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är vi extra många som umgås i naturen. Tänk bara på att hålla avstånd till andra, för din och allas trygghet.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Håll avstånd</a:t>
            </a:r>
            <a:endParaRPr lang="sv-SE" dirty="0"/>
          </a:p>
        </p:txBody>
      </p:sp>
      <p:pic>
        <p:nvPicPr>
          <p:cNvPr id="5" name="Bildobjekt 4">
            <a:extLst>
              <a:ext uri="{FF2B5EF4-FFF2-40B4-BE49-F238E27FC236}">
                <a16:creationId xmlns:a16="http://schemas.microsoft.com/office/drawing/2014/main" id="{B51D8AF6-00A8-4966-BD2D-8A3A737B46A8}"/>
              </a:ext>
            </a:extLst>
          </p:cNvPr>
          <p:cNvPicPr>
            <a:picLocks noChangeAspect="1"/>
          </p:cNvPicPr>
          <p:nvPr/>
        </p:nvPicPr>
        <p:blipFill>
          <a:blip r:embed="rId3"/>
          <a:stretch>
            <a:fillRect/>
          </a:stretch>
        </p:blipFill>
        <p:spPr>
          <a:xfrm>
            <a:off x="0" y="2327171"/>
            <a:ext cx="9144000" cy="2197652"/>
          </a:xfrm>
          <a:prstGeom prst="rect">
            <a:avLst/>
          </a:prstGeom>
        </p:spPr>
      </p:pic>
    </p:spTree>
    <p:extLst>
      <p:ext uri="{BB962C8B-B14F-4D97-AF65-F5344CB8AC3E}">
        <p14:creationId xmlns:p14="http://schemas.microsoft.com/office/powerpoint/2010/main" val="1400176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25</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är det extra trångt vid våra populäraste naturområden. Hitta en ledig parkeringsplats eller välj ett annat område om det är fullt. Så håller du vägen fri för räddningsfordon och andra.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Parkera rätt</a:t>
            </a:r>
            <a:endParaRPr lang="sv-SE" dirty="0"/>
          </a:p>
        </p:txBody>
      </p:sp>
      <p:pic>
        <p:nvPicPr>
          <p:cNvPr id="5" name="Bildobjekt 4">
            <a:extLst>
              <a:ext uri="{FF2B5EF4-FFF2-40B4-BE49-F238E27FC236}">
                <a16:creationId xmlns:a16="http://schemas.microsoft.com/office/drawing/2014/main" id="{38DD0A58-B6D7-4FBD-A095-F30EDCB4F313}"/>
              </a:ext>
            </a:extLst>
          </p:cNvPr>
          <p:cNvPicPr>
            <a:picLocks noChangeAspect="1"/>
          </p:cNvPicPr>
          <p:nvPr/>
        </p:nvPicPr>
        <p:blipFill>
          <a:blip r:embed="rId3"/>
          <a:stretch>
            <a:fillRect/>
          </a:stretch>
        </p:blipFill>
        <p:spPr>
          <a:xfrm>
            <a:off x="0" y="2086392"/>
            <a:ext cx="9144000" cy="2200102"/>
          </a:xfrm>
          <a:prstGeom prst="rect">
            <a:avLst/>
          </a:prstGeom>
        </p:spPr>
      </p:pic>
    </p:spTree>
    <p:extLst>
      <p:ext uri="{BB962C8B-B14F-4D97-AF65-F5344CB8AC3E}">
        <p14:creationId xmlns:p14="http://schemas.microsoft.com/office/powerpoint/2010/main" val="1967931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26</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är våra naturområden extra viktiga som mötesplatser för familj och vänner. Så tack för att du städar efter dig och tar med skräp och matrester hem.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Ta hand om ditt skräp</a:t>
            </a:r>
            <a:endParaRPr lang="sv-SE" dirty="0"/>
          </a:p>
        </p:txBody>
      </p:sp>
      <p:pic>
        <p:nvPicPr>
          <p:cNvPr id="5" name="Bildobjekt 4">
            <a:extLst>
              <a:ext uri="{FF2B5EF4-FFF2-40B4-BE49-F238E27FC236}">
                <a16:creationId xmlns:a16="http://schemas.microsoft.com/office/drawing/2014/main" id="{CB908E93-6D80-43BB-9DD4-93B0C32275AD}"/>
              </a:ext>
            </a:extLst>
          </p:cNvPr>
          <p:cNvPicPr>
            <a:picLocks noChangeAspect="1"/>
          </p:cNvPicPr>
          <p:nvPr/>
        </p:nvPicPr>
        <p:blipFill>
          <a:blip r:embed="rId3"/>
          <a:stretch>
            <a:fillRect/>
          </a:stretch>
        </p:blipFill>
        <p:spPr>
          <a:xfrm>
            <a:off x="0" y="2216787"/>
            <a:ext cx="9144000" cy="2201844"/>
          </a:xfrm>
          <a:prstGeom prst="rect">
            <a:avLst/>
          </a:prstGeom>
        </p:spPr>
      </p:pic>
    </p:spTree>
    <p:extLst>
      <p:ext uri="{BB962C8B-B14F-4D97-AF65-F5344CB8AC3E}">
        <p14:creationId xmlns:p14="http://schemas.microsoft.com/office/powerpoint/2010/main" val="278913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27</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a:t>Filmen handlar om att prova nya badstränder för att undvika trängsel, hålla avstånd även utomhus och att inte skräpa ner i naturen.</a:t>
            </a:r>
          </a:p>
          <a:p>
            <a:pPr marL="0" indent="0">
              <a:buNone/>
            </a:pPr>
            <a:r>
              <a:rPr lang="sv-SE" sz="1400" dirty="0">
                <a:ea typeface="+mn-lt"/>
                <a:cs typeface="+mn-lt"/>
              </a:rPr>
              <a:t>Text i inlägg: Naturen får oss att må bra, det har många upptäckt. Välkommen ut i sommar!🌻🐝</a:t>
            </a:r>
          </a:p>
          <a:p>
            <a:pPr marL="0" indent="0">
              <a:buNone/>
            </a:pPr>
            <a:endParaRPr lang="sv-SE" sz="1400" dirty="0">
              <a:ea typeface="+mn-lt"/>
              <a:cs typeface="+mn-lt"/>
            </a:endParaRPr>
          </a:p>
        </p:txBody>
      </p:sp>
      <p:pic>
        <p:nvPicPr>
          <p:cNvPr id="7" name="Bildobjekt 7">
            <a:extLst>
              <a:ext uri="{FF2B5EF4-FFF2-40B4-BE49-F238E27FC236}">
                <a16:creationId xmlns:a16="http://schemas.microsoft.com/office/drawing/2014/main" id="{FD2C2E1A-1734-4363-90EB-E1C5DC4803E0}"/>
              </a:ext>
            </a:extLst>
          </p:cNvPr>
          <p:cNvPicPr>
            <a:picLocks noGrp="1" noChangeAspect="1"/>
          </p:cNvPicPr>
          <p:nvPr>
            <p:ph sz="half" idx="1"/>
          </p:nvPr>
        </p:nvPicPr>
        <p:blipFill>
          <a:blip r:embed="rId3"/>
          <a:stretch>
            <a:fillRect/>
          </a:stretch>
        </p:blipFill>
        <p:spPr>
          <a:xfrm>
            <a:off x="4716016" y="1333521"/>
            <a:ext cx="4176464" cy="2188425"/>
          </a:xfrm>
        </p:spPr>
      </p:pic>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1</a:t>
            </a:r>
            <a:endParaRPr lang="sv-SE"/>
          </a:p>
        </p:txBody>
      </p:sp>
    </p:spTree>
    <p:extLst>
      <p:ext uri="{BB962C8B-B14F-4D97-AF65-F5344CB8AC3E}">
        <p14:creationId xmlns:p14="http://schemas.microsoft.com/office/powerpoint/2010/main" val="287326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a:t>Filmen handlar om att visa hänsyn vid badstränder, tänka på brandrisken och bara elda på anvisade platser och att koppla hunden för att inte störa nyfödda djurungar.</a:t>
            </a:r>
          </a:p>
          <a:p>
            <a:pPr marL="0" indent="0">
              <a:buNone/>
            </a:pPr>
            <a:r>
              <a:rPr lang="sv-SE" sz="1400" dirty="0">
                <a:cs typeface="Arial"/>
              </a:rPr>
              <a:t>Text i inlägg: Naturen är extra viktig för många just nu. Välkommen ut i sommar! 🌻</a:t>
            </a:r>
            <a:r>
              <a:rPr lang="sv-SE" sz="1400" dirty="0">
                <a:ea typeface="+mn-lt"/>
                <a:cs typeface="+mn-lt"/>
              </a:rPr>
              <a:t>🐝</a:t>
            </a:r>
          </a:p>
          <a:p>
            <a:pPr marL="0" indent="0">
              <a:buNone/>
            </a:pPr>
            <a:endParaRPr lang="sv-SE" sz="1100"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2</a:t>
            </a:r>
            <a:endParaRPr lang="sv-SE"/>
          </a:p>
        </p:txBody>
      </p:sp>
      <p:pic>
        <p:nvPicPr>
          <p:cNvPr id="11" name="Bildobjekt 11">
            <a:extLst>
              <a:ext uri="{FF2B5EF4-FFF2-40B4-BE49-F238E27FC236}">
                <a16:creationId xmlns:a16="http://schemas.microsoft.com/office/drawing/2014/main" id="{07E7BB33-046B-48A0-A942-FCB44C1E8F2F}"/>
              </a:ext>
            </a:extLst>
          </p:cNvPr>
          <p:cNvPicPr>
            <a:picLocks noGrp="1" noChangeAspect="1"/>
          </p:cNvPicPr>
          <p:nvPr>
            <p:ph sz="half" idx="1"/>
          </p:nvPr>
        </p:nvPicPr>
        <p:blipFill>
          <a:blip r:embed="rId3"/>
          <a:stretch>
            <a:fillRect/>
          </a:stretch>
        </p:blipFill>
        <p:spPr>
          <a:xfrm>
            <a:off x="4716016" y="1331036"/>
            <a:ext cx="4176464" cy="2193395"/>
          </a:xfrm>
        </p:spPr>
      </p:pic>
    </p:spTree>
    <p:extLst>
      <p:ext uri="{BB962C8B-B14F-4D97-AF65-F5344CB8AC3E}">
        <p14:creationId xmlns:p14="http://schemas.microsoft.com/office/powerpoint/2010/main" val="3179667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29</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err="1"/>
              <a:t>Flmen</a:t>
            </a:r>
            <a:r>
              <a:rPr lang="sv-SE" sz="1400" dirty="0"/>
              <a:t> handlar om att ställa husvagn och husbil endast på tillåtna parkeringsplatser, att hålla avstånd till bostadshus om du tältar och att utforska nya naturreservat.</a:t>
            </a:r>
          </a:p>
          <a:p>
            <a:pPr marL="0" indent="0">
              <a:buNone/>
            </a:pPr>
            <a:r>
              <a:rPr lang="sv-SE" sz="1400" dirty="0">
                <a:cs typeface="Arial" panose="020B0604020202020204"/>
              </a:rPr>
              <a:t>Text i inlägg: </a:t>
            </a:r>
            <a:r>
              <a:rPr lang="sv-SE" sz="1400" dirty="0">
                <a:ea typeface="+mn-lt"/>
                <a:cs typeface="+mn-lt"/>
              </a:rPr>
              <a:t>Naturen gör det möjligt att umgås med nära och kära. Och samtidigt hålla avstånd. Välkommen ut i sommar! 🌺🌿 </a:t>
            </a:r>
          </a:p>
          <a:p>
            <a:pPr marL="0" indent="0">
              <a:buNone/>
            </a:pPr>
            <a:endParaRPr lang="sv-SE" sz="1400" dirty="0">
              <a:cs typeface="Arial" panose="020B0604020202020204"/>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3</a:t>
            </a:r>
            <a:endParaRPr lang="sv-SE"/>
          </a:p>
        </p:txBody>
      </p:sp>
      <p:pic>
        <p:nvPicPr>
          <p:cNvPr id="8" name="Bildobjekt 8">
            <a:extLst>
              <a:ext uri="{FF2B5EF4-FFF2-40B4-BE49-F238E27FC236}">
                <a16:creationId xmlns:a16="http://schemas.microsoft.com/office/drawing/2014/main" id="{301E2999-485E-44B5-AD1E-62E9352DC6B2}"/>
              </a:ext>
            </a:extLst>
          </p:cNvPr>
          <p:cNvPicPr>
            <a:picLocks noGrp="1" noChangeAspect="1"/>
          </p:cNvPicPr>
          <p:nvPr>
            <p:ph sz="half" idx="1"/>
          </p:nvPr>
        </p:nvPicPr>
        <p:blipFill>
          <a:blip r:embed="rId3"/>
          <a:stretch>
            <a:fillRect/>
          </a:stretch>
        </p:blipFill>
        <p:spPr>
          <a:xfrm>
            <a:off x="4716016" y="1267604"/>
            <a:ext cx="4176464" cy="2320258"/>
          </a:xfrm>
        </p:spPr>
      </p:pic>
    </p:spTree>
    <p:extLst>
      <p:ext uri="{BB962C8B-B14F-4D97-AF65-F5344CB8AC3E}">
        <p14:creationId xmlns:p14="http://schemas.microsoft.com/office/powerpoint/2010/main" val="2254864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1DA63B89-087A-48E1-9427-8FA932CA68F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BB667488-B413-4B4A-B023-8D30F397A409}"/>
              </a:ext>
            </a:extLst>
          </p:cNvPr>
          <p:cNvSpPr>
            <a:spLocks noGrp="1"/>
          </p:cNvSpPr>
          <p:nvPr>
            <p:ph type="sldNum" sz="quarter" idx="12"/>
          </p:nvPr>
        </p:nvSpPr>
        <p:spPr/>
        <p:txBody>
          <a:bodyPr/>
          <a:lstStyle/>
          <a:p>
            <a:fld id="{1844E2AD-2CA4-4022-8F3B-D585D66E2E30}" type="slidenum">
              <a:rPr lang="sv-SE" smtClean="0"/>
              <a:pPr/>
              <a:t>3</a:t>
            </a:fld>
            <a:endParaRPr lang="sv-SE"/>
          </a:p>
        </p:txBody>
      </p:sp>
      <p:sp>
        <p:nvSpPr>
          <p:cNvPr id="4" name="Rubrik 3">
            <a:extLst>
              <a:ext uri="{FF2B5EF4-FFF2-40B4-BE49-F238E27FC236}">
                <a16:creationId xmlns:a16="http://schemas.microsoft.com/office/drawing/2014/main" id="{7E61A254-0DDC-4222-9327-6564458E8752}"/>
              </a:ext>
            </a:extLst>
          </p:cNvPr>
          <p:cNvSpPr>
            <a:spLocks noGrp="1"/>
          </p:cNvSpPr>
          <p:nvPr>
            <p:ph type="title"/>
          </p:nvPr>
        </p:nvSpPr>
        <p:spPr/>
        <p:txBody>
          <a:bodyPr/>
          <a:lstStyle/>
          <a:p>
            <a:r>
              <a:rPr lang="sv-SE" dirty="0"/>
              <a:t>Innehåll</a:t>
            </a:r>
          </a:p>
        </p:txBody>
      </p:sp>
      <p:sp>
        <p:nvSpPr>
          <p:cNvPr id="5" name="Platshållare för innehåll 4">
            <a:extLst>
              <a:ext uri="{FF2B5EF4-FFF2-40B4-BE49-F238E27FC236}">
                <a16:creationId xmlns:a16="http://schemas.microsoft.com/office/drawing/2014/main" id="{B59019C1-BC90-4854-85A7-30D0D339235B}"/>
              </a:ext>
            </a:extLst>
          </p:cNvPr>
          <p:cNvSpPr>
            <a:spLocks noGrp="1"/>
          </p:cNvSpPr>
          <p:nvPr>
            <p:ph sz="half" idx="13"/>
          </p:nvPr>
        </p:nvSpPr>
        <p:spPr>
          <a:xfrm>
            <a:off x="323528" y="779554"/>
            <a:ext cx="3985047" cy="3930732"/>
          </a:xfrm>
        </p:spPr>
        <p:txBody>
          <a:bodyPr vert="horz" lIns="91440" tIns="45720" rIns="91440" bIns="45720" rtlCol="0" anchor="t">
            <a:noAutofit/>
          </a:bodyPr>
          <a:lstStyle/>
          <a:p>
            <a:pPr marL="0" indent="0"/>
            <a:r>
              <a:rPr lang="sv-SE" sz="1000" b="1" dirty="0">
                <a:cs typeface="Arial" panose="020B0604020202020204"/>
              </a:rPr>
              <a:t>Om allemansrätten</a:t>
            </a:r>
          </a:p>
          <a:p>
            <a:pPr marL="285750" indent="-285750">
              <a:buFont typeface="Arial" panose="020B0604020202020204" pitchFamily="34" charset="0"/>
              <a:buChar char="•"/>
            </a:pPr>
            <a:r>
              <a:rPr lang="sv-SE" sz="1000" dirty="0">
                <a:cs typeface="Arial"/>
              </a:rPr>
              <a:t>Stör inte renen</a:t>
            </a:r>
          </a:p>
          <a:p>
            <a:pPr marL="285750" indent="-285750">
              <a:buFont typeface="Arial" panose="020B0604020202020204" pitchFamily="34" charset="0"/>
              <a:buChar char="•"/>
            </a:pPr>
            <a:r>
              <a:rPr lang="sv-SE" sz="1000" dirty="0"/>
              <a:t>Midsommar, plocka blommor</a:t>
            </a:r>
            <a:endParaRPr lang="sv-SE" sz="1000" dirty="0">
              <a:cs typeface="Arial"/>
            </a:endParaRPr>
          </a:p>
          <a:p>
            <a:pPr marL="285750" indent="-285750">
              <a:buFont typeface="Arial" panose="020B0604020202020204" pitchFamily="34" charset="0"/>
              <a:buChar char="•"/>
            </a:pPr>
            <a:r>
              <a:rPr lang="sv-SE" sz="1000" dirty="0"/>
              <a:t>Eldning</a:t>
            </a:r>
            <a:endParaRPr lang="sv-SE" sz="1000" dirty="0">
              <a:cs typeface="Arial"/>
            </a:endParaRPr>
          </a:p>
          <a:p>
            <a:pPr marL="285750" indent="-285750">
              <a:buFont typeface="Arial" panose="020B0604020202020204" pitchFamily="34" charset="0"/>
              <a:buChar char="•"/>
            </a:pPr>
            <a:r>
              <a:rPr lang="sv-SE" sz="1000" dirty="0"/>
              <a:t>Hemfridszon</a:t>
            </a:r>
          </a:p>
          <a:p>
            <a:pPr marL="285750" indent="-285750">
              <a:buFont typeface="Arial" panose="020B0604020202020204" pitchFamily="34" charset="0"/>
              <a:buChar char="•"/>
            </a:pPr>
            <a:r>
              <a:rPr lang="sv-SE" sz="1000" dirty="0">
                <a:cs typeface="Arial"/>
              </a:rPr>
              <a:t>Allemansrätten på land och vatten</a:t>
            </a:r>
          </a:p>
          <a:p>
            <a:pPr marL="285750" indent="-285750">
              <a:buFont typeface="Arial" panose="020B0604020202020204" pitchFamily="34" charset="0"/>
              <a:buChar char="•"/>
            </a:pPr>
            <a:r>
              <a:rPr lang="sv-SE" sz="1000" dirty="0">
                <a:cs typeface="Arial"/>
              </a:rPr>
              <a:t>Husvagn och husbil</a:t>
            </a:r>
          </a:p>
          <a:p>
            <a:pPr marL="285750" indent="-285750">
              <a:buFont typeface="Arial" panose="020B0604020202020204" pitchFamily="34" charset="0"/>
              <a:buChar char="•"/>
            </a:pPr>
            <a:r>
              <a:rPr lang="sv-SE" sz="1000" dirty="0">
                <a:cs typeface="Arial"/>
              </a:rPr>
              <a:t>Paddling</a:t>
            </a:r>
          </a:p>
          <a:p>
            <a:pPr marL="285750" indent="-285750">
              <a:buFont typeface="Arial" panose="020B0604020202020204" pitchFamily="34" charset="0"/>
              <a:buChar char="•"/>
            </a:pPr>
            <a:r>
              <a:rPr lang="sv-SE" sz="1000" dirty="0">
                <a:cs typeface="Arial"/>
              </a:rPr>
              <a:t>Cykling</a:t>
            </a:r>
          </a:p>
          <a:p>
            <a:pPr marL="285750" indent="-285750">
              <a:buFont typeface="Arial" panose="020B0604020202020204" pitchFamily="34" charset="0"/>
              <a:buChar char="•"/>
            </a:pPr>
            <a:r>
              <a:rPr lang="sv-SE" sz="1000" dirty="0">
                <a:cs typeface="Arial"/>
              </a:rPr>
              <a:t>Övernatta i naturen, tältning, sova ute</a:t>
            </a:r>
          </a:p>
          <a:p>
            <a:pPr marL="285750" indent="-285750">
              <a:buFont typeface="Arial" panose="020B0604020202020204" pitchFamily="34" charset="0"/>
              <a:buChar char="•"/>
            </a:pPr>
            <a:r>
              <a:rPr lang="sv-SE" sz="1000" dirty="0">
                <a:cs typeface="Arial"/>
              </a:rPr>
              <a:t>Allemansrätten i fjällen</a:t>
            </a:r>
          </a:p>
          <a:p>
            <a:pPr marL="285750" indent="-285750">
              <a:buFont typeface="Arial" panose="020B0604020202020204" pitchFamily="34" charset="0"/>
              <a:buChar char="•"/>
            </a:pPr>
            <a:r>
              <a:rPr lang="sv-SE" sz="1000" dirty="0">
                <a:cs typeface="Arial"/>
              </a:rPr>
              <a:t>Allemansrätten vid odlad mark och hagar</a:t>
            </a: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p:txBody>
      </p:sp>
      <p:sp>
        <p:nvSpPr>
          <p:cNvPr id="6" name="Platshållare för innehåll 4">
            <a:extLst>
              <a:ext uri="{FF2B5EF4-FFF2-40B4-BE49-F238E27FC236}">
                <a16:creationId xmlns:a16="http://schemas.microsoft.com/office/drawing/2014/main" id="{52AA09AD-3F86-4AC3-ABDB-9D9CA3F89B72}"/>
              </a:ext>
            </a:extLst>
          </p:cNvPr>
          <p:cNvSpPr txBox="1">
            <a:spLocks/>
          </p:cNvSpPr>
          <p:nvPr/>
        </p:nvSpPr>
        <p:spPr>
          <a:xfrm>
            <a:off x="4385375" y="518756"/>
            <a:ext cx="3744416" cy="3930732"/>
          </a:xfrm>
          <a:prstGeom prst="rect">
            <a:avLst/>
          </a:prstGeom>
        </p:spPr>
        <p:txBody>
          <a:bodyPr vert="horz" lIns="91440" tIns="45720" rIns="91440" bIns="45720" rtlCol="0" anchor="t">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sv-SE" sz="1000" dirty="0">
                <a:ea typeface="+mn-lt"/>
                <a:cs typeface="+mn-lt"/>
              </a:rPr>
              <a:t>Köra bil till ett naturområde, parkering</a:t>
            </a:r>
            <a:endParaRPr lang="sv-SE" sz="1000" dirty="0"/>
          </a:p>
          <a:p>
            <a:pPr marL="285750" indent="-285750">
              <a:buFont typeface="Arial" panose="020B0604020202020204" pitchFamily="34" charset="0"/>
              <a:buChar char="•"/>
            </a:pPr>
            <a:r>
              <a:rPr lang="sv-SE" sz="1000" dirty="0"/>
              <a:t>Skräp</a:t>
            </a:r>
            <a:endParaRPr lang="sv-SE" sz="1000" dirty="0">
              <a:cs typeface="Arial"/>
            </a:endParaRPr>
          </a:p>
          <a:p>
            <a:pPr marL="285750" indent="-285750">
              <a:buFont typeface="Arial" panose="020B0604020202020204" pitchFamily="34" charset="0"/>
              <a:buChar char="•"/>
            </a:pPr>
            <a:r>
              <a:rPr lang="sv-SE" sz="1000" dirty="0"/>
              <a:t>Har ditt naturområde blivit poppis?</a:t>
            </a:r>
            <a:endParaRPr lang="sv-SE" sz="1000" dirty="0">
              <a:cs typeface="Arial"/>
            </a:endParaRPr>
          </a:p>
          <a:p>
            <a:pPr marL="285750" indent="-285750">
              <a:buFont typeface="Arial" panose="020B0604020202020204" pitchFamily="34" charset="0"/>
              <a:buChar char="•"/>
            </a:pPr>
            <a:r>
              <a:rPr lang="sv-SE" sz="1000" dirty="0"/>
              <a:t>Inget dass i sikte?</a:t>
            </a:r>
            <a:endParaRPr lang="sv-SE" sz="1000" dirty="0">
              <a:cs typeface="Arial"/>
            </a:endParaRPr>
          </a:p>
          <a:p>
            <a:pPr marL="285750" indent="-285750">
              <a:buFont typeface="Arial" panose="020B0604020202020204" pitchFamily="34" charset="0"/>
              <a:buChar char="•"/>
            </a:pPr>
            <a:r>
              <a:rPr lang="sv-SE" sz="1000" dirty="0"/>
              <a:t>Fest utomhus, utekalas</a:t>
            </a:r>
            <a:endParaRPr lang="sv-SE" sz="1000" dirty="0">
              <a:cs typeface="Arial"/>
            </a:endParaRPr>
          </a:p>
          <a:p>
            <a:pPr marL="285750" indent="-285750">
              <a:buFont typeface="Arial" panose="020B0604020202020204" pitchFamily="34" charset="0"/>
              <a:buChar char="•"/>
            </a:pPr>
            <a:r>
              <a:rPr lang="sv-SE" sz="1000" dirty="0"/>
              <a:t>Hundar i naturen</a:t>
            </a:r>
          </a:p>
          <a:p>
            <a:pPr marL="0" indent="0"/>
            <a:r>
              <a:rPr lang="sv-SE" sz="1000" b="1" dirty="0">
                <a:cs typeface="Arial" panose="020B0604020202020204"/>
              </a:rPr>
              <a:t>Ta hand om varandra och naturen</a:t>
            </a:r>
          </a:p>
          <a:p>
            <a:pPr>
              <a:buFont typeface="Arial" panose="020B0604020202020204" pitchFamily="34" charset="0"/>
              <a:buChar char="•"/>
            </a:pPr>
            <a:r>
              <a:rPr lang="sv-SE" sz="1000" dirty="0">
                <a:cs typeface="Arial"/>
              </a:rPr>
              <a:t>Fyra filmer: Upptäck ett nytt naturområde, håll avstånd, parkera rätt, ta hand om ditt skräp</a:t>
            </a:r>
          </a:p>
          <a:p>
            <a:pPr>
              <a:buFont typeface="Arial" panose="020B0604020202020204" pitchFamily="34" charset="0"/>
              <a:buChar char="•"/>
            </a:pPr>
            <a:r>
              <a:rPr lang="sv-SE" sz="1000" dirty="0">
                <a:cs typeface="Arial"/>
              </a:rPr>
              <a:t>Fyra filmer med tema välkommen ut</a:t>
            </a:r>
          </a:p>
          <a:p>
            <a:pPr>
              <a:buFont typeface="Arial" panose="020B0604020202020204" pitchFamily="34" charset="0"/>
              <a:buChar char="•"/>
            </a:pPr>
            <a:r>
              <a:rPr lang="sv-SE" sz="1000" dirty="0">
                <a:ea typeface="+mn-lt"/>
                <a:cs typeface="+mn-lt"/>
              </a:rPr>
              <a:t>Koll på vad som gäller i naturen</a:t>
            </a:r>
            <a:endParaRPr lang="sv-SE" sz="1000" dirty="0">
              <a:ea typeface="+mn-lt"/>
              <a:cs typeface="Arial" panose="020B0604020202020204"/>
            </a:endParaRPr>
          </a:p>
          <a:p>
            <a:pPr>
              <a:buFont typeface="Arial" panose="020B0604020202020204" pitchFamily="34" charset="0"/>
              <a:buChar char="•"/>
            </a:pPr>
            <a:r>
              <a:rPr lang="sv-SE" sz="1000" dirty="0">
                <a:cs typeface="Arial"/>
              </a:rPr>
              <a:t>Att tänka på när du besöker naturen</a:t>
            </a:r>
          </a:p>
          <a:p>
            <a:pPr>
              <a:buFont typeface="Arial" panose="020B0604020202020204" pitchFamily="34" charset="0"/>
              <a:buChar char="•"/>
            </a:pPr>
            <a:r>
              <a:rPr lang="sv-SE" sz="1000" dirty="0">
                <a:cs typeface="Arial"/>
              </a:rPr>
              <a:t>Besöka naturreservat eller nationalpark</a:t>
            </a:r>
          </a:p>
          <a:p>
            <a:pPr marL="0" indent="0"/>
            <a:endParaRPr lang="sv-SE" sz="1000" dirty="0">
              <a:cs typeface="Arial"/>
            </a:endParaRPr>
          </a:p>
          <a:p>
            <a:pPr marL="0" indent="0"/>
            <a:endParaRPr lang="sv-SE" sz="1200" dirty="0">
              <a:cs typeface="Arial"/>
            </a:endParaRPr>
          </a:p>
          <a:p>
            <a:pPr marL="285750" indent="-285750">
              <a:buFont typeface="Arial" panose="020B0604020202020204" pitchFamily="34" charset="0"/>
              <a:buChar char="•"/>
            </a:pPr>
            <a:endParaRPr lang="sv-SE" sz="1200" dirty="0">
              <a:cs typeface="Arial"/>
            </a:endParaRPr>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p:txBody>
      </p:sp>
    </p:spTree>
    <p:extLst>
      <p:ext uri="{BB962C8B-B14F-4D97-AF65-F5344CB8AC3E}">
        <p14:creationId xmlns:p14="http://schemas.microsoft.com/office/powerpoint/2010/main" val="1674428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30</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a:t>Filmen handlar om att hålla avstånd till andra människor, djur och bostadshus och inte trampa på växande grödor.</a:t>
            </a:r>
          </a:p>
          <a:p>
            <a:pPr marL="0" indent="0">
              <a:buNone/>
            </a:pPr>
            <a:r>
              <a:rPr lang="sv-SE" sz="1400" dirty="0">
                <a:ea typeface="+mn-lt"/>
                <a:cs typeface="+mn-lt"/>
              </a:rPr>
              <a:t>Text i inlägg: Njut av naturen, den här sommaren, men även nästa, och nästa. Välkommen ut i sommar! 🍃🐝</a:t>
            </a:r>
          </a:p>
          <a:p>
            <a:pPr marL="0" indent="0">
              <a:buNone/>
            </a:pPr>
            <a:endParaRPr lang="sv-SE" sz="1400" dirty="0">
              <a:ea typeface="+mn-lt"/>
              <a:cs typeface="+mn-lt"/>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4</a:t>
            </a:r>
            <a:endParaRPr lang="sv-SE"/>
          </a:p>
        </p:txBody>
      </p:sp>
      <p:pic>
        <p:nvPicPr>
          <p:cNvPr id="11" name="Platshållare för innehåll 10">
            <a:extLst>
              <a:ext uri="{FF2B5EF4-FFF2-40B4-BE49-F238E27FC236}">
                <a16:creationId xmlns:a16="http://schemas.microsoft.com/office/drawing/2014/main" id="{32812D2A-0E12-400B-BEC2-1DF36207F2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16463" y="960929"/>
            <a:ext cx="4176712" cy="2934304"/>
          </a:xfrm>
        </p:spPr>
      </p:pic>
    </p:spTree>
    <p:extLst>
      <p:ext uri="{BB962C8B-B14F-4D97-AF65-F5344CB8AC3E}">
        <p14:creationId xmlns:p14="http://schemas.microsoft.com/office/powerpoint/2010/main" val="136397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97DDCF2-55F0-4630-9F09-44D90C891097}"/>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F12CABF-9BA3-4B5F-BCA4-4083F263E84F}"/>
              </a:ext>
            </a:extLst>
          </p:cNvPr>
          <p:cNvSpPr>
            <a:spLocks noGrp="1"/>
          </p:cNvSpPr>
          <p:nvPr>
            <p:ph type="sldNum" sz="quarter" idx="12"/>
          </p:nvPr>
        </p:nvSpPr>
        <p:spPr/>
        <p:txBody>
          <a:bodyPr/>
          <a:lstStyle/>
          <a:p>
            <a:fld id="{1844E2AD-2CA4-4022-8F3B-D585D66E2E30}" type="slidenum">
              <a:rPr lang="sv-SE" smtClean="0"/>
              <a:pPr/>
              <a:t>31</a:t>
            </a:fld>
            <a:endParaRPr lang="sv-SE"/>
          </a:p>
        </p:txBody>
      </p:sp>
      <p:sp>
        <p:nvSpPr>
          <p:cNvPr id="4" name="Platshållare för text 3">
            <a:extLst>
              <a:ext uri="{FF2B5EF4-FFF2-40B4-BE49-F238E27FC236}">
                <a16:creationId xmlns:a16="http://schemas.microsoft.com/office/drawing/2014/main" id="{4604752D-2BDD-4DD9-BEA8-D2B082985F7F}"/>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Naturen är extra viktig för många just nu! Det är härligt att vara ute, men det finns också regler som vi behöver följa och de kan vara olika i olika naturområden. </a:t>
            </a:r>
          </a:p>
          <a:p>
            <a:pPr marL="0" indent="0">
              <a:buNone/>
            </a:pPr>
            <a:r>
              <a:rPr lang="sv-SE" sz="1100"/>
              <a:t>Får du cykla?</a:t>
            </a:r>
            <a:r>
              <a:rPr lang="sv-SE" sz="1100">
                <a:ea typeface="+mn-lt"/>
                <a:cs typeface="+mn-lt"/>
              </a:rPr>
              <a:t>🚴🏿‍♂️</a:t>
            </a:r>
            <a:r>
              <a:rPr lang="sv-SE" sz="1100"/>
              <a:t> Elda?</a:t>
            </a:r>
            <a:r>
              <a:rPr lang="sv-SE" sz="1100">
                <a:ea typeface="+mn-lt"/>
                <a:cs typeface="+mn-lt"/>
              </a:rPr>
              <a:t>🔥</a:t>
            </a:r>
            <a:r>
              <a:rPr lang="sv-SE" sz="1100"/>
              <a:t>Ta med vovven?</a:t>
            </a:r>
            <a:r>
              <a:rPr lang="sv-SE" sz="1100">
                <a:ea typeface="+mn-lt"/>
                <a:cs typeface="+mn-lt"/>
              </a:rPr>
              <a:t>🐶</a:t>
            </a:r>
            <a:r>
              <a:rPr lang="sv-SE" sz="1100"/>
              <a:t>Bygga en koja?</a:t>
            </a:r>
            <a:endParaRPr lang="sv-SE" sz="1100">
              <a:cs typeface="Arial"/>
            </a:endParaRPr>
          </a:p>
          <a:p>
            <a:pPr marL="0" indent="0">
              <a:buNone/>
            </a:pPr>
            <a:r>
              <a:rPr lang="sv-SE" sz="1100"/>
              <a:t>Kolla upp innan vad som gäller i området du vill besöka - trevligare för dig och bättre för naturen.  </a:t>
            </a:r>
            <a:endParaRPr lang="sv-SE" sz="1100">
              <a:cs typeface="Arial"/>
            </a:endParaRPr>
          </a:p>
          <a:p>
            <a:pPr marL="0" indent="0">
              <a:buNone/>
            </a:pPr>
            <a:r>
              <a:rPr lang="sv-SE" sz="1100"/>
              <a:t>Information finns på allemansrätten.se, sverigesnationalparker.se eller på länsstyrelsens webbplats under rubriken Besöksmål.</a:t>
            </a:r>
            <a:endParaRPr lang="sv-SE" sz="1100">
              <a:cs typeface="Arial"/>
            </a:endParaRPr>
          </a:p>
          <a:p>
            <a:pPr marL="0" indent="0">
              <a:buNone/>
            </a:pPr>
            <a:r>
              <a:rPr lang="sv-SE" sz="1100"/>
              <a:t>Ta hand om varandra och naturen och välkommen ut i sommar! </a:t>
            </a:r>
            <a:r>
              <a:rPr lang="sv-SE" sz="1100">
                <a:ea typeface="+mn-lt"/>
                <a:cs typeface="+mn-lt"/>
              </a:rPr>
              <a:t>💚</a:t>
            </a:r>
            <a:endParaRPr lang="sv-SE" sz="1100">
              <a:cs typeface="Arial"/>
            </a:endParaRPr>
          </a:p>
        </p:txBody>
      </p:sp>
      <p:sp>
        <p:nvSpPr>
          <p:cNvPr id="6" name="Rubrik 5">
            <a:extLst>
              <a:ext uri="{FF2B5EF4-FFF2-40B4-BE49-F238E27FC236}">
                <a16:creationId xmlns:a16="http://schemas.microsoft.com/office/drawing/2014/main" id="{22441884-868F-4C62-8AFA-38A8C72D0F4B}"/>
              </a:ext>
            </a:extLst>
          </p:cNvPr>
          <p:cNvSpPr>
            <a:spLocks noGrp="1"/>
          </p:cNvSpPr>
          <p:nvPr>
            <p:ph type="title"/>
          </p:nvPr>
        </p:nvSpPr>
        <p:spPr/>
        <p:txBody>
          <a:bodyPr/>
          <a:lstStyle/>
          <a:p>
            <a:r>
              <a:rPr lang="sv-SE"/>
              <a:t>Koll på vad som gäller i naturen</a:t>
            </a:r>
          </a:p>
        </p:txBody>
      </p:sp>
      <p:pic>
        <p:nvPicPr>
          <p:cNvPr id="9" name="Bildobjekt 9">
            <a:extLst>
              <a:ext uri="{FF2B5EF4-FFF2-40B4-BE49-F238E27FC236}">
                <a16:creationId xmlns:a16="http://schemas.microsoft.com/office/drawing/2014/main" id="{B7509363-63E7-4973-BFB8-CF5760D8C9B9}"/>
              </a:ext>
            </a:extLst>
          </p:cNvPr>
          <p:cNvPicPr>
            <a:picLocks noGrp="1" noChangeAspect="1"/>
          </p:cNvPicPr>
          <p:nvPr>
            <p:ph sz="half" idx="1"/>
          </p:nvPr>
        </p:nvPicPr>
        <p:blipFill>
          <a:blip r:embed="rId3"/>
          <a:stretch>
            <a:fillRect/>
          </a:stretch>
        </p:blipFill>
        <p:spPr>
          <a:xfrm>
            <a:off x="4716016" y="1035579"/>
            <a:ext cx="4176464" cy="2784309"/>
          </a:xfrm>
        </p:spPr>
      </p:pic>
    </p:spTree>
    <p:extLst>
      <p:ext uri="{BB962C8B-B14F-4D97-AF65-F5344CB8AC3E}">
        <p14:creationId xmlns:p14="http://schemas.microsoft.com/office/powerpoint/2010/main" val="118519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FB885E4-DD9B-48E9-8924-D62A15B4A70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B1803928-ABF5-4917-9A87-46BBF4C83D45}"/>
              </a:ext>
            </a:extLst>
          </p:cNvPr>
          <p:cNvSpPr>
            <a:spLocks noGrp="1"/>
          </p:cNvSpPr>
          <p:nvPr>
            <p:ph type="sldNum" sz="quarter" idx="12"/>
          </p:nvPr>
        </p:nvSpPr>
        <p:spPr/>
        <p:txBody>
          <a:bodyPr/>
          <a:lstStyle/>
          <a:p>
            <a:fld id="{1844E2AD-2CA4-4022-8F3B-D585D66E2E30}" type="slidenum">
              <a:rPr lang="sv-SE" smtClean="0"/>
              <a:pPr/>
              <a:t>32</a:t>
            </a:fld>
            <a:endParaRPr lang="sv-SE"/>
          </a:p>
        </p:txBody>
      </p:sp>
      <p:sp>
        <p:nvSpPr>
          <p:cNvPr id="4" name="Platshållare för text 3">
            <a:extLst>
              <a:ext uri="{FF2B5EF4-FFF2-40B4-BE49-F238E27FC236}">
                <a16:creationId xmlns:a16="http://schemas.microsoft.com/office/drawing/2014/main" id="{A3427E66-2DC1-4E57-AB99-D0D7A17FF9FB}"/>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FEM SAKER ATT TÄNKA PÅ INNAN DU GER DIG UT I NATUREN </a:t>
            </a:r>
          </a:p>
          <a:p>
            <a:pPr marL="0" indent="0">
              <a:buNone/>
            </a:pPr>
            <a:r>
              <a:rPr lang="sv-SE" sz="1100">
                <a:ea typeface="+mn-lt"/>
                <a:cs typeface="+mn-lt"/>
              </a:rPr>
              <a:t>✔️</a:t>
            </a:r>
            <a:r>
              <a:rPr lang="sv-SE" sz="1100"/>
              <a:t> Kolla upp området du ska besöka. Då kan du få information om besökstrycket och kanske välja en annan dag eller tid för ditt besök för att undvika trängsel. </a:t>
            </a:r>
            <a:endParaRPr lang="sv-SE" sz="1100">
              <a:cs typeface="Arial"/>
            </a:endParaRPr>
          </a:p>
          <a:p>
            <a:pPr marL="0" indent="0">
              <a:buNone/>
            </a:pPr>
            <a:r>
              <a:rPr lang="sv-SE" sz="1100">
                <a:ea typeface="+mn-lt"/>
                <a:cs typeface="+mn-lt"/>
              </a:rPr>
              <a:t>✔️ </a:t>
            </a:r>
            <a:r>
              <a:rPr lang="sv-SE" sz="1100"/>
              <a:t>Vad gäller i naturområdet som du tänkt besöka? Finns det särskilda regler utöver allemansrätten? Kolla upp innan du ger dig ut! </a:t>
            </a:r>
            <a:endParaRPr lang="sv-SE" sz="1100">
              <a:cs typeface="Arial" panose="020B0604020202020204"/>
            </a:endParaRPr>
          </a:p>
          <a:p>
            <a:pPr marL="0" indent="0">
              <a:buNone/>
            </a:pPr>
            <a:r>
              <a:rPr lang="sv-SE" sz="1100">
                <a:ea typeface="+mn-lt"/>
                <a:cs typeface="+mn-lt"/>
              </a:rPr>
              <a:t>✔️ </a:t>
            </a:r>
            <a:r>
              <a:rPr lang="sv-SE" sz="1100">
                <a:cs typeface="Arial" panose="020B0604020202020204"/>
              </a:rPr>
              <a:t>Upptäck nya områden. Fundera på om du kan välja ett annat område än det som är allra populärast. Nu kanske är ett bra tillfälle att upptäcka nya platser? </a:t>
            </a:r>
            <a:r>
              <a:rPr lang="sv-SE" sz="1100">
                <a:ea typeface="+mn-lt"/>
                <a:cs typeface="+mn-lt"/>
              </a:rPr>
              <a:t>Kolla tips på länsstyrelsens webbplats. </a:t>
            </a:r>
            <a:endParaRPr lang="sv-SE"/>
          </a:p>
          <a:p>
            <a:pPr marL="0" indent="0">
              <a:buNone/>
            </a:pPr>
            <a:r>
              <a:rPr lang="sv-SE" sz="1100">
                <a:ea typeface="+mn-lt"/>
                <a:cs typeface="+mn-lt"/>
              </a:rPr>
              <a:t>✔️ </a:t>
            </a:r>
            <a:r>
              <a:rPr lang="sv-SE" sz="1100"/>
              <a:t>Hur ska du ta dig till naturområdet? Kan du cykla eller gå för att undvika eventuell trängsel på parkeringen?</a:t>
            </a:r>
            <a:endParaRPr lang="sv-SE" sz="1100">
              <a:cs typeface="Arial" panose="020B0604020202020204"/>
            </a:endParaRPr>
          </a:p>
          <a:p>
            <a:pPr marL="0" indent="0">
              <a:buNone/>
            </a:pPr>
            <a:r>
              <a:rPr lang="sv-SE" sz="1100">
                <a:ea typeface="+mn-lt"/>
                <a:cs typeface="+mn-lt"/>
              </a:rPr>
              <a:t>✔️ Ska du fika? Tänk efter före och ta med dig en påse att stoppa skräp och matrester i så du kan ta med det hem. </a:t>
            </a:r>
            <a:endParaRPr lang="sv-SE" sz="1100">
              <a:cs typeface="Arial" panose="020B0604020202020204"/>
            </a:endParaRPr>
          </a:p>
          <a:p>
            <a:pPr marL="342900" indent="-342900">
              <a:buFont typeface="+mj-lt"/>
              <a:buAutoNum type="arabicPeriod"/>
            </a:pPr>
            <a:endParaRPr lang="sv-SE" sz="1100">
              <a:cs typeface="Arial" panose="020B0604020202020204"/>
            </a:endParaRPr>
          </a:p>
          <a:p>
            <a:pPr marL="342900" indent="-342900">
              <a:buFont typeface="+mj-lt"/>
              <a:buAutoNum type="arabicPeriod"/>
            </a:pPr>
            <a:endParaRPr lang="sv-SE">
              <a:cs typeface="Arial" panose="020B0604020202020204"/>
            </a:endParaRPr>
          </a:p>
        </p:txBody>
      </p:sp>
      <p:pic>
        <p:nvPicPr>
          <p:cNvPr id="7" name="Bildobjekt 7">
            <a:extLst>
              <a:ext uri="{FF2B5EF4-FFF2-40B4-BE49-F238E27FC236}">
                <a16:creationId xmlns:a16="http://schemas.microsoft.com/office/drawing/2014/main" id="{763AC749-FED9-4B33-8D24-CE421BD1AD38}"/>
              </a:ext>
            </a:extLst>
          </p:cNvPr>
          <p:cNvPicPr>
            <a:picLocks noGrp="1" noChangeAspect="1"/>
          </p:cNvPicPr>
          <p:nvPr>
            <p:ph sz="half" idx="1"/>
          </p:nvPr>
        </p:nvPicPr>
        <p:blipFill>
          <a:blip r:embed="rId3"/>
          <a:stretch>
            <a:fillRect/>
          </a:stretch>
        </p:blipFill>
        <p:spPr>
          <a:xfrm>
            <a:off x="4716016" y="1035579"/>
            <a:ext cx="4176464" cy="2784309"/>
          </a:xfrm>
        </p:spPr>
      </p:pic>
      <p:sp>
        <p:nvSpPr>
          <p:cNvPr id="6" name="Rubrik 5">
            <a:extLst>
              <a:ext uri="{FF2B5EF4-FFF2-40B4-BE49-F238E27FC236}">
                <a16:creationId xmlns:a16="http://schemas.microsoft.com/office/drawing/2014/main" id="{BA4F2F0E-09CE-4758-95A2-124D25BE6102}"/>
              </a:ext>
            </a:extLst>
          </p:cNvPr>
          <p:cNvSpPr>
            <a:spLocks noGrp="1"/>
          </p:cNvSpPr>
          <p:nvPr>
            <p:ph type="title"/>
          </p:nvPr>
        </p:nvSpPr>
        <p:spPr/>
        <p:txBody>
          <a:bodyPr/>
          <a:lstStyle/>
          <a:p>
            <a:r>
              <a:rPr lang="sv-SE"/>
              <a:t>Att tänka på när du besöker naturen</a:t>
            </a:r>
          </a:p>
        </p:txBody>
      </p:sp>
    </p:spTree>
    <p:extLst>
      <p:ext uri="{BB962C8B-B14F-4D97-AF65-F5344CB8AC3E}">
        <p14:creationId xmlns:p14="http://schemas.microsoft.com/office/powerpoint/2010/main" val="3693973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8A6A7DF-5211-4192-BF43-993830FB859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F5FBBAA-77CF-4E7F-9257-41C0D376E21E}"/>
              </a:ext>
            </a:extLst>
          </p:cNvPr>
          <p:cNvSpPr>
            <a:spLocks noGrp="1"/>
          </p:cNvSpPr>
          <p:nvPr>
            <p:ph type="sldNum" sz="quarter" idx="12"/>
          </p:nvPr>
        </p:nvSpPr>
        <p:spPr/>
        <p:txBody>
          <a:bodyPr/>
          <a:lstStyle/>
          <a:p>
            <a:fld id="{1844E2AD-2CA4-4022-8F3B-D585D66E2E30}" type="slidenum">
              <a:rPr lang="sv-SE" smtClean="0"/>
              <a:pPr/>
              <a:t>33</a:t>
            </a:fld>
            <a:endParaRPr lang="sv-SE"/>
          </a:p>
        </p:txBody>
      </p:sp>
      <p:sp>
        <p:nvSpPr>
          <p:cNvPr id="4" name="Platshållare för text 3">
            <a:extLst>
              <a:ext uri="{FF2B5EF4-FFF2-40B4-BE49-F238E27FC236}">
                <a16:creationId xmlns:a16="http://schemas.microsoft.com/office/drawing/2014/main" id="{18819DE2-A6E3-4006-88B4-EFD002B7B84D}"/>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cs typeface="Arial"/>
              </a:rPr>
              <a:t>Välkommen ut! I Sverige finns 5000 naturreservat och </a:t>
            </a:r>
            <a:r>
              <a:rPr lang="sv-SE" sz="1100">
                <a:ea typeface="+mn-lt"/>
                <a:cs typeface="+mn-lt"/>
              </a:rPr>
              <a:t>30 nationalparker. Genom att skydda naturen så kan vår värdefulla natur upplevas av dig och andra, både nu och i framtiden. För naturens skull så finns det särskilda regler i den skyddade naturen. </a:t>
            </a:r>
          </a:p>
          <a:p>
            <a:pPr marL="0" indent="0">
              <a:buNone/>
            </a:pPr>
            <a:r>
              <a:rPr lang="sv-SE" sz="1100">
                <a:ea typeface="+mn-lt"/>
                <a:cs typeface="+mn-lt"/>
              </a:rPr>
              <a:t>☘️ Olika områden har olika regler. Det kan finnas speciella bestämmelser om till exempel eldning, tältning, hundar och cykling. </a:t>
            </a:r>
            <a:endParaRPr lang="sv-SE" sz="1100">
              <a:cs typeface="Arial"/>
            </a:endParaRPr>
          </a:p>
          <a:p>
            <a:pPr marL="0" indent="0">
              <a:buNone/>
            </a:pPr>
            <a:r>
              <a:rPr lang="sv-SE" sz="1100">
                <a:ea typeface="+mn-lt"/>
                <a:cs typeface="+mn-lt"/>
              </a:rPr>
              <a:t>☘️ Kolla upp området innan. Kanske är det många besökare just nu och du behöver välja en annan dag eller tid för att undvika trängsel? </a:t>
            </a:r>
            <a:endParaRPr lang="sv-SE" sz="1100">
              <a:cs typeface="Arial"/>
            </a:endParaRPr>
          </a:p>
          <a:p>
            <a:pPr marL="0" indent="0">
              <a:buNone/>
            </a:pPr>
            <a:r>
              <a:rPr lang="sv-SE" sz="1100">
                <a:ea typeface="+mn-lt"/>
                <a:cs typeface="+mn-lt"/>
              </a:rPr>
              <a:t>☘️ Upptäck nya områden! Finns det fler naturområden nära dig Kan du välja ett annat område än det som är mest poppis just nu? </a:t>
            </a:r>
            <a:endParaRPr lang="sv-SE" sz="1100">
              <a:cs typeface="Arial"/>
            </a:endParaRPr>
          </a:p>
          <a:p>
            <a:pPr marL="0" indent="0">
              <a:buNone/>
            </a:pPr>
            <a:r>
              <a:rPr lang="sv-SE" sz="1100">
                <a:ea typeface="+mn-lt"/>
                <a:cs typeface="+mn-lt"/>
              </a:rPr>
              <a:t>☘️Om parkeringen är full - välj ett annat naturområde! Kanske kan du cykla eller promenera till ett område istället för att ta bilen?</a:t>
            </a:r>
            <a:endParaRPr lang="sv-SE" sz="1100">
              <a:cs typeface="Arial" panose="020B0604020202020204"/>
            </a:endParaRPr>
          </a:p>
        </p:txBody>
      </p:sp>
      <p:sp>
        <p:nvSpPr>
          <p:cNvPr id="6" name="Rubrik 5">
            <a:extLst>
              <a:ext uri="{FF2B5EF4-FFF2-40B4-BE49-F238E27FC236}">
                <a16:creationId xmlns:a16="http://schemas.microsoft.com/office/drawing/2014/main" id="{E31378BF-B230-4209-91E9-674DC5F62AB4}"/>
              </a:ext>
            </a:extLst>
          </p:cNvPr>
          <p:cNvSpPr>
            <a:spLocks noGrp="1"/>
          </p:cNvSpPr>
          <p:nvPr>
            <p:ph type="title"/>
          </p:nvPr>
        </p:nvSpPr>
        <p:spPr/>
        <p:txBody>
          <a:bodyPr/>
          <a:lstStyle/>
          <a:p>
            <a:r>
              <a:rPr lang="sv-SE"/>
              <a:t>Besöka naturreservat eller nationalpark</a:t>
            </a:r>
          </a:p>
        </p:txBody>
      </p:sp>
      <p:pic>
        <p:nvPicPr>
          <p:cNvPr id="9" name="Bildobjekt 9" descr="En bild som visar text, vatten, utomhus, kust&#10;&#10;Automatiskt genererad beskrivning">
            <a:extLst>
              <a:ext uri="{FF2B5EF4-FFF2-40B4-BE49-F238E27FC236}">
                <a16:creationId xmlns:a16="http://schemas.microsoft.com/office/drawing/2014/main" id="{03CF4ACC-000D-4AC7-A52E-82B7B9E74AFA}"/>
              </a:ext>
            </a:extLst>
          </p:cNvPr>
          <p:cNvPicPr>
            <a:picLocks noGrp="1" noChangeAspect="1"/>
          </p:cNvPicPr>
          <p:nvPr>
            <p:ph sz="half" idx="1"/>
          </p:nvPr>
        </p:nvPicPr>
        <p:blipFill>
          <a:blip r:embed="rId3"/>
          <a:stretch>
            <a:fillRect/>
          </a:stretch>
        </p:blipFill>
        <p:spPr>
          <a:xfrm>
            <a:off x="4716016" y="1253103"/>
            <a:ext cx="4176464" cy="2349261"/>
          </a:xfrm>
        </p:spPr>
      </p:pic>
    </p:spTree>
    <p:extLst>
      <p:ext uri="{BB962C8B-B14F-4D97-AF65-F5344CB8AC3E}">
        <p14:creationId xmlns:p14="http://schemas.microsoft.com/office/powerpoint/2010/main" val="669607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7825129-111A-417A-B1A3-5D7827B4DD3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FC41B6B-5C1E-4D87-9295-01F173A66B31}"/>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4" name="Rubrik 3">
            <a:extLst>
              <a:ext uri="{FF2B5EF4-FFF2-40B4-BE49-F238E27FC236}">
                <a16:creationId xmlns:a16="http://schemas.microsoft.com/office/drawing/2014/main" id="{3B9DEF0D-7498-42EB-BF16-5ACAEFBEE5C7}"/>
              </a:ext>
            </a:extLst>
          </p:cNvPr>
          <p:cNvSpPr>
            <a:spLocks noGrp="1"/>
          </p:cNvSpPr>
          <p:nvPr>
            <p:ph type="ctrTitle"/>
          </p:nvPr>
        </p:nvSpPr>
        <p:spPr/>
        <p:txBody>
          <a:bodyPr/>
          <a:lstStyle/>
          <a:p>
            <a:r>
              <a:rPr lang="sv-SE">
                <a:cs typeface="Times New Roman"/>
              </a:rPr>
              <a:t>Innehåll med fokus på allemansrätten </a:t>
            </a:r>
            <a:endParaRPr lang="sv-SE"/>
          </a:p>
        </p:txBody>
      </p:sp>
    </p:spTree>
    <p:extLst>
      <p:ext uri="{BB962C8B-B14F-4D97-AF65-F5344CB8AC3E}">
        <p14:creationId xmlns:p14="http://schemas.microsoft.com/office/powerpoint/2010/main" val="91870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892F986F-5745-41CD-AF81-BF4126CF0FC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3AD0756F-FB04-4D10-98B1-51770E9B6E63}"/>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4" name="Platshållare för text 3">
            <a:extLst>
              <a:ext uri="{FF2B5EF4-FFF2-40B4-BE49-F238E27FC236}">
                <a16:creationId xmlns:a16="http://schemas.microsoft.com/office/drawing/2014/main" id="{3D452E9D-04B3-4274-8E63-FDB02ACD7EE3}"/>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ea typeface="+mn-lt"/>
                <a:cs typeface="+mn-lt"/>
              </a:rPr>
              <a:t>Fjällen är öppna året om! Det finns några saker att tänka lite extra på när du rör dig i fjällen och särskilt när du rör dig där det finns renar. </a:t>
            </a:r>
            <a:endParaRPr lang="sv-SE"/>
          </a:p>
          <a:p>
            <a:pPr marL="0" indent="0">
              <a:buNone/>
            </a:pPr>
            <a:r>
              <a:rPr lang="sv-SE" sz="1100">
                <a:ea typeface="+mn-lt"/>
                <a:cs typeface="+mn-lt"/>
              </a:rPr>
              <a:t>🦌 Visa renarna extra hänsyn under kalvningstiden mellan april och juni. </a:t>
            </a:r>
            <a:endParaRPr lang="sv-SE">
              <a:ea typeface="+mn-lt"/>
              <a:cs typeface="+mn-lt"/>
            </a:endParaRPr>
          </a:p>
          <a:p>
            <a:pPr marL="0" indent="0">
              <a:buNone/>
            </a:pPr>
            <a:r>
              <a:rPr lang="sv-SE" sz="1100">
                <a:ea typeface="+mn-lt"/>
                <a:cs typeface="+mn-lt"/>
              </a:rPr>
              <a:t>🦌 Ha alltid hunden kopplad!</a:t>
            </a:r>
            <a:endParaRPr lang="sv-SE"/>
          </a:p>
          <a:p>
            <a:pPr marL="0" indent="0">
              <a:buNone/>
            </a:pPr>
            <a:r>
              <a:rPr lang="sv-SE" sz="1100">
                <a:ea typeface="+mn-lt"/>
                <a:cs typeface="+mn-lt"/>
              </a:rPr>
              <a:t>🦌 Undvik att gå rakt mot renen och var så tyst som möjligt, det lugnar djuren. </a:t>
            </a:r>
            <a:endParaRPr lang="sv-SE">
              <a:ea typeface="+mn-lt"/>
              <a:cs typeface="+mn-lt"/>
            </a:endParaRPr>
          </a:p>
          <a:p>
            <a:pPr marL="0" indent="0">
              <a:buNone/>
            </a:pPr>
            <a:r>
              <a:rPr lang="sv-SE" sz="1100">
                <a:ea typeface="+mn-lt"/>
                <a:cs typeface="+mn-lt"/>
              </a:rPr>
              <a:t>🦌 Ser du en stor flock? Sätt dig ner, betrakta och njut. </a:t>
            </a:r>
            <a:endParaRPr lang="sv-SE"/>
          </a:p>
          <a:p>
            <a:pPr marL="0" indent="0">
              <a:buNone/>
            </a:pPr>
            <a:r>
              <a:rPr lang="sv-SE" sz="1100">
                <a:ea typeface="+mn-lt"/>
                <a:cs typeface="+mn-lt"/>
              </a:rPr>
              <a:t>🦌 Under sommaren söker sig renarna till snöfält som ger skydd mot värme och irriterande insekter. Låt renarna vara i fred och undvik snöfälten. </a:t>
            </a:r>
            <a:endParaRPr lang="sv-SE"/>
          </a:p>
          <a:p>
            <a:pPr marL="0" indent="0">
              <a:buNone/>
            </a:pPr>
            <a:r>
              <a:rPr lang="sv-SE" sz="1100">
                <a:ea typeface="+mn-lt"/>
                <a:cs typeface="+mn-lt"/>
              </a:rPr>
              <a:t>🦌 Prata med någon som har koll på de lokala förhållandena och kan ge dig kunskap och råd om renarna innan du ger dig ut på tur. </a:t>
            </a:r>
            <a:endParaRPr lang="sv-SE"/>
          </a:p>
          <a:p>
            <a:pPr marL="0" indent="0">
              <a:buNone/>
            </a:pPr>
            <a:endParaRPr lang="sv-SE" sz="1100">
              <a:ea typeface="+mn-lt"/>
              <a:cs typeface="+mn-lt"/>
            </a:endParaRPr>
          </a:p>
        </p:txBody>
      </p:sp>
      <p:sp>
        <p:nvSpPr>
          <p:cNvPr id="6" name="Rubrik 5">
            <a:extLst>
              <a:ext uri="{FF2B5EF4-FFF2-40B4-BE49-F238E27FC236}">
                <a16:creationId xmlns:a16="http://schemas.microsoft.com/office/drawing/2014/main" id="{B5F07073-A428-43DF-8286-CD9FFF094439}"/>
              </a:ext>
            </a:extLst>
          </p:cNvPr>
          <p:cNvSpPr>
            <a:spLocks noGrp="1"/>
          </p:cNvSpPr>
          <p:nvPr>
            <p:ph type="title"/>
          </p:nvPr>
        </p:nvSpPr>
        <p:spPr/>
        <p:txBody>
          <a:bodyPr/>
          <a:lstStyle/>
          <a:p>
            <a:r>
              <a:rPr lang="sv-SE"/>
              <a:t>Stör inte renen</a:t>
            </a:r>
          </a:p>
        </p:txBody>
      </p:sp>
      <p:pic>
        <p:nvPicPr>
          <p:cNvPr id="9" name="Bildobjekt 9" descr="En bild som visar text, gräs, himmel, utomhus&#10;&#10;Automatiskt genererad beskrivning">
            <a:extLst>
              <a:ext uri="{FF2B5EF4-FFF2-40B4-BE49-F238E27FC236}">
                <a16:creationId xmlns:a16="http://schemas.microsoft.com/office/drawing/2014/main" id="{2FF06DBF-F6D6-4CDD-AAF4-304A7AA288EC}"/>
              </a:ext>
            </a:extLst>
          </p:cNvPr>
          <p:cNvPicPr>
            <a:picLocks noGrp="1" noChangeAspect="1"/>
          </p:cNvPicPr>
          <p:nvPr>
            <p:ph sz="half" idx="1"/>
          </p:nvPr>
        </p:nvPicPr>
        <p:blipFill>
          <a:blip r:embed="rId3"/>
          <a:stretch>
            <a:fillRect/>
          </a:stretch>
        </p:blipFill>
        <p:spPr>
          <a:xfrm>
            <a:off x="4716016" y="1122589"/>
            <a:ext cx="4176464" cy="2610290"/>
          </a:xfrm>
        </p:spPr>
      </p:pic>
    </p:spTree>
    <p:extLst>
      <p:ext uri="{BB962C8B-B14F-4D97-AF65-F5344CB8AC3E}">
        <p14:creationId xmlns:p14="http://schemas.microsoft.com/office/powerpoint/2010/main" val="15669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22D485C-9C2E-40AD-B215-B7A4C09F5A1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C46EE4BA-C7D8-4922-8DBD-6E2E0EA7888A}"/>
              </a:ext>
            </a:extLst>
          </p:cNvPr>
          <p:cNvSpPr>
            <a:spLocks noGrp="1"/>
          </p:cNvSpPr>
          <p:nvPr>
            <p:ph type="sldNum" sz="quarter" idx="12"/>
          </p:nvPr>
        </p:nvSpPr>
        <p:spPr/>
        <p:txBody>
          <a:bodyPr/>
          <a:lstStyle/>
          <a:p>
            <a:fld id="{1844E2AD-2CA4-4022-8F3B-D585D66E2E30}" type="slidenum">
              <a:rPr lang="sv-SE" smtClean="0"/>
              <a:pPr/>
              <a:t>6</a:t>
            </a:fld>
            <a:endParaRPr lang="sv-SE"/>
          </a:p>
        </p:txBody>
      </p:sp>
      <p:sp>
        <p:nvSpPr>
          <p:cNvPr id="4" name="Platshållare för text 3">
            <a:extLst>
              <a:ext uri="{FF2B5EF4-FFF2-40B4-BE49-F238E27FC236}">
                <a16:creationId xmlns:a16="http://schemas.microsoft.com/office/drawing/2014/main" id="{9ACA153D-0BA8-4F69-813D-9D4BC33A006F}"/>
              </a:ext>
            </a:extLst>
          </p:cNvPr>
          <p:cNvSpPr>
            <a:spLocks noGrp="1"/>
          </p:cNvSpPr>
          <p:nvPr>
            <p:ph type="body" sz="quarter" idx="14"/>
          </p:nvPr>
        </p:nvSpPr>
        <p:spPr>
          <a:xfrm>
            <a:off x="323528" y="1635646"/>
            <a:ext cx="4248472" cy="2952327"/>
          </a:xfrm>
        </p:spPr>
        <p:txBody>
          <a:bodyPr/>
          <a:lstStyle/>
          <a:p>
            <a:pPr marL="0" indent="0">
              <a:buNone/>
            </a:pPr>
            <a:r>
              <a:rPr lang="sv-SE" sz="1100"/>
              <a:t>Midsommarbuketten ska enligt traditionen bestå av sju sorters blommor. Här är sju stycken som inte är fridlysta och som det är fritt fram att plocka:</a:t>
            </a:r>
          </a:p>
          <a:p>
            <a:r>
              <a:rPr lang="sv-SE" sz="1100"/>
              <a:t>🌸 natt och dag</a:t>
            </a:r>
          </a:p>
          <a:p>
            <a:r>
              <a:rPr lang="sv-SE" sz="1100"/>
              <a:t>🌿 humleblomster</a:t>
            </a:r>
          </a:p>
          <a:p>
            <a:r>
              <a:rPr lang="sv-SE" sz="1100"/>
              <a:t>🌹 ängsklocka</a:t>
            </a:r>
          </a:p>
          <a:p>
            <a:r>
              <a:rPr lang="sv-SE" sz="1100"/>
              <a:t>🌻 prästkrage</a:t>
            </a:r>
          </a:p>
          <a:p>
            <a:r>
              <a:rPr lang="sv-SE" sz="1100"/>
              <a:t>🐞 skogsklöver</a:t>
            </a:r>
          </a:p>
          <a:p>
            <a:r>
              <a:rPr lang="sv-SE" sz="1100"/>
              <a:t>🌱 rödblära</a:t>
            </a:r>
          </a:p>
          <a:p>
            <a:r>
              <a:rPr lang="sv-SE" sz="1100"/>
              <a:t>🌸 käringtand</a:t>
            </a:r>
          </a:p>
        </p:txBody>
      </p:sp>
      <p:sp>
        <p:nvSpPr>
          <p:cNvPr id="6" name="Rubrik 5">
            <a:extLst>
              <a:ext uri="{FF2B5EF4-FFF2-40B4-BE49-F238E27FC236}">
                <a16:creationId xmlns:a16="http://schemas.microsoft.com/office/drawing/2014/main" id="{F019DA4E-B8AA-4B8B-8FC5-1BC37E853FF7}"/>
              </a:ext>
            </a:extLst>
          </p:cNvPr>
          <p:cNvSpPr>
            <a:spLocks noGrp="1"/>
          </p:cNvSpPr>
          <p:nvPr>
            <p:ph type="title"/>
          </p:nvPr>
        </p:nvSpPr>
        <p:spPr/>
        <p:txBody>
          <a:bodyPr/>
          <a:lstStyle/>
          <a:p>
            <a:r>
              <a:rPr lang="sv-SE"/>
              <a:t>Midsommar, plocka blommor</a:t>
            </a:r>
          </a:p>
        </p:txBody>
      </p:sp>
      <p:pic>
        <p:nvPicPr>
          <p:cNvPr id="10" name="Platshållare för innehåll 9" descr="En bild som visar blomma, växt, aster, tusensköna&#10;&#10;Automatiskt genererad beskrivning">
            <a:extLst>
              <a:ext uri="{FF2B5EF4-FFF2-40B4-BE49-F238E27FC236}">
                <a16:creationId xmlns:a16="http://schemas.microsoft.com/office/drawing/2014/main" id="{C3EEE2F2-0F97-4CA8-B961-FA5BDE3C6CA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16463" y="1034331"/>
            <a:ext cx="4176712" cy="2787501"/>
          </a:xfrm>
        </p:spPr>
      </p:pic>
    </p:spTree>
    <p:extLst>
      <p:ext uri="{BB962C8B-B14F-4D97-AF65-F5344CB8AC3E}">
        <p14:creationId xmlns:p14="http://schemas.microsoft.com/office/powerpoint/2010/main" val="23920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D9A97ADA-1C07-428B-909B-6507A17A9395}"/>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B9C61CE8-68DC-44E4-AC63-C42676910231}"/>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4" name="Platshållare för text 3">
            <a:extLst>
              <a:ext uri="{FF2B5EF4-FFF2-40B4-BE49-F238E27FC236}">
                <a16:creationId xmlns:a16="http://schemas.microsoft.com/office/drawing/2014/main" id="{21B51EA5-31BB-47E9-9FB7-608D870C35B5}"/>
              </a:ext>
            </a:extLst>
          </p:cNvPr>
          <p:cNvSpPr>
            <a:spLocks noGrp="1"/>
          </p:cNvSpPr>
          <p:nvPr>
            <p:ph type="body" sz="quarter" idx="14"/>
          </p:nvPr>
        </p:nvSpPr>
        <p:spPr>
          <a:xfrm>
            <a:off x="323528" y="1131590"/>
            <a:ext cx="4248472" cy="2952327"/>
          </a:xfrm>
        </p:spPr>
        <p:txBody>
          <a:bodyPr/>
          <a:lstStyle/>
          <a:p>
            <a:pPr marL="0" indent="0">
              <a:buNone/>
            </a:pPr>
            <a:r>
              <a:rPr lang="sv-SE" sz="1100"/>
              <a:t>Allemansrätten ger ingen självklar rätt att göra upp eld i naturen. Kolla upp eventuella eldningsförbud innan du tänder brasan. Om det är tillåtet att elda, tänk på:</a:t>
            </a:r>
          </a:p>
          <a:p>
            <a:pPr marL="0" indent="0">
              <a:buNone/>
            </a:pPr>
            <a:r>
              <a:rPr lang="sv-SE" sz="1100"/>
              <a:t>🔥 Bästa stället att elda är på redan iordninggjorda eldplatser.</a:t>
            </a:r>
          </a:p>
          <a:p>
            <a:pPr marL="0" indent="0">
              <a:buNone/>
            </a:pPr>
            <a:r>
              <a:rPr lang="sv-SE" sz="1100"/>
              <a:t>🔥 Elda bara på platser där elden inte kan sprida sig eller skada växter, djur eller mark, till exempel på grus eller sandmark.</a:t>
            </a:r>
          </a:p>
          <a:p>
            <a:pPr marL="0" indent="0">
              <a:buNone/>
            </a:pPr>
            <a:r>
              <a:rPr lang="sv-SE" sz="1100"/>
              <a:t>🔥 Elda inte på mossa, torvmark, jordig skogsmark eller klippor.</a:t>
            </a:r>
          </a:p>
          <a:p>
            <a:pPr marL="0" indent="0">
              <a:buNone/>
            </a:pPr>
            <a:r>
              <a:rPr lang="sv-SE" sz="1100"/>
              <a:t>🔥 Ha alltid vatten nära till hands.</a:t>
            </a:r>
          </a:p>
          <a:p>
            <a:pPr marL="0" indent="0">
              <a:buNone/>
            </a:pPr>
            <a:r>
              <a:rPr lang="sv-SE" sz="1100"/>
              <a:t>🔥 Ta med engångsgrillen och skräpet hem.</a:t>
            </a:r>
          </a:p>
        </p:txBody>
      </p:sp>
      <p:sp>
        <p:nvSpPr>
          <p:cNvPr id="6" name="Rubrik 5">
            <a:extLst>
              <a:ext uri="{FF2B5EF4-FFF2-40B4-BE49-F238E27FC236}">
                <a16:creationId xmlns:a16="http://schemas.microsoft.com/office/drawing/2014/main" id="{03BFE5A4-ADE8-4AE8-8641-80DF8F4DE010}"/>
              </a:ext>
            </a:extLst>
          </p:cNvPr>
          <p:cNvSpPr>
            <a:spLocks noGrp="1"/>
          </p:cNvSpPr>
          <p:nvPr>
            <p:ph type="title"/>
          </p:nvPr>
        </p:nvSpPr>
        <p:spPr/>
        <p:txBody>
          <a:bodyPr/>
          <a:lstStyle/>
          <a:p>
            <a:r>
              <a:rPr lang="sv-SE"/>
              <a:t>Eldning</a:t>
            </a:r>
          </a:p>
        </p:txBody>
      </p:sp>
      <p:pic>
        <p:nvPicPr>
          <p:cNvPr id="8" name="Bildobjekt 9" descr="En bild som visar gräs, utomhus, klippa&#10;&#10;Automatiskt genererad beskrivning">
            <a:extLst>
              <a:ext uri="{FF2B5EF4-FFF2-40B4-BE49-F238E27FC236}">
                <a16:creationId xmlns:a16="http://schemas.microsoft.com/office/drawing/2014/main" id="{45EFA1C4-0C59-4159-B546-D713A970CC44}"/>
              </a:ext>
            </a:extLst>
          </p:cNvPr>
          <p:cNvPicPr>
            <a:picLocks noGrp="1" noChangeAspect="1"/>
          </p:cNvPicPr>
          <p:nvPr>
            <p:ph sz="half" idx="1"/>
          </p:nvPr>
        </p:nvPicPr>
        <p:blipFill>
          <a:blip r:embed="rId3"/>
          <a:stretch>
            <a:fillRect/>
          </a:stretch>
        </p:blipFill>
        <p:spPr>
          <a:xfrm>
            <a:off x="4716016" y="1034491"/>
            <a:ext cx="4176464" cy="2786485"/>
          </a:xfrm>
        </p:spPr>
      </p:pic>
    </p:spTree>
    <p:extLst>
      <p:ext uri="{BB962C8B-B14F-4D97-AF65-F5344CB8AC3E}">
        <p14:creationId xmlns:p14="http://schemas.microsoft.com/office/powerpoint/2010/main" val="131275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2245C78-8D36-46B8-B7D5-7BE23425F1D6}"/>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4D408A3D-4A98-43D7-916E-270F3CA77838}"/>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4" name="Platshållare för text 3">
            <a:extLst>
              <a:ext uri="{FF2B5EF4-FFF2-40B4-BE49-F238E27FC236}">
                <a16:creationId xmlns:a16="http://schemas.microsoft.com/office/drawing/2014/main" id="{2AEFD80B-0E32-43A5-8856-85EFD13FA112}"/>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Hemfridszonen är området närmast ett bostads- eller fritidshus där du inte störa de boende.</a:t>
            </a:r>
          </a:p>
          <a:p>
            <a:pPr marL="0" indent="0">
              <a:buNone/>
            </a:pPr>
            <a:r>
              <a:rPr lang="sv-SE" sz="1100"/>
              <a:t>✋ Det finns inga generella mått för hur stor hemfridszonen är. </a:t>
            </a:r>
            <a:endParaRPr lang="sv-SE" sz="1100">
              <a:cs typeface="Arial"/>
            </a:endParaRPr>
          </a:p>
          <a:p>
            <a:pPr marL="0" indent="0">
              <a:buNone/>
            </a:pPr>
            <a:r>
              <a:rPr lang="sv-SE" sz="1100"/>
              <a:t>✋ Mer stök - längre avstånd! Tänk på att inte hålla till för nära hus där någon bor om du gör något som kan vara störande för de boende. </a:t>
            </a:r>
            <a:endParaRPr lang="sv-SE" sz="1100">
              <a:cs typeface="Arial"/>
            </a:endParaRPr>
          </a:p>
        </p:txBody>
      </p:sp>
      <p:sp>
        <p:nvSpPr>
          <p:cNvPr id="6" name="Rubrik 5">
            <a:extLst>
              <a:ext uri="{FF2B5EF4-FFF2-40B4-BE49-F238E27FC236}">
                <a16:creationId xmlns:a16="http://schemas.microsoft.com/office/drawing/2014/main" id="{5904372C-9D36-468C-A476-31F603473632}"/>
              </a:ext>
            </a:extLst>
          </p:cNvPr>
          <p:cNvSpPr>
            <a:spLocks noGrp="1"/>
          </p:cNvSpPr>
          <p:nvPr>
            <p:ph type="title"/>
          </p:nvPr>
        </p:nvSpPr>
        <p:spPr/>
        <p:txBody>
          <a:bodyPr/>
          <a:lstStyle/>
          <a:p>
            <a:r>
              <a:rPr lang="sv-SE"/>
              <a:t>Hemfridszon</a:t>
            </a:r>
          </a:p>
        </p:txBody>
      </p:sp>
      <p:pic>
        <p:nvPicPr>
          <p:cNvPr id="8" name="Bildobjekt 9" descr="En bild som visar text, gräs, träd, utomhus&#10;&#10;Automatiskt genererad beskrivning">
            <a:extLst>
              <a:ext uri="{FF2B5EF4-FFF2-40B4-BE49-F238E27FC236}">
                <a16:creationId xmlns:a16="http://schemas.microsoft.com/office/drawing/2014/main" id="{68436D0E-F1B7-4A2E-80B0-5F97FE542444}"/>
              </a:ext>
            </a:extLst>
          </p:cNvPr>
          <p:cNvPicPr>
            <a:picLocks noGrp="1" noChangeAspect="1"/>
          </p:cNvPicPr>
          <p:nvPr>
            <p:ph sz="half" idx="1"/>
          </p:nvPr>
        </p:nvPicPr>
        <p:blipFill>
          <a:blip r:embed="rId3"/>
          <a:stretch>
            <a:fillRect/>
          </a:stretch>
        </p:blipFill>
        <p:spPr>
          <a:xfrm>
            <a:off x="4716016" y="1036666"/>
            <a:ext cx="4176464" cy="2782134"/>
          </a:xfrm>
        </p:spPr>
      </p:pic>
    </p:spTree>
    <p:extLst>
      <p:ext uri="{BB962C8B-B14F-4D97-AF65-F5344CB8AC3E}">
        <p14:creationId xmlns:p14="http://schemas.microsoft.com/office/powerpoint/2010/main" val="259445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EA7D221-0587-4642-A048-63DFCD2927BD}"/>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5ADCBB-36B3-43B6-890C-CF96E344CD62}"/>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4" name="Platshållare för text 3">
            <a:extLst>
              <a:ext uri="{FF2B5EF4-FFF2-40B4-BE49-F238E27FC236}">
                <a16:creationId xmlns:a16="http://schemas.microsoft.com/office/drawing/2014/main" id="{6CF9C550-9A85-47A3-84E4-5E53215B28E5}"/>
              </a:ext>
            </a:extLst>
          </p:cNvPr>
          <p:cNvSpPr>
            <a:spLocks noGrp="1"/>
          </p:cNvSpPr>
          <p:nvPr>
            <p:ph type="body" sz="quarter" idx="14"/>
          </p:nvPr>
        </p:nvSpPr>
        <p:spPr/>
        <p:txBody>
          <a:bodyPr/>
          <a:lstStyle/>
          <a:p>
            <a:pPr marL="0" indent="0">
              <a:buNone/>
            </a:pPr>
            <a:r>
              <a:rPr lang="sv-SE" sz="1100"/>
              <a:t>Ohoj! Allemansrätten gäller på både land och vatten. Du får gå i land, bada, ankra och tillfälligt förtöja vid strand eller brygga som inte hör till en tomt eller är fågelskyddsområde. Kom ihåg att inte störa eller förstöra och flytta på dig om den som äger bryggan behöver den. 🐟⛵⚓</a:t>
            </a:r>
            <a:br>
              <a:rPr lang="sv-SE"/>
            </a:br>
            <a:endParaRPr lang="sv-SE"/>
          </a:p>
          <a:p>
            <a:pPr marL="0" indent="0">
              <a:buNone/>
            </a:pPr>
            <a:endParaRPr lang="sv-SE"/>
          </a:p>
        </p:txBody>
      </p:sp>
      <p:sp>
        <p:nvSpPr>
          <p:cNvPr id="6" name="Rubrik 5">
            <a:extLst>
              <a:ext uri="{FF2B5EF4-FFF2-40B4-BE49-F238E27FC236}">
                <a16:creationId xmlns:a16="http://schemas.microsoft.com/office/drawing/2014/main" id="{8BA61E8D-0619-469B-A9B5-7E6BC9AEEC2E}"/>
              </a:ext>
            </a:extLst>
          </p:cNvPr>
          <p:cNvSpPr>
            <a:spLocks noGrp="1"/>
          </p:cNvSpPr>
          <p:nvPr>
            <p:ph type="title"/>
          </p:nvPr>
        </p:nvSpPr>
        <p:spPr/>
        <p:txBody>
          <a:bodyPr/>
          <a:lstStyle/>
          <a:p>
            <a:r>
              <a:rPr lang="sv-SE"/>
              <a:t>Allemansrätten på land och vatten</a:t>
            </a:r>
          </a:p>
        </p:txBody>
      </p:sp>
      <p:pic>
        <p:nvPicPr>
          <p:cNvPr id="9" name="Bildobjekt 9">
            <a:extLst>
              <a:ext uri="{FF2B5EF4-FFF2-40B4-BE49-F238E27FC236}">
                <a16:creationId xmlns:a16="http://schemas.microsoft.com/office/drawing/2014/main" id="{120F677C-9B99-4C11-858D-9F71A1E6F6E1}"/>
              </a:ext>
            </a:extLst>
          </p:cNvPr>
          <p:cNvPicPr>
            <a:picLocks noGrp="1" noChangeAspect="1"/>
          </p:cNvPicPr>
          <p:nvPr>
            <p:ph sz="half" idx="1"/>
          </p:nvPr>
        </p:nvPicPr>
        <p:blipFill>
          <a:blip r:embed="rId3"/>
          <a:stretch>
            <a:fillRect/>
          </a:stretch>
        </p:blipFill>
        <p:spPr>
          <a:xfrm>
            <a:off x="4716016" y="1344067"/>
            <a:ext cx="4176464" cy="2167332"/>
          </a:xfrm>
        </p:spPr>
      </p:pic>
    </p:spTree>
    <p:extLst>
      <p:ext uri="{BB962C8B-B14F-4D97-AF65-F5344CB8AC3E}">
        <p14:creationId xmlns:p14="http://schemas.microsoft.com/office/powerpoint/2010/main" val="31006766"/>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mpelpresentation" id="{85AC6ECB-3584-4CFB-AE80-4FF86AC52288}" vid="{D4BE226D-EAC5-4A80-A0FB-45F2DF0C08A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A97A5CA150ADC4D9E6A78D5F74FB0F3" ma:contentTypeVersion="12" ma:contentTypeDescription="Skapa ett nytt dokument." ma:contentTypeScope="" ma:versionID="a30fdcf200b398323d8c8400e78ba2bd">
  <xsd:schema xmlns:xsd="http://www.w3.org/2001/XMLSchema" xmlns:xs="http://www.w3.org/2001/XMLSchema" xmlns:p="http://schemas.microsoft.com/office/2006/metadata/properties" xmlns:ns3="22718ce3-1f3b-4e0a-bd70-759c0591936c" xmlns:ns4="9e4cf663-a603-4fec-9a96-e8deb4bf3c16" targetNamespace="http://schemas.microsoft.com/office/2006/metadata/properties" ma:root="true" ma:fieldsID="b84e6b4ac8fc55eb48937dbd51154dfa" ns3:_="" ns4:_="">
    <xsd:import namespace="22718ce3-1f3b-4e0a-bd70-759c0591936c"/>
    <xsd:import namespace="9e4cf663-a603-4fec-9a96-e8deb4bf3c1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18ce3-1f3b-4e0a-bd70-759c059193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4cf663-a603-4fec-9a96-e8deb4bf3c1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E36E68-84F3-479D-AD99-555454F434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18ce3-1f3b-4e0a-bd70-759c0591936c"/>
    <ds:schemaRef ds:uri="9e4cf663-a603-4fec-9a96-e8deb4bf3c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4EB1AB-9B2E-4E89-83B8-4E29C45E1012}">
  <ds:schemaRefs>
    <ds:schemaRef ds:uri="http://schemas.microsoft.com/sharepoint/v3/contenttype/forms"/>
  </ds:schemaRefs>
</ds:datastoreItem>
</file>

<file path=customXml/itemProps3.xml><?xml version="1.0" encoding="utf-8"?>
<ds:datastoreItem xmlns:ds="http://schemas.openxmlformats.org/officeDocument/2006/customXml" ds:itemID="{D210EEE5-4A60-4B88-AD83-490B858CBAC9}">
  <ds:schemaRefs>
    <ds:schemaRef ds:uri="http://schemas.microsoft.com/office/2006/metadata/properties"/>
    <ds:schemaRef ds:uri="9e4cf663-a603-4fec-9a96-e8deb4bf3c1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22718ce3-1f3b-4e0a-bd70-759c0591936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exempelpresentation</Template>
  <TotalTime>2018</TotalTime>
  <Words>3782</Words>
  <Application>Microsoft Office PowerPoint</Application>
  <PresentationFormat>Bildspel på skärmen (16:9)</PresentationFormat>
  <Paragraphs>385</Paragraphs>
  <Slides>34</Slides>
  <Notes>29</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34</vt:i4>
      </vt:variant>
    </vt:vector>
  </HeadingPairs>
  <TitlesOfParts>
    <vt:vector size="38" baseType="lpstr">
      <vt:lpstr>Arial</vt:lpstr>
      <vt:lpstr>Calibri</vt:lpstr>
      <vt:lpstr>Times New Roman</vt:lpstr>
      <vt:lpstr>Office-tema</vt:lpstr>
      <vt:lpstr>Innehåll om Ta hand om varandra och naturen och allemansrätten till sociala medier  </vt:lpstr>
      <vt:lpstr>Så här använder du materialet</vt:lpstr>
      <vt:lpstr>Innehåll</vt:lpstr>
      <vt:lpstr>Innehåll med fokus på allemansrätten </vt:lpstr>
      <vt:lpstr>Stör inte renen</vt:lpstr>
      <vt:lpstr>Midsommar, plocka blommor</vt:lpstr>
      <vt:lpstr>Eldning</vt:lpstr>
      <vt:lpstr>Hemfridszon</vt:lpstr>
      <vt:lpstr>Allemansrätten på land och vatten</vt:lpstr>
      <vt:lpstr>Husvagn och husbil</vt:lpstr>
      <vt:lpstr>Paddling</vt:lpstr>
      <vt:lpstr>Cykling</vt:lpstr>
      <vt:lpstr>Övernatta i naturen, tältning, sova ute</vt:lpstr>
      <vt:lpstr>Allemansrätten i fjällen</vt:lpstr>
      <vt:lpstr>Allemansrätten vid odlad mark och hagar</vt:lpstr>
      <vt:lpstr>Köra bil till ett naturområde, parkering</vt:lpstr>
      <vt:lpstr>Skräp</vt:lpstr>
      <vt:lpstr>Har ditt naturområde blivit poppis?</vt:lpstr>
      <vt:lpstr>Inget dass i sikte?</vt:lpstr>
      <vt:lpstr>Fest utomhus, utekalas</vt:lpstr>
      <vt:lpstr>Hundar i naturen</vt:lpstr>
      <vt:lpstr>Ta hand om varandra och naturen</vt:lpstr>
      <vt:lpstr>Film: Upptäck ett nytt naturområde</vt:lpstr>
      <vt:lpstr>Film: Håll avstånd</vt:lpstr>
      <vt:lpstr>Film: Parkera rätt</vt:lpstr>
      <vt:lpstr>Film: Ta hand om ditt skräp</vt:lpstr>
      <vt:lpstr>Välkommen ut - inlägg 1</vt:lpstr>
      <vt:lpstr>Välkommen ut - inlägg 2</vt:lpstr>
      <vt:lpstr>Välkommen ut - inlägg 3</vt:lpstr>
      <vt:lpstr>Välkommen ut - inlägg 4</vt:lpstr>
      <vt:lpstr>Koll på vad som gäller i naturen</vt:lpstr>
      <vt:lpstr>Att tänka på när du besöker naturen</vt:lpstr>
      <vt:lpstr>Besöka naturreservat eller nationalpark</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Innehåll om allemansrätten till sociala medier  Sommaren 2021</dc:title>
  <dc:creator>Helsing, Susanna</dc:creator>
  <cp:lastModifiedBy>Helsing, Susanna</cp:lastModifiedBy>
  <cp:revision>9</cp:revision>
  <dcterms:created xsi:type="dcterms:W3CDTF">2021-03-08T14:08:25Z</dcterms:created>
  <dcterms:modified xsi:type="dcterms:W3CDTF">2023-06-08T13:03:49Z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0x0101003A97A5CA150ADC4D9E6A78D5F74FB0F3</vt:lpwstr>
  </property>
</Properties>
</file>