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68" r:id="rId5"/>
    <p:sldId id="257" r:id="rId6"/>
    <p:sldId id="266" r:id="rId7"/>
    <p:sldId id="269" r:id="rId8"/>
    <p:sldId id="270" r:id="rId9"/>
    <p:sldId id="260" r:id="rId10"/>
    <p:sldId id="261" r:id="rId11"/>
    <p:sldId id="264" r:id="rId1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1A2BEE3B-9F2C-E3A1-7EFC-1767C12649E5}" name="Lindsjö, Nicole" initials="NL" userId="S::Nicole.Lindsjo@naturvardsverket.se::81013713-2723-44f3-9474-3d7abb0af52d" providerId="AD"/>
  <p188:author id="{C431307F-4F96-C58A-90C5-BB0BCDEFC6F9}" name="Sandberg Mattias    Skogsenheten" initials="SS" userId="S::mattias.sandberg_skogsstyrelsen.se#ext#@naturvardsverket.onmicrosoft.com::d7695723-087a-4680-a195-62aadea663a6" providerId="AD"/>
  <p188:author id="{C731498F-3343-6490-F57F-7C46626EAACE}" name="Lindsjö, Nicole" initials="LN" userId="S::nicole.lindsjo@naturvardsverket.se::81013713-2723-44f3-9474-3d7abb0af52d" providerId="AD"/>
  <p188:author id="{84DE059D-D197-BBB4-8A95-3F8514239749}" name="Elisabet Olofsson" initials="EO" userId="S::elisabet.olofsson_folkhalsomyndigheten.se#ext#@naturvardsverket.onmicrosoft.com::8a571a50-6044-45e2-8006-77c97229df86" providerId="AD"/>
  <p188:author id="{0D0BB8DE-4D21-D48E-14F1-3F0A48D53114}" name="Stighäll, Eva" initials="SE" userId="S::eva.stighall@naturvardsverket.se::4cd88aff-aa31-4145-89e3-a7909a55881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E92A5B-51AC-45AA-8E82-323BD6DAB6CD}" v="320" dt="2026-06-29T13:04:33.397"/>
    <p1510:client id="{E67F8C93-A0EE-4D8B-9250-B340B32217CF}" v="163" dt="2026-06-29T13:41:46.325"/>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84" y="1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896B8C-8BEA-4C1E-8B46-AE64EBC26C19}" type="datetimeFigureOut">
              <a:t>2026-06-29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57EB3E-5058-457D-A365-50ED0DBD08C7}" type="slidenum">
              <a:t>‹#›</a:t>
            </a:fld>
            <a:endParaRPr lang="sv-SE"/>
          </a:p>
        </p:txBody>
      </p:sp>
    </p:spTree>
    <p:extLst>
      <p:ext uri="{BB962C8B-B14F-4D97-AF65-F5344CB8AC3E}">
        <p14:creationId xmlns:p14="http://schemas.microsoft.com/office/powerpoint/2010/main" val="3064049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36ED2-D189-8F91-D08D-AA7FF601B42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D4EE696-188E-4064-C38C-7B1448E1F63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FDFD5E6-F951-6B00-A14A-F49D23A32808}"/>
              </a:ext>
            </a:extLst>
          </p:cNvPr>
          <p:cNvSpPr>
            <a:spLocks noGrp="1"/>
          </p:cNvSpPr>
          <p:nvPr>
            <p:ph type="body" idx="1"/>
          </p:nvPr>
        </p:nvSpPr>
        <p:spPr/>
        <p:txBody>
          <a:bodyPr/>
          <a:lstStyle/>
          <a:p>
            <a:r>
              <a:rPr lang="sv-SE" dirty="0"/>
              <a:t>Mattias</a:t>
            </a:r>
          </a:p>
        </p:txBody>
      </p:sp>
      <p:sp>
        <p:nvSpPr>
          <p:cNvPr id="4" name="Platshållare för bildnummer 3">
            <a:extLst>
              <a:ext uri="{FF2B5EF4-FFF2-40B4-BE49-F238E27FC236}">
                <a16:creationId xmlns:a16="http://schemas.microsoft.com/office/drawing/2014/main" id="{28A542DB-7C00-72EC-7655-FDC5D4E61B8C}"/>
              </a:ext>
            </a:extLst>
          </p:cNvPr>
          <p:cNvSpPr>
            <a:spLocks noGrp="1"/>
          </p:cNvSpPr>
          <p:nvPr>
            <p:ph type="sldNum" sz="quarter" idx="5"/>
          </p:nvPr>
        </p:nvSpPr>
        <p:spPr/>
        <p:txBody>
          <a:bodyPr/>
          <a:lstStyle/>
          <a:p>
            <a:fld id="{810C23A6-FAC7-4D03-9BBD-F5FE431590EF}" type="slidenum">
              <a:rPr lang="sv-SE" smtClean="0"/>
              <a:t>1</a:t>
            </a:fld>
            <a:endParaRPr lang="sv-SE"/>
          </a:p>
        </p:txBody>
      </p:sp>
    </p:spTree>
    <p:extLst>
      <p:ext uri="{BB962C8B-B14F-4D97-AF65-F5344CB8AC3E}">
        <p14:creationId xmlns:p14="http://schemas.microsoft.com/office/powerpoint/2010/main" val="1839366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485DDF-B8F3-B9DC-C32B-61E937A86A43}"/>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B4E49E6D-4432-E191-FCA6-3FA2BF2B80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3D87670-0C7D-EF63-B0E6-EBBF3809931C}"/>
              </a:ext>
            </a:extLst>
          </p:cNvPr>
          <p:cNvSpPr>
            <a:spLocks noGrp="1"/>
          </p:cNvSpPr>
          <p:nvPr>
            <p:ph type="dt" sz="half" idx="10"/>
          </p:nvPr>
        </p:nvSpPr>
        <p:spPr/>
        <p:txBody>
          <a:bodyPr/>
          <a:lstStyle/>
          <a:p>
            <a:fld id="{C422C10A-C10C-4726-B59E-B02A97086E4A}" type="datetimeFigureOut">
              <a:rPr lang="sv-SE" smtClean="0"/>
              <a:t>2026-06-29</a:t>
            </a:fld>
            <a:endParaRPr lang="sv-SE"/>
          </a:p>
        </p:txBody>
      </p:sp>
      <p:sp>
        <p:nvSpPr>
          <p:cNvPr id="5" name="Platshållare för sidfot 4">
            <a:extLst>
              <a:ext uri="{FF2B5EF4-FFF2-40B4-BE49-F238E27FC236}">
                <a16:creationId xmlns:a16="http://schemas.microsoft.com/office/drawing/2014/main" id="{F3374D64-8D39-0A6C-D41D-9750FBBDE12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DB323B6-4D80-654A-4A98-8A58DC9C92FA}"/>
              </a:ext>
            </a:extLst>
          </p:cNvPr>
          <p:cNvSpPr>
            <a:spLocks noGrp="1"/>
          </p:cNvSpPr>
          <p:nvPr>
            <p:ph type="sldNum" sz="quarter" idx="12"/>
          </p:nvPr>
        </p:nvSpPr>
        <p:spPr/>
        <p:txBody>
          <a:bodyPr/>
          <a:lstStyle/>
          <a:p>
            <a:fld id="{D4AB4958-60E3-4B13-B8E0-2211D7DBF5AE}" type="slidenum">
              <a:rPr lang="sv-SE" smtClean="0"/>
              <a:t>‹#›</a:t>
            </a:fld>
            <a:endParaRPr lang="sv-SE"/>
          </a:p>
        </p:txBody>
      </p:sp>
    </p:spTree>
    <p:extLst>
      <p:ext uri="{BB962C8B-B14F-4D97-AF65-F5344CB8AC3E}">
        <p14:creationId xmlns:p14="http://schemas.microsoft.com/office/powerpoint/2010/main" val="794387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2CF225-F56E-A747-0399-FAC5C02393E0}"/>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067BDCB-8C5F-2667-948D-2BECFCF9C920}"/>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5A0D32C-ABD0-1B3D-BE84-13F878DF1984}"/>
              </a:ext>
            </a:extLst>
          </p:cNvPr>
          <p:cNvSpPr>
            <a:spLocks noGrp="1"/>
          </p:cNvSpPr>
          <p:nvPr>
            <p:ph type="dt" sz="half" idx="10"/>
          </p:nvPr>
        </p:nvSpPr>
        <p:spPr/>
        <p:txBody>
          <a:bodyPr/>
          <a:lstStyle/>
          <a:p>
            <a:fld id="{C422C10A-C10C-4726-B59E-B02A97086E4A}" type="datetimeFigureOut">
              <a:rPr lang="sv-SE" smtClean="0"/>
              <a:t>2026-06-29</a:t>
            </a:fld>
            <a:endParaRPr lang="sv-SE"/>
          </a:p>
        </p:txBody>
      </p:sp>
      <p:sp>
        <p:nvSpPr>
          <p:cNvPr id="5" name="Platshållare för sidfot 4">
            <a:extLst>
              <a:ext uri="{FF2B5EF4-FFF2-40B4-BE49-F238E27FC236}">
                <a16:creationId xmlns:a16="http://schemas.microsoft.com/office/drawing/2014/main" id="{EF815A4B-F967-CFDC-B266-5B6ED74D3D3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BC8B24A-24CC-B72F-9A0D-57EE10298781}"/>
              </a:ext>
            </a:extLst>
          </p:cNvPr>
          <p:cNvSpPr>
            <a:spLocks noGrp="1"/>
          </p:cNvSpPr>
          <p:nvPr>
            <p:ph type="sldNum" sz="quarter" idx="12"/>
          </p:nvPr>
        </p:nvSpPr>
        <p:spPr/>
        <p:txBody>
          <a:bodyPr/>
          <a:lstStyle/>
          <a:p>
            <a:fld id="{D4AB4958-60E3-4B13-B8E0-2211D7DBF5AE}" type="slidenum">
              <a:rPr lang="sv-SE" smtClean="0"/>
              <a:t>‹#›</a:t>
            </a:fld>
            <a:endParaRPr lang="sv-SE"/>
          </a:p>
        </p:txBody>
      </p:sp>
    </p:spTree>
    <p:extLst>
      <p:ext uri="{BB962C8B-B14F-4D97-AF65-F5344CB8AC3E}">
        <p14:creationId xmlns:p14="http://schemas.microsoft.com/office/powerpoint/2010/main" val="3523431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EA64DE75-1E32-EB5F-F0A3-F6D779D89622}"/>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E683609C-624A-B389-731B-F66D4B3BF9DF}"/>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6DD49CA-A930-F8E6-EC24-8EB57B385CBD}"/>
              </a:ext>
            </a:extLst>
          </p:cNvPr>
          <p:cNvSpPr>
            <a:spLocks noGrp="1"/>
          </p:cNvSpPr>
          <p:nvPr>
            <p:ph type="dt" sz="half" idx="10"/>
          </p:nvPr>
        </p:nvSpPr>
        <p:spPr/>
        <p:txBody>
          <a:bodyPr/>
          <a:lstStyle/>
          <a:p>
            <a:fld id="{C422C10A-C10C-4726-B59E-B02A97086E4A}" type="datetimeFigureOut">
              <a:rPr lang="sv-SE" smtClean="0"/>
              <a:t>2026-06-29</a:t>
            </a:fld>
            <a:endParaRPr lang="sv-SE"/>
          </a:p>
        </p:txBody>
      </p:sp>
      <p:sp>
        <p:nvSpPr>
          <p:cNvPr id="5" name="Platshållare för sidfot 4">
            <a:extLst>
              <a:ext uri="{FF2B5EF4-FFF2-40B4-BE49-F238E27FC236}">
                <a16:creationId xmlns:a16="http://schemas.microsoft.com/office/drawing/2014/main" id="{71D4E6A6-2F4F-D108-8306-7C303C05542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92FACD2-17CE-D830-DC71-4EA04AFAE075}"/>
              </a:ext>
            </a:extLst>
          </p:cNvPr>
          <p:cNvSpPr>
            <a:spLocks noGrp="1"/>
          </p:cNvSpPr>
          <p:nvPr>
            <p:ph type="sldNum" sz="quarter" idx="12"/>
          </p:nvPr>
        </p:nvSpPr>
        <p:spPr/>
        <p:txBody>
          <a:bodyPr/>
          <a:lstStyle/>
          <a:p>
            <a:fld id="{D4AB4958-60E3-4B13-B8E0-2211D7DBF5AE}" type="slidenum">
              <a:rPr lang="sv-SE" smtClean="0"/>
              <a:t>‹#›</a:t>
            </a:fld>
            <a:endParaRPr lang="sv-SE"/>
          </a:p>
        </p:txBody>
      </p:sp>
    </p:spTree>
    <p:extLst>
      <p:ext uri="{BB962C8B-B14F-4D97-AF65-F5344CB8AC3E}">
        <p14:creationId xmlns:p14="http://schemas.microsoft.com/office/powerpoint/2010/main" val="1761722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3D0893E-DC63-0B7D-B100-0A5291FE085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D8EE29F-BF87-9438-512A-365450D692B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D7D9E28-3F75-1B23-7D65-1CA63F0EC6B8}"/>
              </a:ext>
            </a:extLst>
          </p:cNvPr>
          <p:cNvSpPr>
            <a:spLocks noGrp="1"/>
          </p:cNvSpPr>
          <p:nvPr>
            <p:ph type="dt" sz="half" idx="10"/>
          </p:nvPr>
        </p:nvSpPr>
        <p:spPr/>
        <p:txBody>
          <a:bodyPr/>
          <a:lstStyle/>
          <a:p>
            <a:fld id="{C422C10A-C10C-4726-B59E-B02A97086E4A}" type="datetimeFigureOut">
              <a:rPr lang="sv-SE" smtClean="0"/>
              <a:t>2026-06-29</a:t>
            </a:fld>
            <a:endParaRPr lang="sv-SE"/>
          </a:p>
        </p:txBody>
      </p:sp>
      <p:sp>
        <p:nvSpPr>
          <p:cNvPr id="5" name="Platshållare för sidfot 4">
            <a:extLst>
              <a:ext uri="{FF2B5EF4-FFF2-40B4-BE49-F238E27FC236}">
                <a16:creationId xmlns:a16="http://schemas.microsoft.com/office/drawing/2014/main" id="{EB2DE641-7C13-335E-B97C-1428A1D21DC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C07E405-BB28-E14F-EC10-2BFDFE893713}"/>
              </a:ext>
            </a:extLst>
          </p:cNvPr>
          <p:cNvSpPr>
            <a:spLocks noGrp="1"/>
          </p:cNvSpPr>
          <p:nvPr>
            <p:ph type="sldNum" sz="quarter" idx="12"/>
          </p:nvPr>
        </p:nvSpPr>
        <p:spPr/>
        <p:txBody>
          <a:bodyPr/>
          <a:lstStyle/>
          <a:p>
            <a:fld id="{D4AB4958-60E3-4B13-B8E0-2211D7DBF5AE}" type="slidenum">
              <a:rPr lang="sv-SE" smtClean="0"/>
              <a:t>‹#›</a:t>
            </a:fld>
            <a:endParaRPr lang="sv-SE"/>
          </a:p>
        </p:txBody>
      </p:sp>
    </p:spTree>
    <p:extLst>
      <p:ext uri="{BB962C8B-B14F-4D97-AF65-F5344CB8AC3E}">
        <p14:creationId xmlns:p14="http://schemas.microsoft.com/office/powerpoint/2010/main" val="1480495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88B1C0-8756-01D0-49E3-6B2E17B4A24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7E9F4D9-840F-D89A-E9D9-F868FB39A69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5D518D6B-7489-DC6D-55A2-C5ED8FEBB601}"/>
              </a:ext>
            </a:extLst>
          </p:cNvPr>
          <p:cNvSpPr>
            <a:spLocks noGrp="1"/>
          </p:cNvSpPr>
          <p:nvPr>
            <p:ph type="dt" sz="half" idx="10"/>
          </p:nvPr>
        </p:nvSpPr>
        <p:spPr/>
        <p:txBody>
          <a:bodyPr/>
          <a:lstStyle/>
          <a:p>
            <a:fld id="{C422C10A-C10C-4726-B59E-B02A97086E4A}" type="datetimeFigureOut">
              <a:rPr lang="sv-SE" smtClean="0"/>
              <a:t>2026-06-29</a:t>
            </a:fld>
            <a:endParaRPr lang="sv-SE"/>
          </a:p>
        </p:txBody>
      </p:sp>
      <p:sp>
        <p:nvSpPr>
          <p:cNvPr id="5" name="Platshållare för sidfot 4">
            <a:extLst>
              <a:ext uri="{FF2B5EF4-FFF2-40B4-BE49-F238E27FC236}">
                <a16:creationId xmlns:a16="http://schemas.microsoft.com/office/drawing/2014/main" id="{49C28CD5-B0F2-C713-55AD-848ACE542F7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827C30C-F188-5E5E-5A7F-3BCED3C7533B}"/>
              </a:ext>
            </a:extLst>
          </p:cNvPr>
          <p:cNvSpPr>
            <a:spLocks noGrp="1"/>
          </p:cNvSpPr>
          <p:nvPr>
            <p:ph type="sldNum" sz="quarter" idx="12"/>
          </p:nvPr>
        </p:nvSpPr>
        <p:spPr/>
        <p:txBody>
          <a:bodyPr/>
          <a:lstStyle/>
          <a:p>
            <a:fld id="{D4AB4958-60E3-4B13-B8E0-2211D7DBF5AE}" type="slidenum">
              <a:rPr lang="sv-SE" smtClean="0"/>
              <a:t>‹#›</a:t>
            </a:fld>
            <a:endParaRPr lang="sv-SE"/>
          </a:p>
        </p:txBody>
      </p:sp>
    </p:spTree>
    <p:extLst>
      <p:ext uri="{BB962C8B-B14F-4D97-AF65-F5344CB8AC3E}">
        <p14:creationId xmlns:p14="http://schemas.microsoft.com/office/powerpoint/2010/main" val="4196974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DF080A-5ABB-6D67-5FC7-3465954859FB}"/>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1F92C87-CF80-8C5E-43E0-9CD4782B8561}"/>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B3ADD727-17C1-4247-127D-E58E7677B766}"/>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896501B1-844F-A4ED-2302-13D4B866B5E8}"/>
              </a:ext>
            </a:extLst>
          </p:cNvPr>
          <p:cNvSpPr>
            <a:spLocks noGrp="1"/>
          </p:cNvSpPr>
          <p:nvPr>
            <p:ph type="dt" sz="half" idx="10"/>
          </p:nvPr>
        </p:nvSpPr>
        <p:spPr/>
        <p:txBody>
          <a:bodyPr/>
          <a:lstStyle/>
          <a:p>
            <a:fld id="{C422C10A-C10C-4726-B59E-B02A97086E4A}" type="datetimeFigureOut">
              <a:rPr lang="sv-SE" smtClean="0"/>
              <a:t>2026-06-29</a:t>
            </a:fld>
            <a:endParaRPr lang="sv-SE"/>
          </a:p>
        </p:txBody>
      </p:sp>
      <p:sp>
        <p:nvSpPr>
          <p:cNvPr id="6" name="Platshållare för sidfot 5">
            <a:extLst>
              <a:ext uri="{FF2B5EF4-FFF2-40B4-BE49-F238E27FC236}">
                <a16:creationId xmlns:a16="http://schemas.microsoft.com/office/drawing/2014/main" id="{40DEEF92-84C6-BE42-FA59-25BE71AAB45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2511AC5-D7A6-ACA9-CEB0-35B8983351BF}"/>
              </a:ext>
            </a:extLst>
          </p:cNvPr>
          <p:cNvSpPr>
            <a:spLocks noGrp="1"/>
          </p:cNvSpPr>
          <p:nvPr>
            <p:ph type="sldNum" sz="quarter" idx="12"/>
          </p:nvPr>
        </p:nvSpPr>
        <p:spPr/>
        <p:txBody>
          <a:bodyPr/>
          <a:lstStyle/>
          <a:p>
            <a:fld id="{D4AB4958-60E3-4B13-B8E0-2211D7DBF5AE}" type="slidenum">
              <a:rPr lang="sv-SE" smtClean="0"/>
              <a:t>‹#›</a:t>
            </a:fld>
            <a:endParaRPr lang="sv-SE"/>
          </a:p>
        </p:txBody>
      </p:sp>
    </p:spTree>
    <p:extLst>
      <p:ext uri="{BB962C8B-B14F-4D97-AF65-F5344CB8AC3E}">
        <p14:creationId xmlns:p14="http://schemas.microsoft.com/office/powerpoint/2010/main" val="1499685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1A6682-FFA4-9573-E279-5D13E67A6385}"/>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EE22EB7-B672-34B4-B117-E1FABDF114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5F51C6E0-BD9A-4CEC-C00C-6F88425393EF}"/>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CE39F967-2B6C-0D54-897A-7D228A5595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33A7366C-69C6-DD86-B162-A6B7D71A3D5B}"/>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EC7EF06-AB0B-7A96-802D-AC6A090AD217}"/>
              </a:ext>
            </a:extLst>
          </p:cNvPr>
          <p:cNvSpPr>
            <a:spLocks noGrp="1"/>
          </p:cNvSpPr>
          <p:nvPr>
            <p:ph type="dt" sz="half" idx="10"/>
          </p:nvPr>
        </p:nvSpPr>
        <p:spPr/>
        <p:txBody>
          <a:bodyPr/>
          <a:lstStyle/>
          <a:p>
            <a:fld id="{C422C10A-C10C-4726-B59E-B02A97086E4A}" type="datetimeFigureOut">
              <a:rPr lang="sv-SE" smtClean="0"/>
              <a:t>2026-06-29</a:t>
            </a:fld>
            <a:endParaRPr lang="sv-SE"/>
          </a:p>
        </p:txBody>
      </p:sp>
      <p:sp>
        <p:nvSpPr>
          <p:cNvPr id="8" name="Platshållare för sidfot 7">
            <a:extLst>
              <a:ext uri="{FF2B5EF4-FFF2-40B4-BE49-F238E27FC236}">
                <a16:creationId xmlns:a16="http://schemas.microsoft.com/office/drawing/2014/main" id="{02C25217-7207-108A-9FE6-2BA829DB0438}"/>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2EF409BD-AB2D-1883-43C1-9DFF6FF662C9}"/>
              </a:ext>
            </a:extLst>
          </p:cNvPr>
          <p:cNvSpPr>
            <a:spLocks noGrp="1"/>
          </p:cNvSpPr>
          <p:nvPr>
            <p:ph type="sldNum" sz="quarter" idx="12"/>
          </p:nvPr>
        </p:nvSpPr>
        <p:spPr/>
        <p:txBody>
          <a:bodyPr/>
          <a:lstStyle/>
          <a:p>
            <a:fld id="{D4AB4958-60E3-4B13-B8E0-2211D7DBF5AE}" type="slidenum">
              <a:rPr lang="sv-SE" smtClean="0"/>
              <a:t>‹#›</a:t>
            </a:fld>
            <a:endParaRPr lang="sv-SE"/>
          </a:p>
        </p:txBody>
      </p:sp>
    </p:spTree>
    <p:extLst>
      <p:ext uri="{BB962C8B-B14F-4D97-AF65-F5344CB8AC3E}">
        <p14:creationId xmlns:p14="http://schemas.microsoft.com/office/powerpoint/2010/main" val="2743272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10D406-2B13-5B36-787B-00F6393992F7}"/>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B8B41F20-F2EA-846B-DF42-746D5C03E503}"/>
              </a:ext>
            </a:extLst>
          </p:cNvPr>
          <p:cNvSpPr>
            <a:spLocks noGrp="1"/>
          </p:cNvSpPr>
          <p:nvPr>
            <p:ph type="dt" sz="half" idx="10"/>
          </p:nvPr>
        </p:nvSpPr>
        <p:spPr/>
        <p:txBody>
          <a:bodyPr/>
          <a:lstStyle/>
          <a:p>
            <a:fld id="{C422C10A-C10C-4726-B59E-B02A97086E4A}" type="datetimeFigureOut">
              <a:rPr lang="sv-SE" smtClean="0"/>
              <a:t>2026-06-29</a:t>
            </a:fld>
            <a:endParaRPr lang="sv-SE"/>
          </a:p>
        </p:txBody>
      </p:sp>
      <p:sp>
        <p:nvSpPr>
          <p:cNvPr id="4" name="Platshållare för sidfot 3">
            <a:extLst>
              <a:ext uri="{FF2B5EF4-FFF2-40B4-BE49-F238E27FC236}">
                <a16:creationId xmlns:a16="http://schemas.microsoft.com/office/drawing/2014/main" id="{5AA0ABD0-6BF5-F205-03C3-AC370673CFE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5E26DBC3-A68A-64B6-58DF-CE8C219F7C55}"/>
              </a:ext>
            </a:extLst>
          </p:cNvPr>
          <p:cNvSpPr>
            <a:spLocks noGrp="1"/>
          </p:cNvSpPr>
          <p:nvPr>
            <p:ph type="sldNum" sz="quarter" idx="12"/>
          </p:nvPr>
        </p:nvSpPr>
        <p:spPr/>
        <p:txBody>
          <a:bodyPr/>
          <a:lstStyle/>
          <a:p>
            <a:fld id="{D4AB4958-60E3-4B13-B8E0-2211D7DBF5AE}" type="slidenum">
              <a:rPr lang="sv-SE" smtClean="0"/>
              <a:t>‹#›</a:t>
            </a:fld>
            <a:endParaRPr lang="sv-SE"/>
          </a:p>
        </p:txBody>
      </p:sp>
    </p:spTree>
    <p:extLst>
      <p:ext uri="{BB962C8B-B14F-4D97-AF65-F5344CB8AC3E}">
        <p14:creationId xmlns:p14="http://schemas.microsoft.com/office/powerpoint/2010/main" val="2367898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7092BBB2-E6E8-B916-F171-6AAB85858E63}"/>
              </a:ext>
            </a:extLst>
          </p:cNvPr>
          <p:cNvSpPr>
            <a:spLocks noGrp="1"/>
          </p:cNvSpPr>
          <p:nvPr>
            <p:ph type="dt" sz="half" idx="10"/>
          </p:nvPr>
        </p:nvSpPr>
        <p:spPr/>
        <p:txBody>
          <a:bodyPr/>
          <a:lstStyle/>
          <a:p>
            <a:fld id="{C422C10A-C10C-4726-B59E-B02A97086E4A}" type="datetimeFigureOut">
              <a:rPr lang="sv-SE" smtClean="0"/>
              <a:t>2026-06-29</a:t>
            </a:fld>
            <a:endParaRPr lang="sv-SE"/>
          </a:p>
        </p:txBody>
      </p:sp>
      <p:sp>
        <p:nvSpPr>
          <p:cNvPr id="3" name="Platshållare för sidfot 2">
            <a:extLst>
              <a:ext uri="{FF2B5EF4-FFF2-40B4-BE49-F238E27FC236}">
                <a16:creationId xmlns:a16="http://schemas.microsoft.com/office/drawing/2014/main" id="{A605002D-2908-EF2C-B513-6D2ED2DE18DC}"/>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77171D3-7BE9-E13A-E426-1FE611237DB7}"/>
              </a:ext>
            </a:extLst>
          </p:cNvPr>
          <p:cNvSpPr>
            <a:spLocks noGrp="1"/>
          </p:cNvSpPr>
          <p:nvPr>
            <p:ph type="sldNum" sz="quarter" idx="12"/>
          </p:nvPr>
        </p:nvSpPr>
        <p:spPr/>
        <p:txBody>
          <a:bodyPr/>
          <a:lstStyle/>
          <a:p>
            <a:fld id="{D4AB4958-60E3-4B13-B8E0-2211D7DBF5AE}" type="slidenum">
              <a:rPr lang="sv-SE" smtClean="0"/>
              <a:t>‹#›</a:t>
            </a:fld>
            <a:endParaRPr lang="sv-SE"/>
          </a:p>
        </p:txBody>
      </p:sp>
    </p:spTree>
    <p:extLst>
      <p:ext uri="{BB962C8B-B14F-4D97-AF65-F5344CB8AC3E}">
        <p14:creationId xmlns:p14="http://schemas.microsoft.com/office/powerpoint/2010/main" val="1811553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812801-E760-3AC6-5C9A-EFF7BD91CA5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FF03EE0-C87C-2723-85C4-42B8F7D21B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76181E68-2D0F-B946-1030-3416262C6A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7916C465-E027-AF0C-B1DF-3380E31D6789}"/>
              </a:ext>
            </a:extLst>
          </p:cNvPr>
          <p:cNvSpPr>
            <a:spLocks noGrp="1"/>
          </p:cNvSpPr>
          <p:nvPr>
            <p:ph type="dt" sz="half" idx="10"/>
          </p:nvPr>
        </p:nvSpPr>
        <p:spPr/>
        <p:txBody>
          <a:bodyPr/>
          <a:lstStyle/>
          <a:p>
            <a:fld id="{C422C10A-C10C-4726-B59E-B02A97086E4A}" type="datetimeFigureOut">
              <a:rPr lang="sv-SE" smtClean="0"/>
              <a:t>2026-06-29</a:t>
            </a:fld>
            <a:endParaRPr lang="sv-SE"/>
          </a:p>
        </p:txBody>
      </p:sp>
      <p:sp>
        <p:nvSpPr>
          <p:cNvPr id="6" name="Platshållare för sidfot 5">
            <a:extLst>
              <a:ext uri="{FF2B5EF4-FFF2-40B4-BE49-F238E27FC236}">
                <a16:creationId xmlns:a16="http://schemas.microsoft.com/office/drawing/2014/main" id="{2FE75B99-9891-72EE-609E-BBFAC189206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AA4FB53-4FD1-1A8D-7A3B-59E724472512}"/>
              </a:ext>
            </a:extLst>
          </p:cNvPr>
          <p:cNvSpPr>
            <a:spLocks noGrp="1"/>
          </p:cNvSpPr>
          <p:nvPr>
            <p:ph type="sldNum" sz="quarter" idx="12"/>
          </p:nvPr>
        </p:nvSpPr>
        <p:spPr/>
        <p:txBody>
          <a:bodyPr/>
          <a:lstStyle/>
          <a:p>
            <a:fld id="{D4AB4958-60E3-4B13-B8E0-2211D7DBF5AE}" type="slidenum">
              <a:rPr lang="sv-SE" smtClean="0"/>
              <a:t>‹#›</a:t>
            </a:fld>
            <a:endParaRPr lang="sv-SE"/>
          </a:p>
        </p:txBody>
      </p:sp>
    </p:spTree>
    <p:extLst>
      <p:ext uri="{BB962C8B-B14F-4D97-AF65-F5344CB8AC3E}">
        <p14:creationId xmlns:p14="http://schemas.microsoft.com/office/powerpoint/2010/main" val="229207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0A50FC-0303-B959-8F57-71FA09BCDB9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A85459C3-E25A-4B8C-167C-9ECAEAF782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66AA1B8F-D066-6466-D3EC-F54AF5A78F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D40BA30-48D1-8D3C-A80D-DD5CDFAC4922}"/>
              </a:ext>
            </a:extLst>
          </p:cNvPr>
          <p:cNvSpPr>
            <a:spLocks noGrp="1"/>
          </p:cNvSpPr>
          <p:nvPr>
            <p:ph type="dt" sz="half" idx="10"/>
          </p:nvPr>
        </p:nvSpPr>
        <p:spPr/>
        <p:txBody>
          <a:bodyPr/>
          <a:lstStyle/>
          <a:p>
            <a:fld id="{C422C10A-C10C-4726-B59E-B02A97086E4A}" type="datetimeFigureOut">
              <a:rPr lang="sv-SE" smtClean="0"/>
              <a:t>2026-06-29</a:t>
            </a:fld>
            <a:endParaRPr lang="sv-SE"/>
          </a:p>
        </p:txBody>
      </p:sp>
      <p:sp>
        <p:nvSpPr>
          <p:cNvPr id="6" name="Platshållare för sidfot 5">
            <a:extLst>
              <a:ext uri="{FF2B5EF4-FFF2-40B4-BE49-F238E27FC236}">
                <a16:creationId xmlns:a16="http://schemas.microsoft.com/office/drawing/2014/main" id="{17BB5976-E1CE-C402-79DD-3F5151D55F8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241985B-0780-78E7-32E0-427EA7D318FA}"/>
              </a:ext>
            </a:extLst>
          </p:cNvPr>
          <p:cNvSpPr>
            <a:spLocks noGrp="1"/>
          </p:cNvSpPr>
          <p:nvPr>
            <p:ph type="sldNum" sz="quarter" idx="12"/>
          </p:nvPr>
        </p:nvSpPr>
        <p:spPr/>
        <p:txBody>
          <a:bodyPr/>
          <a:lstStyle/>
          <a:p>
            <a:fld id="{D4AB4958-60E3-4B13-B8E0-2211D7DBF5AE}" type="slidenum">
              <a:rPr lang="sv-SE" smtClean="0"/>
              <a:t>‹#›</a:t>
            </a:fld>
            <a:endParaRPr lang="sv-SE"/>
          </a:p>
        </p:txBody>
      </p:sp>
    </p:spTree>
    <p:extLst>
      <p:ext uri="{BB962C8B-B14F-4D97-AF65-F5344CB8AC3E}">
        <p14:creationId xmlns:p14="http://schemas.microsoft.com/office/powerpoint/2010/main" val="2481305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DD65021-573B-6EA3-74BD-011D773674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A95D2D7-1622-93FA-FFE3-0C54208B39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CB3C19B-7B38-7A6C-E088-116D106AD0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422C10A-C10C-4726-B59E-B02A97086E4A}" type="datetimeFigureOut">
              <a:rPr lang="sv-SE" smtClean="0"/>
              <a:t>2026-06-29</a:t>
            </a:fld>
            <a:endParaRPr lang="sv-SE"/>
          </a:p>
        </p:txBody>
      </p:sp>
      <p:sp>
        <p:nvSpPr>
          <p:cNvPr id="5" name="Platshållare för sidfot 4">
            <a:extLst>
              <a:ext uri="{FF2B5EF4-FFF2-40B4-BE49-F238E27FC236}">
                <a16:creationId xmlns:a16="http://schemas.microsoft.com/office/drawing/2014/main" id="{F4815880-C41B-6214-163C-B9D6AF8F2E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5F8C73EE-6973-0661-D807-BADB75DB47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4AB4958-60E3-4B13-B8E0-2211D7DBF5AE}" type="slidenum">
              <a:rPr lang="sv-SE" smtClean="0"/>
              <a:t>‹#›</a:t>
            </a:fld>
            <a:endParaRPr lang="sv-SE"/>
          </a:p>
        </p:txBody>
      </p:sp>
    </p:spTree>
    <p:extLst>
      <p:ext uri="{BB962C8B-B14F-4D97-AF65-F5344CB8AC3E}">
        <p14:creationId xmlns:p14="http://schemas.microsoft.com/office/powerpoint/2010/main" val="790835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46D5D"/>
        </a:solidFill>
        <a:effectLst/>
      </p:bgPr>
    </p:bg>
    <p:spTree>
      <p:nvGrpSpPr>
        <p:cNvPr id="1" name="">
          <a:extLst>
            <a:ext uri="{FF2B5EF4-FFF2-40B4-BE49-F238E27FC236}">
              <a16:creationId xmlns:a16="http://schemas.microsoft.com/office/drawing/2014/main" id="{3A157998-0B9E-1262-8BBD-F875CD177819}"/>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2508F21D-EE0B-DFAD-2E51-45D34F49CFB4}"/>
              </a:ext>
            </a:extLst>
          </p:cNvPr>
          <p:cNvSpPr/>
          <p:nvPr/>
        </p:nvSpPr>
        <p:spPr>
          <a:xfrm flipH="1">
            <a:off x="8691851" y="-9219"/>
            <a:ext cx="3558411" cy="68672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8" name="Bildobjekt 7">
            <a:extLst>
              <a:ext uri="{FF2B5EF4-FFF2-40B4-BE49-F238E27FC236}">
                <a16:creationId xmlns:a16="http://schemas.microsoft.com/office/drawing/2014/main" id="{0E3D2A35-69C2-E277-A3A9-0CA86B8146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3085" y="572762"/>
            <a:ext cx="1925768" cy="1283845"/>
          </a:xfrm>
          <a:prstGeom prst="rect">
            <a:avLst/>
          </a:prstGeom>
        </p:spPr>
      </p:pic>
      <p:pic>
        <p:nvPicPr>
          <p:cNvPr id="10" name="Bildobjekt 9">
            <a:extLst>
              <a:ext uri="{FF2B5EF4-FFF2-40B4-BE49-F238E27FC236}">
                <a16:creationId xmlns:a16="http://schemas.microsoft.com/office/drawing/2014/main" id="{CF904695-1C05-A05D-8DC7-7DFE5A8946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83653" y="2168242"/>
            <a:ext cx="2424632" cy="1112124"/>
          </a:xfrm>
          <a:prstGeom prst="rect">
            <a:avLst/>
          </a:prstGeom>
        </p:spPr>
      </p:pic>
      <p:pic>
        <p:nvPicPr>
          <p:cNvPr id="12" name="Platshållare för innehåll 11" descr="En bild som visar text&#10;&#10;Automatiskt genererad beskrivning">
            <a:extLst>
              <a:ext uri="{FF2B5EF4-FFF2-40B4-BE49-F238E27FC236}">
                <a16:creationId xmlns:a16="http://schemas.microsoft.com/office/drawing/2014/main" id="{86F93FDE-325C-4D8E-CFF3-DDD2BD37E4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23755" y="3918347"/>
            <a:ext cx="944429" cy="1060024"/>
          </a:xfrm>
          <a:prstGeom prst="rect">
            <a:avLst/>
          </a:prstGeom>
        </p:spPr>
      </p:pic>
      <p:pic>
        <p:nvPicPr>
          <p:cNvPr id="16" name="Platshållare för innehåll 9">
            <a:extLst>
              <a:ext uri="{FF2B5EF4-FFF2-40B4-BE49-F238E27FC236}">
                <a16:creationId xmlns:a16="http://schemas.microsoft.com/office/drawing/2014/main" id="{63FCE460-AAB9-E744-A372-51C334D37B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70646" y="5763491"/>
            <a:ext cx="2650647" cy="504565"/>
          </a:xfrm>
          <a:prstGeom prst="rect">
            <a:avLst/>
          </a:prstGeom>
        </p:spPr>
      </p:pic>
      <p:sp>
        <p:nvSpPr>
          <p:cNvPr id="2" name="Platshållare för innehåll 2">
            <a:extLst>
              <a:ext uri="{FF2B5EF4-FFF2-40B4-BE49-F238E27FC236}">
                <a16:creationId xmlns:a16="http://schemas.microsoft.com/office/drawing/2014/main" id="{A4AAEDDD-F3B7-FECE-FCB5-41D7856ED511}"/>
              </a:ext>
            </a:extLst>
          </p:cNvPr>
          <p:cNvSpPr txBox="1">
            <a:spLocks/>
          </p:cNvSpPr>
          <p:nvPr/>
        </p:nvSpPr>
        <p:spPr>
          <a:xfrm>
            <a:off x="693871" y="1669837"/>
            <a:ext cx="5579065" cy="45982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sv-SE" sz="1400" b="1" i="0" u="none" strike="noStrike" kern="1200" cap="none" spc="0" normalizeH="0" baseline="0" noProof="0" dirty="0">
              <a:ln>
                <a:noFill/>
              </a:ln>
              <a:solidFill>
                <a:prstClr val="white"/>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45788D"/>
              </a:solidFill>
              <a:effectLst/>
              <a:uLnTx/>
              <a:uFillTx/>
              <a:latin typeface="Calibri Light" panose="020F0302020204030204"/>
              <a:ea typeface="+mn-ea"/>
              <a:cs typeface="+mn-cs"/>
            </a:endParaRPr>
          </a:p>
        </p:txBody>
      </p:sp>
      <p:sp>
        <p:nvSpPr>
          <p:cNvPr id="4" name="Rubrik 1">
            <a:extLst>
              <a:ext uri="{FF2B5EF4-FFF2-40B4-BE49-F238E27FC236}">
                <a16:creationId xmlns:a16="http://schemas.microsoft.com/office/drawing/2014/main" id="{5852BC71-A910-92CB-1EA5-CC08B94432AA}"/>
              </a:ext>
            </a:extLst>
          </p:cNvPr>
          <p:cNvSpPr>
            <a:spLocks noGrp="1"/>
          </p:cNvSpPr>
          <p:nvPr>
            <p:ph type="title"/>
          </p:nvPr>
        </p:nvSpPr>
        <p:spPr>
          <a:xfrm>
            <a:off x="583713" y="217012"/>
            <a:ext cx="6733666" cy="1639595"/>
          </a:xfrm>
          <a:noFill/>
        </p:spPr>
        <p:txBody>
          <a:bodyPr anchor="t">
            <a:noAutofit/>
          </a:bodyPr>
          <a:lstStyle/>
          <a:p>
            <a:br>
              <a:rPr lang="sv-SE" sz="4000" b="1" dirty="0">
                <a:latin typeface="Open Sans ExtraBold" panose="020B0606030504020204" pitchFamily="34" charset="0"/>
                <a:ea typeface="Open Sans ExtraBold" panose="020B0606030504020204" pitchFamily="34" charset="0"/>
                <a:cs typeface="Open Sans ExtraBold" panose="020B0606030504020204" pitchFamily="34" charset="0"/>
              </a:rPr>
            </a:br>
            <a:endParaRPr lang="sv-SE" sz="40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Rubrik 1">
            <a:extLst>
              <a:ext uri="{FF2B5EF4-FFF2-40B4-BE49-F238E27FC236}">
                <a16:creationId xmlns:a16="http://schemas.microsoft.com/office/drawing/2014/main" id="{4AA4FF38-ECDA-C57E-A06E-9E329E082EF8}"/>
              </a:ext>
            </a:extLst>
          </p:cNvPr>
          <p:cNvSpPr txBox="1">
            <a:spLocks/>
          </p:cNvSpPr>
          <p:nvPr/>
        </p:nvSpPr>
        <p:spPr>
          <a:xfrm>
            <a:off x="643468" y="643467"/>
            <a:ext cx="4620584" cy="3328113"/>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sv-SE" i="1" dirty="0"/>
            </a:br>
            <a:r>
              <a:rPr lang="sv-SE">
                <a:solidFill>
                  <a:schemeClr val="bg1"/>
                </a:solidFill>
                <a:latin typeface="Calibri"/>
                <a:ea typeface="Calibri"/>
                <a:cs typeface="Calibri"/>
              </a:rPr>
              <a:t>"Idéverkstad Vardagsnära natur"</a:t>
            </a:r>
            <a:br>
              <a:rPr lang="sv-SE" dirty="0">
                <a:latin typeface="Calibri"/>
                <a:ea typeface="Calibri"/>
                <a:cs typeface="Calibri"/>
              </a:rPr>
            </a:br>
            <a:br>
              <a:rPr lang="sv-SE" dirty="0">
                <a:latin typeface="Calibri"/>
                <a:ea typeface="Calibri"/>
                <a:cs typeface="Calibri"/>
              </a:rPr>
            </a:br>
            <a:br>
              <a:rPr lang="sv-SE" dirty="0"/>
            </a:br>
            <a:br>
              <a:rPr lang="sv-SE" dirty="0"/>
            </a:br>
            <a:endParaRPr lang="sv-SE"/>
          </a:p>
        </p:txBody>
      </p:sp>
      <p:sp>
        <p:nvSpPr>
          <p:cNvPr id="11" name="Underrubrik 2">
            <a:extLst>
              <a:ext uri="{FF2B5EF4-FFF2-40B4-BE49-F238E27FC236}">
                <a16:creationId xmlns:a16="http://schemas.microsoft.com/office/drawing/2014/main" id="{3C631A70-5A34-115C-4FE5-40640055B499}"/>
              </a:ext>
            </a:extLst>
          </p:cNvPr>
          <p:cNvSpPr txBox="1">
            <a:spLocks/>
          </p:cNvSpPr>
          <p:nvPr/>
        </p:nvSpPr>
        <p:spPr>
          <a:xfrm>
            <a:off x="643467" y="3284238"/>
            <a:ext cx="4620584" cy="197734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dirty="0">
                <a:solidFill>
                  <a:schemeClr val="bg1"/>
                </a:solidFill>
              </a:rPr>
              <a:t>En hybridworkshop för kommuner med gemensam dokumentation </a:t>
            </a:r>
            <a:r>
              <a:rPr lang="sv-SE" dirty="0">
                <a:solidFill>
                  <a:schemeClr val="bg1"/>
                </a:solidFill>
                <a:latin typeface="Aptos Display"/>
              </a:rPr>
              <a:t>för att komma igång med samverkan kring </a:t>
            </a:r>
            <a:r>
              <a:rPr lang="sv-SE">
                <a:solidFill>
                  <a:schemeClr val="bg1"/>
                </a:solidFill>
                <a:latin typeface="Aptos Display"/>
              </a:rPr>
              <a:t>Vardagsnära natur</a:t>
            </a:r>
            <a:endParaRPr lang="sv-SE" sz="1600">
              <a:solidFill>
                <a:schemeClr val="bg1"/>
              </a:solidFill>
            </a:endParaRPr>
          </a:p>
          <a:p>
            <a:endParaRPr lang="sv-SE" sz="1500"/>
          </a:p>
        </p:txBody>
      </p:sp>
    </p:spTree>
    <p:extLst>
      <p:ext uri="{BB962C8B-B14F-4D97-AF65-F5344CB8AC3E}">
        <p14:creationId xmlns:p14="http://schemas.microsoft.com/office/powerpoint/2010/main" val="3026132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0287B59-AF99-CB0F-6713-C92E27CD7B5C}"/>
              </a:ext>
            </a:extLst>
          </p:cNvPr>
          <p:cNvSpPr>
            <a:spLocks noGrp="1"/>
          </p:cNvSpPr>
          <p:nvPr>
            <p:ph type="title"/>
          </p:nvPr>
        </p:nvSpPr>
        <p:spPr>
          <a:xfrm>
            <a:off x="838200" y="186531"/>
            <a:ext cx="10515600" cy="1325563"/>
          </a:xfrm>
        </p:spPr>
        <p:txBody>
          <a:bodyPr>
            <a:normAutofit/>
          </a:bodyPr>
          <a:lstStyle/>
          <a:p>
            <a:r>
              <a:rPr lang="sv-SE" sz="3600">
                <a:solidFill>
                  <a:srgbClr val="000000"/>
                </a:solidFill>
              </a:rPr>
              <a:t>Bakgrund - Insatser för Vardagsnära natur sedan 2021</a:t>
            </a:r>
          </a:p>
        </p:txBody>
      </p:sp>
      <p:sp>
        <p:nvSpPr>
          <p:cNvPr id="3" name="Platshållare för innehåll 2">
            <a:extLst>
              <a:ext uri="{FF2B5EF4-FFF2-40B4-BE49-F238E27FC236}">
                <a16:creationId xmlns:a16="http://schemas.microsoft.com/office/drawing/2014/main" id="{31F13364-D2C2-ECD8-1A1B-D81C5985649E}"/>
              </a:ext>
            </a:extLst>
          </p:cNvPr>
          <p:cNvSpPr>
            <a:spLocks noGrp="1"/>
          </p:cNvSpPr>
          <p:nvPr>
            <p:ph idx="1"/>
          </p:nvPr>
        </p:nvSpPr>
        <p:spPr>
          <a:xfrm>
            <a:off x="838200" y="1504156"/>
            <a:ext cx="10515600" cy="5102541"/>
          </a:xfrm>
        </p:spPr>
        <p:txBody>
          <a:bodyPr vert="horz" lIns="91440" tIns="45720" rIns="91440" bIns="45720" rtlCol="0" anchor="t">
            <a:normAutofit fontScale="70000" lnSpcReduction="20000"/>
          </a:bodyPr>
          <a:lstStyle/>
          <a:p>
            <a:r>
              <a:rPr lang="sv-SE" sz="3400" i="1"/>
              <a:t>Att skapa attraktiv och tillgäng vardagsnära natur bygger ofta på bred och långsiktig samverkan mellan olika verksamheter, aktörer och organisationer.</a:t>
            </a:r>
            <a:br>
              <a:rPr lang="sv-SE" sz="3400" i="1" dirty="0"/>
            </a:br>
            <a:endParaRPr lang="sv-SE" sz="3400" i="1"/>
          </a:p>
          <a:p>
            <a:r>
              <a:rPr lang="sv-SE"/>
              <a:t>För att stärka arbetet kring </a:t>
            </a:r>
            <a:r>
              <a:rPr lang="sv-SE" b="1"/>
              <a:t>Tillgång till vardagsnära natur är bra för folkhälsan </a:t>
            </a:r>
            <a:r>
              <a:rPr lang="sv-SE"/>
              <a:t>har Naturvårdsverket, Folkhälsomyndigheten, Skogsstyrelsen och länsstyrelserna under flera år samverkat och tillsammans tagit fram underlag för att stötta kommunerna i deras arbete att stärka folkhälsa genom vardagsnära natur. Materialet består av underlag på Naturvårdsverkets  webbplatser:</a:t>
            </a:r>
            <a:endParaRPr lang="en-US"/>
          </a:p>
          <a:p>
            <a:pPr lvl="1"/>
            <a:r>
              <a:rPr lang="sv-SE" i="1"/>
              <a:t>Budskap</a:t>
            </a:r>
          </a:p>
          <a:p>
            <a:pPr lvl="1"/>
            <a:r>
              <a:rPr lang="sv-SE" i="1"/>
              <a:t>Lärande exempel </a:t>
            </a:r>
          </a:p>
          <a:p>
            <a:pPr lvl="1"/>
            <a:r>
              <a:rPr lang="sv-SE" i="1"/>
              <a:t>Kunskapsunderlag för nedladdning</a:t>
            </a:r>
          </a:p>
          <a:p>
            <a:pPr lvl="1"/>
            <a:r>
              <a:rPr lang="sv-SE" i="1"/>
              <a:t>Webbinarieserie med inspelade föreläsningar</a:t>
            </a:r>
          </a:p>
          <a:p>
            <a:pPr marL="0" indent="0">
              <a:buNone/>
            </a:pPr>
            <a:endParaRPr lang="sv-SE"/>
          </a:p>
          <a:p>
            <a:r>
              <a:rPr lang="sv-SE"/>
              <a:t>I syfte att gå från inspiration och information </a:t>
            </a:r>
            <a:r>
              <a:rPr lang="sv-SE" i="1"/>
              <a:t>till stärkt dialog och ökad samverkan </a:t>
            </a:r>
            <a:r>
              <a:rPr lang="sv-SE"/>
              <a:t>har vi utformat en workshopmodell som syftar till att komma igång och bjuda in fler i arbetet med Vardagsnära natur. </a:t>
            </a:r>
          </a:p>
          <a:p>
            <a:pPr marL="0" indent="0">
              <a:buNone/>
            </a:pPr>
            <a:endParaRPr lang="sv-SE"/>
          </a:p>
          <a:p>
            <a:r>
              <a:rPr lang="sv-SE"/>
              <a:t>Genom att samlas, inspireras och utbyta kunskap och erfarenheter skapar vi gemensamt kraft i arbetet.</a:t>
            </a:r>
          </a:p>
          <a:p>
            <a:endParaRPr lang="sv-SE">
              <a:solidFill>
                <a:srgbClr val="FF0000"/>
              </a:solidFill>
            </a:endParaRPr>
          </a:p>
          <a:p>
            <a:endParaRPr lang="sv-SE">
              <a:solidFill>
                <a:srgbClr val="FF0000"/>
              </a:solidFill>
            </a:endParaRPr>
          </a:p>
          <a:p>
            <a:endParaRPr lang="sv-SE"/>
          </a:p>
          <a:p>
            <a:pPr lvl="1"/>
            <a:endParaRPr lang="sv-SE"/>
          </a:p>
        </p:txBody>
      </p:sp>
    </p:spTree>
    <p:extLst>
      <p:ext uri="{BB962C8B-B14F-4D97-AF65-F5344CB8AC3E}">
        <p14:creationId xmlns:p14="http://schemas.microsoft.com/office/powerpoint/2010/main" val="3286112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5033A-67FB-355A-0FA2-DDD88D4D61B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9727F35-A6DF-DE6E-BF3A-34E74907FC19}"/>
              </a:ext>
            </a:extLst>
          </p:cNvPr>
          <p:cNvSpPr>
            <a:spLocks noGrp="1"/>
          </p:cNvSpPr>
          <p:nvPr>
            <p:ph type="title"/>
          </p:nvPr>
        </p:nvSpPr>
        <p:spPr>
          <a:xfrm>
            <a:off x="1061720" y="243205"/>
            <a:ext cx="10515600" cy="1325563"/>
          </a:xfrm>
        </p:spPr>
        <p:txBody>
          <a:bodyPr>
            <a:normAutofit/>
          </a:bodyPr>
          <a:lstStyle/>
          <a:p>
            <a:r>
              <a:rPr lang="sv-SE" sz="3600"/>
              <a:t>Kort beskrivning av workshopmodellen – Hybridformat och gemensam dokumentation </a:t>
            </a:r>
          </a:p>
        </p:txBody>
      </p:sp>
      <p:sp>
        <p:nvSpPr>
          <p:cNvPr id="3" name="Platshållare för innehåll 2">
            <a:extLst>
              <a:ext uri="{FF2B5EF4-FFF2-40B4-BE49-F238E27FC236}">
                <a16:creationId xmlns:a16="http://schemas.microsoft.com/office/drawing/2014/main" id="{096A7738-A0C4-29EE-7368-374E894B4082}"/>
              </a:ext>
            </a:extLst>
          </p:cNvPr>
          <p:cNvSpPr>
            <a:spLocks noGrp="1"/>
          </p:cNvSpPr>
          <p:nvPr>
            <p:ph idx="1"/>
          </p:nvPr>
        </p:nvSpPr>
        <p:spPr>
          <a:xfrm>
            <a:off x="683953" y="1568193"/>
            <a:ext cx="10515600" cy="4890135"/>
          </a:xfrm>
        </p:spPr>
        <p:txBody>
          <a:bodyPr vert="horz" lIns="91440" tIns="45720" rIns="91440" bIns="45720" rtlCol="0" anchor="t">
            <a:normAutofit fontScale="92500" lnSpcReduction="10000"/>
          </a:bodyPr>
          <a:lstStyle/>
          <a:p>
            <a:pPr marL="457200" indent="-457200">
              <a:buAutoNum type="arabicPeriod"/>
            </a:pPr>
            <a:r>
              <a:rPr lang="sv-SE" sz="1900">
                <a:latin typeface="Calibri"/>
                <a:ea typeface="Calibri"/>
                <a:cs typeface="Calibri"/>
              </a:rPr>
              <a:t>Arrangören bjuder in aktörer/kommuner till den hybrida workshopen.</a:t>
            </a:r>
          </a:p>
          <a:p>
            <a:pPr marL="457200" indent="-457200">
              <a:buAutoNum type="arabicPeriod"/>
            </a:pPr>
            <a:r>
              <a:rPr lang="sv-SE" sz="1900">
                <a:latin typeface="Calibri"/>
                <a:ea typeface="Calibri"/>
                <a:cs typeface="Calibri"/>
              </a:rPr>
              <a:t>En kontaktperson från en kommun anmäler sig/sin kommun och får underlag, länk och instruktioner från arrangören. Arrangören tillhandahåller mötestekniken för workshopen.</a:t>
            </a:r>
          </a:p>
          <a:p>
            <a:pPr marL="457200" indent="-457200">
              <a:buAutoNum type="arabicPeriod"/>
            </a:pPr>
            <a:r>
              <a:rPr lang="sv-SE" sz="1900">
                <a:latin typeface="Calibri"/>
                <a:ea typeface="Calibri"/>
                <a:cs typeface="Calibri"/>
              </a:rPr>
              <a:t>Kontaktpersonen bjuder in kollegor med olika kompetenser och ev. andra viktiga aktörer för att utveckla arbetet med Vardagsnära natur i sin kommun. De bildar en lokal grupp. I denna grupp sker sedan arbetet under workshopen.</a:t>
            </a:r>
          </a:p>
          <a:p>
            <a:pPr marL="457200" indent="-457200">
              <a:buAutoNum type="arabicPeriod"/>
            </a:pPr>
            <a:r>
              <a:rPr lang="sv-SE" sz="1900">
                <a:latin typeface="Calibri"/>
                <a:ea typeface="Calibri"/>
                <a:cs typeface="Calibri"/>
              </a:rPr>
              <a:t>Under workshopen samlas varje lokal grupp fysiskt och kopplas upp till ett gemensamt digitalt mötesrum med andra lokala grupper från andra kommuner i landet. </a:t>
            </a:r>
          </a:p>
          <a:p>
            <a:pPr marL="457200" indent="-457200">
              <a:buAutoNum type="arabicPeriod"/>
            </a:pPr>
            <a:r>
              <a:rPr lang="sv-SE" sz="1800">
                <a:latin typeface="Calibri"/>
                <a:ea typeface="Calibri"/>
                <a:cs typeface="Calibri"/>
              </a:rPr>
              <a:t>Det går också att delta själv från en kommun – då placeras man i en digital grupp med andra enskilda deltagare från andra kommuner.</a:t>
            </a:r>
            <a:endParaRPr lang="sv-SE" sz="1900">
              <a:latin typeface="Calibri"/>
              <a:ea typeface="Calibri"/>
              <a:cs typeface="Calibri"/>
            </a:endParaRPr>
          </a:p>
          <a:p>
            <a:pPr marL="457200" indent="-457200">
              <a:buAutoNum type="arabicPeriod"/>
            </a:pPr>
            <a:r>
              <a:rPr lang="sv-SE" sz="1900">
                <a:latin typeface="Calibri"/>
                <a:ea typeface="Calibri"/>
                <a:cs typeface="Calibri"/>
              </a:rPr>
              <a:t>I det gemensamma digitala mötesrummet samlas de lokala grupperna för introduktion, fördelning av uppgifter, redovisning och avslut varvat med eget arbete i respektive lokal grupp. </a:t>
            </a:r>
          </a:p>
          <a:p>
            <a:pPr marL="457200" indent="-457200">
              <a:buAutoNum type="arabicPeriod"/>
            </a:pPr>
            <a:r>
              <a:rPr lang="sv-SE" sz="1900">
                <a:latin typeface="Calibri"/>
                <a:ea typeface="Calibri"/>
                <a:cs typeface="Calibri"/>
              </a:rPr>
              <a:t>Grupperna får uppgifter att diskutera och dokumentera i ett gemensamt digitalt dokument som alla kan ta del av samtidigt via länk.</a:t>
            </a:r>
          </a:p>
          <a:p>
            <a:pPr marL="457200" indent="-457200">
              <a:buAutoNum type="arabicPeriod"/>
            </a:pPr>
            <a:r>
              <a:rPr lang="sv-SE" sz="1900">
                <a:latin typeface="Calibri"/>
                <a:ea typeface="Calibri"/>
                <a:cs typeface="Calibri"/>
              </a:rPr>
              <a:t>Dokumentet fylls på i realtid och fungerar som dokumentation och inspiration under och efter workshopen för alla deltagare. Dokumentet kan sparas för egen dokumentation eller för fortsatta arbete. Exempel på en sådan finns att ladda ned på NVs webbplats</a:t>
            </a:r>
          </a:p>
          <a:p>
            <a:pPr marL="514350" indent="-514350">
              <a:buAutoNum type="arabicPeriod"/>
            </a:pPr>
            <a:endParaRPr lang="sv-SE" sz="2000">
              <a:latin typeface="Calibri"/>
              <a:ea typeface="Calibri"/>
              <a:cs typeface="Calibri"/>
            </a:endParaRPr>
          </a:p>
        </p:txBody>
      </p:sp>
    </p:spTree>
    <p:extLst>
      <p:ext uri="{BB962C8B-B14F-4D97-AF65-F5344CB8AC3E}">
        <p14:creationId xmlns:p14="http://schemas.microsoft.com/office/powerpoint/2010/main" val="1103427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26510-B3ED-4AD9-EE45-DD67FEC6230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1CA15D0-AEE0-82D1-9361-3B2E7BB1A138}"/>
              </a:ext>
            </a:extLst>
          </p:cNvPr>
          <p:cNvSpPr>
            <a:spLocks noGrp="1"/>
          </p:cNvSpPr>
          <p:nvPr>
            <p:ph type="title"/>
          </p:nvPr>
        </p:nvSpPr>
        <p:spPr>
          <a:xfrm>
            <a:off x="405827" y="171778"/>
            <a:ext cx="10515600" cy="1325563"/>
          </a:xfrm>
        </p:spPr>
        <p:txBody>
          <a:bodyPr/>
          <a:lstStyle/>
          <a:p>
            <a:r>
              <a:rPr lang="sv-SE"/>
              <a:t>Flödesschema för WS när en aktör bjuder in fler andra aktörer/kommuner</a:t>
            </a:r>
          </a:p>
        </p:txBody>
      </p:sp>
      <p:pic>
        <p:nvPicPr>
          <p:cNvPr id="5" name="Platshållare för innehåll 4" descr="Onlinemöte med hel fyllning">
            <a:extLst>
              <a:ext uri="{FF2B5EF4-FFF2-40B4-BE49-F238E27FC236}">
                <a16:creationId xmlns:a16="http://schemas.microsoft.com/office/drawing/2014/main" id="{5202092B-9043-9E60-FF66-913987834D7E}"/>
              </a:ext>
            </a:extLst>
          </p:cNvPr>
          <p:cNvPicPr>
            <a:picLocks noGrp="1" noChangeAspect="1"/>
          </p:cNvPicPr>
          <p:nvPr>
            <p:ph idx="1"/>
          </p:nvPr>
        </p:nvPicPr>
        <p:blipFill>
          <a:blip>
            <a:extLst>
              <a:ext uri="{96DAC541-7B7A-43D3-8B79-37D633B846F1}">
                <asvg:svgBlip xmlns:asvg="http://schemas.microsoft.com/office/drawing/2016/SVG/main" r:embed="rId2"/>
              </a:ext>
            </a:extLst>
          </a:blip>
          <a:stretch>
            <a:fillRect/>
          </a:stretch>
        </p:blipFill>
        <p:spPr>
          <a:xfrm>
            <a:off x="513902" y="3168359"/>
            <a:ext cx="1665515" cy="1665515"/>
          </a:xfrm>
        </p:spPr>
      </p:pic>
      <p:pic>
        <p:nvPicPr>
          <p:cNvPr id="7" name="Bild 6" descr="Styrelserum kontur">
            <a:extLst>
              <a:ext uri="{FF2B5EF4-FFF2-40B4-BE49-F238E27FC236}">
                <a16:creationId xmlns:a16="http://schemas.microsoft.com/office/drawing/2014/main" id="{2C0B6C38-83E8-34F8-86C6-0DFDD44FF5B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18444" y="3196547"/>
            <a:ext cx="754743" cy="747486"/>
          </a:xfrm>
          <a:prstGeom prst="rect">
            <a:avLst/>
          </a:prstGeom>
        </p:spPr>
      </p:pic>
      <p:pic>
        <p:nvPicPr>
          <p:cNvPr id="8" name="Bild 7" descr="Styrelserum kontur">
            <a:extLst>
              <a:ext uri="{FF2B5EF4-FFF2-40B4-BE49-F238E27FC236}">
                <a16:creationId xmlns:a16="http://schemas.microsoft.com/office/drawing/2014/main" id="{A1049A5B-935F-C572-9734-51F9157B41B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18444" y="3980545"/>
            <a:ext cx="747486" cy="725715"/>
          </a:xfrm>
          <a:prstGeom prst="rect">
            <a:avLst/>
          </a:prstGeom>
        </p:spPr>
      </p:pic>
      <p:pic>
        <p:nvPicPr>
          <p:cNvPr id="9" name="Bild 8" descr="Styrelserum kontur">
            <a:extLst>
              <a:ext uri="{FF2B5EF4-FFF2-40B4-BE49-F238E27FC236}">
                <a16:creationId xmlns:a16="http://schemas.microsoft.com/office/drawing/2014/main" id="{4064ED21-B858-F4D6-3C20-949A00C9E74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18444" y="4742545"/>
            <a:ext cx="754743" cy="762001"/>
          </a:xfrm>
          <a:prstGeom prst="rect">
            <a:avLst/>
          </a:prstGeom>
        </p:spPr>
      </p:pic>
      <p:sp>
        <p:nvSpPr>
          <p:cNvPr id="12" name="textruta 11">
            <a:extLst>
              <a:ext uri="{FF2B5EF4-FFF2-40B4-BE49-F238E27FC236}">
                <a16:creationId xmlns:a16="http://schemas.microsoft.com/office/drawing/2014/main" id="{7C2F199D-3739-F56C-52C1-31126F80CB25}"/>
              </a:ext>
            </a:extLst>
          </p:cNvPr>
          <p:cNvSpPr txBox="1"/>
          <p:nvPr/>
        </p:nvSpPr>
        <p:spPr>
          <a:xfrm>
            <a:off x="3049817" y="3430063"/>
            <a:ext cx="1284514" cy="369332"/>
          </a:xfrm>
          <a:prstGeom prst="rect">
            <a:avLst/>
          </a:prstGeom>
          <a:noFill/>
        </p:spPr>
        <p:txBody>
          <a:bodyPr wrap="square" rtlCol="0">
            <a:spAutoFit/>
          </a:bodyPr>
          <a:lstStyle/>
          <a:p>
            <a:r>
              <a:rPr lang="sv-SE"/>
              <a:t>Kommun 1</a:t>
            </a:r>
          </a:p>
        </p:txBody>
      </p:sp>
      <p:sp>
        <p:nvSpPr>
          <p:cNvPr id="13" name="textruta 12">
            <a:extLst>
              <a:ext uri="{FF2B5EF4-FFF2-40B4-BE49-F238E27FC236}">
                <a16:creationId xmlns:a16="http://schemas.microsoft.com/office/drawing/2014/main" id="{D8FACAF0-7F18-5429-0237-C83D1261C092}"/>
              </a:ext>
            </a:extLst>
          </p:cNvPr>
          <p:cNvSpPr txBox="1"/>
          <p:nvPr/>
        </p:nvSpPr>
        <p:spPr>
          <a:xfrm>
            <a:off x="3049817" y="4205795"/>
            <a:ext cx="1284514" cy="369332"/>
          </a:xfrm>
          <a:prstGeom prst="rect">
            <a:avLst/>
          </a:prstGeom>
          <a:noFill/>
        </p:spPr>
        <p:txBody>
          <a:bodyPr wrap="square" rtlCol="0">
            <a:spAutoFit/>
          </a:bodyPr>
          <a:lstStyle/>
          <a:p>
            <a:r>
              <a:rPr lang="sv-SE"/>
              <a:t>Kommun 2</a:t>
            </a:r>
          </a:p>
        </p:txBody>
      </p:sp>
      <p:sp>
        <p:nvSpPr>
          <p:cNvPr id="14" name="textruta 13">
            <a:extLst>
              <a:ext uri="{FF2B5EF4-FFF2-40B4-BE49-F238E27FC236}">
                <a16:creationId xmlns:a16="http://schemas.microsoft.com/office/drawing/2014/main" id="{509E7C63-519F-B842-0F2B-BFEB3B9F09DC}"/>
              </a:ext>
            </a:extLst>
          </p:cNvPr>
          <p:cNvSpPr txBox="1"/>
          <p:nvPr/>
        </p:nvSpPr>
        <p:spPr>
          <a:xfrm>
            <a:off x="3049817" y="4949765"/>
            <a:ext cx="1284514" cy="369332"/>
          </a:xfrm>
          <a:prstGeom prst="rect">
            <a:avLst/>
          </a:prstGeom>
          <a:noFill/>
        </p:spPr>
        <p:txBody>
          <a:bodyPr wrap="square" rtlCol="0">
            <a:spAutoFit/>
          </a:bodyPr>
          <a:lstStyle/>
          <a:p>
            <a:r>
              <a:rPr lang="sv-SE"/>
              <a:t>Kommun 3</a:t>
            </a:r>
          </a:p>
        </p:txBody>
      </p:sp>
      <p:sp>
        <p:nvSpPr>
          <p:cNvPr id="15" name="textruta 14">
            <a:extLst>
              <a:ext uri="{FF2B5EF4-FFF2-40B4-BE49-F238E27FC236}">
                <a16:creationId xmlns:a16="http://schemas.microsoft.com/office/drawing/2014/main" id="{25E1E599-7606-3610-B78E-5A1116BA56CE}"/>
              </a:ext>
            </a:extLst>
          </p:cNvPr>
          <p:cNvSpPr txBox="1"/>
          <p:nvPr/>
        </p:nvSpPr>
        <p:spPr>
          <a:xfrm>
            <a:off x="3176815" y="5714725"/>
            <a:ext cx="1431471" cy="646331"/>
          </a:xfrm>
          <a:prstGeom prst="rect">
            <a:avLst/>
          </a:prstGeom>
          <a:noFill/>
        </p:spPr>
        <p:txBody>
          <a:bodyPr wrap="square" rtlCol="0">
            <a:spAutoFit/>
          </a:bodyPr>
          <a:lstStyle/>
          <a:p>
            <a:r>
              <a:rPr lang="sv-SE"/>
              <a:t>Blandgrupp digitalt 1</a:t>
            </a:r>
          </a:p>
        </p:txBody>
      </p:sp>
      <p:pic>
        <p:nvPicPr>
          <p:cNvPr id="18" name="Bild 17" descr="Onlinemöte kontur">
            <a:extLst>
              <a:ext uri="{FF2B5EF4-FFF2-40B4-BE49-F238E27FC236}">
                <a16:creationId xmlns:a16="http://schemas.microsoft.com/office/drawing/2014/main" id="{CDDF409D-B2CD-875C-8CEC-BC7963E74AE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416630" y="5555346"/>
            <a:ext cx="914400" cy="914400"/>
          </a:xfrm>
          <a:prstGeom prst="rect">
            <a:avLst/>
          </a:prstGeom>
        </p:spPr>
      </p:pic>
      <p:pic>
        <p:nvPicPr>
          <p:cNvPr id="19" name="Platshållare för innehåll 4" descr="Onlinemöte med hel fyllning">
            <a:extLst>
              <a:ext uri="{FF2B5EF4-FFF2-40B4-BE49-F238E27FC236}">
                <a16:creationId xmlns:a16="http://schemas.microsoft.com/office/drawing/2014/main" id="{3FDC7D7A-0913-FF55-AD88-CA523752383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432296" y="3171259"/>
            <a:ext cx="1665515" cy="1665515"/>
          </a:xfrm>
          <a:prstGeom prst="rect">
            <a:avLst/>
          </a:prstGeom>
        </p:spPr>
      </p:pic>
      <p:pic>
        <p:nvPicPr>
          <p:cNvPr id="23" name="Bild 22" descr="Styrelserum kontur">
            <a:extLst>
              <a:ext uri="{FF2B5EF4-FFF2-40B4-BE49-F238E27FC236}">
                <a16:creationId xmlns:a16="http://schemas.microsoft.com/office/drawing/2014/main" id="{3AC235E8-E6D5-86B9-0B33-0DCAF5E00B3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21175" y="3247342"/>
            <a:ext cx="783772" cy="783772"/>
          </a:xfrm>
          <a:prstGeom prst="rect">
            <a:avLst/>
          </a:prstGeom>
        </p:spPr>
      </p:pic>
      <p:pic>
        <p:nvPicPr>
          <p:cNvPr id="24" name="Bild 23" descr="Styrelserum kontur">
            <a:extLst>
              <a:ext uri="{FF2B5EF4-FFF2-40B4-BE49-F238E27FC236}">
                <a16:creationId xmlns:a16="http://schemas.microsoft.com/office/drawing/2014/main" id="{20445798-F99D-1878-11C3-25E3E3552AF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21175" y="4002311"/>
            <a:ext cx="762000" cy="732972"/>
          </a:xfrm>
          <a:prstGeom prst="rect">
            <a:avLst/>
          </a:prstGeom>
        </p:spPr>
      </p:pic>
      <p:pic>
        <p:nvPicPr>
          <p:cNvPr id="25" name="Bild 24" descr="Styrelserum kontur">
            <a:extLst>
              <a:ext uri="{FF2B5EF4-FFF2-40B4-BE49-F238E27FC236}">
                <a16:creationId xmlns:a16="http://schemas.microsoft.com/office/drawing/2014/main" id="{FC46DB45-1E88-D981-6795-DD584A28319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35689" y="4677225"/>
            <a:ext cx="769258" cy="776515"/>
          </a:xfrm>
          <a:prstGeom prst="rect">
            <a:avLst/>
          </a:prstGeom>
        </p:spPr>
      </p:pic>
      <p:sp>
        <p:nvSpPr>
          <p:cNvPr id="26" name="textruta 25">
            <a:extLst>
              <a:ext uri="{FF2B5EF4-FFF2-40B4-BE49-F238E27FC236}">
                <a16:creationId xmlns:a16="http://schemas.microsoft.com/office/drawing/2014/main" id="{8633C516-5705-7777-873E-E8854C72781D}"/>
              </a:ext>
            </a:extLst>
          </p:cNvPr>
          <p:cNvSpPr txBox="1"/>
          <p:nvPr/>
        </p:nvSpPr>
        <p:spPr>
          <a:xfrm>
            <a:off x="6983176" y="3451829"/>
            <a:ext cx="1284514" cy="369332"/>
          </a:xfrm>
          <a:prstGeom prst="rect">
            <a:avLst/>
          </a:prstGeom>
          <a:noFill/>
        </p:spPr>
        <p:txBody>
          <a:bodyPr wrap="square" rtlCol="0">
            <a:spAutoFit/>
          </a:bodyPr>
          <a:lstStyle/>
          <a:p>
            <a:r>
              <a:rPr lang="sv-SE"/>
              <a:t>Kommun 1</a:t>
            </a:r>
          </a:p>
        </p:txBody>
      </p:sp>
      <p:sp>
        <p:nvSpPr>
          <p:cNvPr id="27" name="textruta 26">
            <a:extLst>
              <a:ext uri="{FF2B5EF4-FFF2-40B4-BE49-F238E27FC236}">
                <a16:creationId xmlns:a16="http://schemas.microsoft.com/office/drawing/2014/main" id="{81112D4E-A574-AA69-5DB9-F3E5BD95814D}"/>
              </a:ext>
            </a:extLst>
          </p:cNvPr>
          <p:cNvSpPr txBox="1"/>
          <p:nvPr/>
        </p:nvSpPr>
        <p:spPr>
          <a:xfrm>
            <a:off x="6983176" y="4205790"/>
            <a:ext cx="1284514" cy="369332"/>
          </a:xfrm>
          <a:prstGeom prst="rect">
            <a:avLst/>
          </a:prstGeom>
          <a:noFill/>
        </p:spPr>
        <p:txBody>
          <a:bodyPr wrap="square" rtlCol="0">
            <a:spAutoFit/>
          </a:bodyPr>
          <a:lstStyle/>
          <a:p>
            <a:r>
              <a:rPr lang="sv-SE"/>
              <a:t>Kommun 2</a:t>
            </a:r>
          </a:p>
        </p:txBody>
      </p:sp>
      <p:sp>
        <p:nvSpPr>
          <p:cNvPr id="28" name="textruta 27">
            <a:extLst>
              <a:ext uri="{FF2B5EF4-FFF2-40B4-BE49-F238E27FC236}">
                <a16:creationId xmlns:a16="http://schemas.microsoft.com/office/drawing/2014/main" id="{0227902B-A9AA-F011-320F-923979663E8A}"/>
              </a:ext>
            </a:extLst>
          </p:cNvPr>
          <p:cNvSpPr txBox="1"/>
          <p:nvPr/>
        </p:nvSpPr>
        <p:spPr>
          <a:xfrm>
            <a:off x="6983176" y="4877189"/>
            <a:ext cx="1284514" cy="369332"/>
          </a:xfrm>
          <a:prstGeom prst="rect">
            <a:avLst/>
          </a:prstGeom>
          <a:noFill/>
        </p:spPr>
        <p:txBody>
          <a:bodyPr wrap="square" rtlCol="0">
            <a:spAutoFit/>
          </a:bodyPr>
          <a:lstStyle/>
          <a:p>
            <a:r>
              <a:rPr lang="sv-SE"/>
              <a:t>Kommun 3</a:t>
            </a:r>
          </a:p>
        </p:txBody>
      </p:sp>
      <p:sp>
        <p:nvSpPr>
          <p:cNvPr id="29" name="textruta 28">
            <a:extLst>
              <a:ext uri="{FF2B5EF4-FFF2-40B4-BE49-F238E27FC236}">
                <a16:creationId xmlns:a16="http://schemas.microsoft.com/office/drawing/2014/main" id="{F8425A8F-D25C-70F1-D947-795440316E47}"/>
              </a:ext>
            </a:extLst>
          </p:cNvPr>
          <p:cNvSpPr txBox="1"/>
          <p:nvPr/>
        </p:nvSpPr>
        <p:spPr>
          <a:xfrm>
            <a:off x="6986803" y="5685692"/>
            <a:ext cx="1431471" cy="646331"/>
          </a:xfrm>
          <a:prstGeom prst="rect">
            <a:avLst/>
          </a:prstGeom>
          <a:noFill/>
        </p:spPr>
        <p:txBody>
          <a:bodyPr wrap="square" rtlCol="0">
            <a:spAutoFit/>
          </a:bodyPr>
          <a:lstStyle/>
          <a:p>
            <a:r>
              <a:rPr lang="sv-SE"/>
              <a:t>Blandgrupp digitalt 1</a:t>
            </a:r>
          </a:p>
        </p:txBody>
      </p:sp>
      <p:pic>
        <p:nvPicPr>
          <p:cNvPr id="30" name="Bild 29" descr="Onlinemöte kontur">
            <a:extLst>
              <a:ext uri="{FF2B5EF4-FFF2-40B4-BE49-F238E27FC236}">
                <a16:creationId xmlns:a16="http://schemas.microsoft.com/office/drawing/2014/main" id="{CF11EB90-0808-E8DE-9FE9-8E2D474E46D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19361" y="5453741"/>
            <a:ext cx="914400" cy="914400"/>
          </a:xfrm>
          <a:prstGeom prst="rect">
            <a:avLst/>
          </a:prstGeom>
        </p:spPr>
      </p:pic>
      <p:sp>
        <p:nvSpPr>
          <p:cNvPr id="32" name="Rektangel: vikt hörn 31">
            <a:extLst>
              <a:ext uri="{FF2B5EF4-FFF2-40B4-BE49-F238E27FC236}">
                <a16:creationId xmlns:a16="http://schemas.microsoft.com/office/drawing/2014/main" id="{EC1C4CC1-9061-961C-AE6E-B5593E587BF8}"/>
              </a:ext>
            </a:extLst>
          </p:cNvPr>
          <p:cNvSpPr/>
          <p:nvPr/>
        </p:nvSpPr>
        <p:spPr>
          <a:xfrm>
            <a:off x="4416873" y="4979971"/>
            <a:ext cx="1672770" cy="1714689"/>
          </a:xfrm>
          <a:prstGeom prst="foldedCorner">
            <a:avLst/>
          </a:prstGeom>
          <a:effectLst>
            <a:glow rad="63500">
              <a:schemeClr val="accent3">
                <a:satMod val="175000"/>
                <a:alpha val="40000"/>
              </a:schemeClr>
            </a:glow>
            <a:softEdge rad="12700"/>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sv-SE" sz="1600"/>
              <a:t>Gemensam dokumentation från grupperna utifrån WS-frågorna (molnet)</a:t>
            </a:r>
          </a:p>
        </p:txBody>
      </p:sp>
      <p:graphicFrame>
        <p:nvGraphicFramePr>
          <p:cNvPr id="3" name="Tabell 2">
            <a:extLst>
              <a:ext uri="{FF2B5EF4-FFF2-40B4-BE49-F238E27FC236}">
                <a16:creationId xmlns:a16="http://schemas.microsoft.com/office/drawing/2014/main" id="{F969B663-6DD1-2E0C-D0F5-3AA2108084B6}"/>
              </a:ext>
            </a:extLst>
          </p:cNvPr>
          <p:cNvGraphicFramePr>
            <a:graphicFrameLocks noGrp="1"/>
          </p:cNvGraphicFramePr>
          <p:nvPr>
            <p:extLst>
              <p:ext uri="{D42A27DB-BD31-4B8C-83A1-F6EECF244321}">
                <p14:modId xmlns:p14="http://schemas.microsoft.com/office/powerpoint/2010/main" val="1278997292"/>
              </p:ext>
            </p:extLst>
          </p:nvPr>
        </p:nvGraphicFramePr>
        <p:xfrm>
          <a:off x="406400" y="1494971"/>
          <a:ext cx="11625306" cy="1737360"/>
        </p:xfrm>
        <a:graphic>
          <a:graphicData uri="http://schemas.openxmlformats.org/drawingml/2006/table">
            <a:tbl>
              <a:tblPr firstRow="1" bandRow="1">
                <a:tableStyleId>{5C22544A-7EE6-4342-B048-85BDC9FD1C3A}</a:tableStyleId>
              </a:tblPr>
              <a:tblGrid>
                <a:gridCol w="1937551">
                  <a:extLst>
                    <a:ext uri="{9D8B030D-6E8A-4147-A177-3AD203B41FA5}">
                      <a16:colId xmlns:a16="http://schemas.microsoft.com/office/drawing/2014/main" val="2382926702"/>
                    </a:ext>
                  </a:extLst>
                </a:gridCol>
                <a:gridCol w="1937551">
                  <a:extLst>
                    <a:ext uri="{9D8B030D-6E8A-4147-A177-3AD203B41FA5}">
                      <a16:colId xmlns:a16="http://schemas.microsoft.com/office/drawing/2014/main" val="3883030763"/>
                    </a:ext>
                  </a:extLst>
                </a:gridCol>
                <a:gridCol w="1937551">
                  <a:extLst>
                    <a:ext uri="{9D8B030D-6E8A-4147-A177-3AD203B41FA5}">
                      <a16:colId xmlns:a16="http://schemas.microsoft.com/office/drawing/2014/main" val="1216677880"/>
                    </a:ext>
                  </a:extLst>
                </a:gridCol>
                <a:gridCol w="1937551">
                  <a:extLst>
                    <a:ext uri="{9D8B030D-6E8A-4147-A177-3AD203B41FA5}">
                      <a16:colId xmlns:a16="http://schemas.microsoft.com/office/drawing/2014/main" val="3052318012"/>
                    </a:ext>
                  </a:extLst>
                </a:gridCol>
                <a:gridCol w="1937551">
                  <a:extLst>
                    <a:ext uri="{9D8B030D-6E8A-4147-A177-3AD203B41FA5}">
                      <a16:colId xmlns:a16="http://schemas.microsoft.com/office/drawing/2014/main" val="1094676659"/>
                    </a:ext>
                  </a:extLst>
                </a:gridCol>
                <a:gridCol w="1937551">
                  <a:extLst>
                    <a:ext uri="{9D8B030D-6E8A-4147-A177-3AD203B41FA5}">
                      <a16:colId xmlns:a16="http://schemas.microsoft.com/office/drawing/2014/main" val="2529322041"/>
                    </a:ext>
                  </a:extLst>
                </a:gridCol>
              </a:tblGrid>
              <a:tr h="370840">
                <a:tc>
                  <a:txBody>
                    <a:bodyPr/>
                    <a:lstStyle/>
                    <a:p>
                      <a:pPr lvl="0">
                        <a:buNone/>
                      </a:pPr>
                      <a:r>
                        <a:rPr lang="sv-SE" sz="1200" b="0" i="0" u="none" strike="noStrike" noProof="0">
                          <a:solidFill>
                            <a:schemeClr val="bg1"/>
                          </a:solidFill>
                          <a:latin typeface="Aptos"/>
                        </a:rPr>
                        <a:t>Steg 1. Alla deltagare välkomnas i det digitala mötesrummet. Instruktioner om WS fråga 1. </a:t>
                      </a:r>
                      <a:endParaRPr lang="sv-SE" sz="1200">
                        <a:solidFill>
                          <a:schemeClr val="bg1"/>
                        </a:solidFill>
                      </a:endParaRPr>
                    </a:p>
                  </a:txBody>
                  <a:tcPr>
                    <a:solidFill>
                      <a:schemeClr val="accent6">
                        <a:lumMod val="75000"/>
                      </a:schemeClr>
                    </a:solidFill>
                  </a:tcPr>
                </a:tc>
                <a:tc>
                  <a:txBody>
                    <a:bodyPr/>
                    <a:lstStyle/>
                    <a:p>
                      <a:pPr marL="0" marR="0" lvl="0" indent="0" algn="l">
                        <a:lnSpc>
                          <a:spcPct val="100000"/>
                        </a:lnSpc>
                        <a:spcBef>
                          <a:spcPts val="0"/>
                        </a:spcBef>
                        <a:spcAft>
                          <a:spcPts val="0"/>
                        </a:spcAft>
                        <a:buNone/>
                      </a:pPr>
                      <a:r>
                        <a:rPr lang="sv-SE" sz="1200" b="0" i="0" u="none" strike="noStrike" noProof="0">
                          <a:solidFill>
                            <a:schemeClr val="bg1"/>
                          </a:solidFill>
                          <a:latin typeface="Aptos"/>
                        </a:rPr>
                        <a:t>Steg 2. </a:t>
                      </a:r>
                      <a:endParaRPr lang="en-US" sz="1200" b="0" i="0" u="none" strike="noStrike" noProof="0">
                        <a:solidFill>
                          <a:schemeClr val="bg1"/>
                        </a:solidFill>
                        <a:latin typeface="Aptos"/>
                      </a:endParaRPr>
                    </a:p>
                    <a:p>
                      <a:pPr marL="0" marR="0" lvl="0" indent="0" algn="l">
                        <a:lnSpc>
                          <a:spcPct val="100000"/>
                        </a:lnSpc>
                        <a:spcBef>
                          <a:spcPts val="0"/>
                        </a:spcBef>
                        <a:spcAft>
                          <a:spcPts val="0"/>
                        </a:spcAft>
                        <a:buNone/>
                      </a:pPr>
                      <a:r>
                        <a:rPr lang="sv-SE" sz="1200" b="0" i="0" u="none" strike="noStrike" noProof="0">
                          <a:solidFill>
                            <a:schemeClr val="bg1"/>
                          </a:solidFill>
                          <a:latin typeface="Aptos"/>
                        </a:rPr>
                        <a:t>WS Fråga 1 – frågan diskuteras i lokala grupperna (fysiskt) på kommunerna.</a:t>
                      </a:r>
                      <a:endParaRPr lang="sv-SE" sz="1200">
                        <a:solidFill>
                          <a:schemeClr val="bg1"/>
                        </a:solidFill>
                      </a:endParaRPr>
                    </a:p>
                  </a:txBody>
                  <a:tcPr>
                    <a:solidFill>
                      <a:schemeClr val="accent6">
                        <a:lumMod val="75000"/>
                      </a:schemeClr>
                    </a:solidFill>
                  </a:tcPr>
                </a:tc>
                <a:tc>
                  <a:txBody>
                    <a:bodyPr/>
                    <a:lstStyle/>
                    <a:p>
                      <a:pPr lvl="0">
                        <a:buNone/>
                      </a:pPr>
                      <a:r>
                        <a:rPr lang="sv-SE" sz="1200" b="0" i="0" u="none" strike="noStrike" noProof="0" dirty="0">
                          <a:solidFill>
                            <a:schemeClr val="bg1"/>
                          </a:solidFill>
                          <a:latin typeface="Aptos"/>
                        </a:rPr>
                        <a:t>Steg 3. Återsamling och redogörelse i det digitala mötesrummet/exempel från den gemensamma </a:t>
                      </a:r>
                      <a:r>
                        <a:rPr lang="sv-SE" sz="1200" b="0" i="0" u="none" strike="noStrike" noProof="0">
                          <a:solidFill>
                            <a:schemeClr val="bg1"/>
                          </a:solidFill>
                          <a:latin typeface="Aptos"/>
                        </a:rPr>
                        <a:t>dokumentationen. Instruktioner om </a:t>
                      </a:r>
                      <a:r>
                        <a:rPr lang="sv-SE" sz="1200" b="0" i="0" u="none" strike="noStrike" noProof="0" dirty="0">
                          <a:solidFill>
                            <a:schemeClr val="bg1"/>
                          </a:solidFill>
                          <a:latin typeface="Aptos"/>
                        </a:rPr>
                        <a:t>WS fråga 2. </a:t>
                      </a:r>
                      <a:endParaRPr lang="sv-SE" sz="1200">
                        <a:solidFill>
                          <a:schemeClr val="bg1"/>
                        </a:solidFill>
                      </a:endParaRPr>
                    </a:p>
                  </a:txBody>
                  <a:tcPr>
                    <a:solidFill>
                      <a:schemeClr val="accent6">
                        <a:lumMod val="75000"/>
                      </a:schemeClr>
                    </a:solidFill>
                  </a:tcPr>
                </a:tc>
                <a:tc>
                  <a:txBody>
                    <a:bodyPr/>
                    <a:lstStyle/>
                    <a:p>
                      <a:pPr marL="0" marR="0" lvl="0" indent="0" algn="l">
                        <a:lnSpc>
                          <a:spcPct val="100000"/>
                        </a:lnSpc>
                        <a:spcBef>
                          <a:spcPts val="0"/>
                        </a:spcBef>
                        <a:spcAft>
                          <a:spcPts val="0"/>
                        </a:spcAft>
                        <a:buNone/>
                      </a:pPr>
                      <a:r>
                        <a:rPr lang="sv-SE" sz="1200" b="0" i="0" u="none" strike="noStrike" noProof="0">
                          <a:solidFill>
                            <a:schemeClr val="bg1"/>
                          </a:solidFill>
                          <a:latin typeface="Aptos"/>
                        </a:rPr>
                        <a:t>Steg 4. </a:t>
                      </a:r>
                      <a:endParaRPr lang="en-US" sz="1200" b="0" i="0" u="none" strike="noStrike" noProof="0">
                        <a:solidFill>
                          <a:schemeClr val="bg1"/>
                        </a:solidFill>
                        <a:latin typeface="Aptos"/>
                      </a:endParaRPr>
                    </a:p>
                    <a:p>
                      <a:pPr marL="0" marR="0" lvl="0" indent="0" algn="l">
                        <a:lnSpc>
                          <a:spcPct val="100000"/>
                        </a:lnSpc>
                        <a:spcBef>
                          <a:spcPts val="0"/>
                        </a:spcBef>
                        <a:spcAft>
                          <a:spcPts val="0"/>
                        </a:spcAft>
                        <a:buNone/>
                      </a:pPr>
                      <a:r>
                        <a:rPr lang="sv-SE" sz="1200" b="0" i="0" u="none" strike="noStrike" noProof="0">
                          <a:solidFill>
                            <a:schemeClr val="bg1"/>
                          </a:solidFill>
                          <a:latin typeface="Aptos"/>
                        </a:rPr>
                        <a:t>WS Fråga 2 – frågan diskuteras i lokala grupperna på kommunerna.</a:t>
                      </a:r>
                      <a:endParaRPr lang="sv-SE" sz="1200">
                        <a:solidFill>
                          <a:schemeClr val="bg1"/>
                        </a:solidFill>
                      </a:endParaRPr>
                    </a:p>
                  </a:txBody>
                  <a:tcPr>
                    <a:solidFill>
                      <a:schemeClr val="accent6">
                        <a:lumMod val="75000"/>
                      </a:schemeClr>
                    </a:solidFill>
                  </a:tcPr>
                </a:tc>
                <a:tc>
                  <a:txBody>
                    <a:bodyPr/>
                    <a:lstStyle/>
                    <a:p>
                      <a:r>
                        <a:rPr lang="sv-SE" sz="1200" b="0">
                          <a:solidFill>
                            <a:schemeClr val="bg1"/>
                          </a:solidFill>
                        </a:rPr>
                        <a:t>Steg 5</a:t>
                      </a:r>
                    </a:p>
                    <a:p>
                      <a:pPr lvl="0">
                        <a:buNone/>
                      </a:pPr>
                      <a:r>
                        <a:rPr lang="sv-SE" sz="1200" b="0" i="0" u="none" strike="noStrike" noProof="0" dirty="0">
                          <a:solidFill>
                            <a:schemeClr val="bg1"/>
                          </a:solidFill>
                          <a:latin typeface="Aptos"/>
                        </a:rPr>
                        <a:t>Återsamling och redogörelse i det digitala mötesrummet/exempel från den gemensamma dokumentationen. Instruktioner om </a:t>
                      </a:r>
                      <a:r>
                        <a:rPr lang="sv-SE" sz="1200" b="0" i="0" u="none" strike="noStrike" noProof="0">
                          <a:solidFill>
                            <a:schemeClr val="bg1"/>
                          </a:solidFill>
                          <a:latin typeface="Aptos"/>
                        </a:rPr>
                        <a:t>WS fråga 3. WS fråga 3 på samma sätt som fråga 1 och  2. </a:t>
                      </a:r>
                      <a:endParaRPr lang="sv-SE" sz="1200"/>
                    </a:p>
                  </a:txBody>
                  <a:tcPr>
                    <a:solidFill>
                      <a:schemeClr val="accent6">
                        <a:lumMod val="75000"/>
                      </a:schemeClr>
                    </a:solidFill>
                  </a:tcPr>
                </a:tc>
                <a:tc>
                  <a:txBody>
                    <a:bodyPr/>
                    <a:lstStyle/>
                    <a:p>
                      <a:pPr lvl="0">
                        <a:buNone/>
                      </a:pPr>
                      <a:r>
                        <a:rPr lang="sv-SE" sz="1200" b="0" i="0" u="none" strike="noStrike" noProof="0" dirty="0">
                          <a:solidFill>
                            <a:schemeClr val="bg1"/>
                          </a:solidFill>
                          <a:latin typeface="Aptos"/>
                        </a:rPr>
                        <a:t>Steg 6. Återsamling och </a:t>
                      </a:r>
                      <a:r>
                        <a:rPr lang="sv-SE" sz="1200" b="0" i="0" u="none" strike="noStrike" noProof="0">
                          <a:solidFill>
                            <a:schemeClr val="bg1"/>
                          </a:solidFill>
                          <a:latin typeface="Aptos"/>
                        </a:rPr>
                        <a:t>reflektion om sista frågan.</a:t>
                      </a:r>
                      <a:endParaRPr lang="sv-SE" sz="1200" b="0" i="0" u="none" strike="noStrike" noProof="0" dirty="0">
                        <a:solidFill>
                          <a:schemeClr val="bg1"/>
                        </a:solidFill>
                        <a:latin typeface="Aptos"/>
                      </a:endParaRPr>
                    </a:p>
                    <a:p>
                      <a:pPr lvl="0">
                        <a:buNone/>
                      </a:pPr>
                      <a:r>
                        <a:rPr lang="sv-SE" sz="1200" b="0" i="0" u="none" strike="noStrike" noProof="0">
                          <a:solidFill>
                            <a:schemeClr val="bg1"/>
                          </a:solidFill>
                          <a:latin typeface="Aptos"/>
                        </a:rPr>
                        <a:t>Avslut.</a:t>
                      </a:r>
                      <a:endParaRPr lang="sv-SE" sz="1200" b="0" i="0" u="none" strike="noStrike" noProof="0" dirty="0">
                        <a:solidFill>
                          <a:schemeClr val="bg1"/>
                        </a:solidFill>
                        <a:latin typeface="Aptos"/>
                      </a:endParaRPr>
                    </a:p>
                  </a:txBody>
                  <a:tcPr>
                    <a:solidFill>
                      <a:schemeClr val="accent6">
                        <a:lumMod val="75000"/>
                      </a:schemeClr>
                    </a:solidFill>
                  </a:tcPr>
                </a:tc>
                <a:extLst>
                  <a:ext uri="{0D108BD9-81ED-4DB2-BD59-A6C34878D82A}">
                    <a16:rowId xmlns:a16="http://schemas.microsoft.com/office/drawing/2014/main" val="3812350329"/>
                  </a:ext>
                </a:extLst>
              </a:tr>
            </a:tbl>
          </a:graphicData>
        </a:graphic>
      </p:graphicFrame>
      <p:pic>
        <p:nvPicPr>
          <p:cNvPr id="4" name="Platshållare för innehåll 4" descr="Onlinemöte med hel fyllning">
            <a:extLst>
              <a:ext uri="{FF2B5EF4-FFF2-40B4-BE49-F238E27FC236}">
                <a16:creationId xmlns:a16="http://schemas.microsoft.com/office/drawing/2014/main" id="{E3DB2DB3-40BF-5478-1961-AB9F7A58A8F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264067" y="3214801"/>
            <a:ext cx="1665515" cy="1665515"/>
          </a:xfrm>
          <a:prstGeom prst="rect">
            <a:avLst/>
          </a:prstGeom>
        </p:spPr>
      </p:pic>
      <p:sp>
        <p:nvSpPr>
          <p:cNvPr id="6" name="Rektangel: vikt hörn 5">
            <a:extLst>
              <a:ext uri="{FF2B5EF4-FFF2-40B4-BE49-F238E27FC236}">
                <a16:creationId xmlns:a16="http://schemas.microsoft.com/office/drawing/2014/main" id="{9DB99DCE-2B90-9198-139C-4A1FB76FE2C8}"/>
              </a:ext>
            </a:extLst>
          </p:cNvPr>
          <p:cNvSpPr/>
          <p:nvPr/>
        </p:nvSpPr>
        <p:spPr>
          <a:xfrm>
            <a:off x="8415558" y="4878370"/>
            <a:ext cx="1672770" cy="1714689"/>
          </a:xfrm>
          <a:prstGeom prst="foldedCorner">
            <a:avLst/>
          </a:prstGeom>
          <a:effectLst>
            <a:glow rad="63500">
              <a:schemeClr val="accent3">
                <a:satMod val="175000"/>
                <a:alpha val="40000"/>
              </a:schemeClr>
            </a:glow>
            <a:softEdge rad="12700"/>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sv-SE" sz="1600"/>
              <a:t>Gemensam dokumentation från grupperna utifrån WS-frågorna (molnet)</a:t>
            </a:r>
          </a:p>
        </p:txBody>
      </p:sp>
      <p:pic>
        <p:nvPicPr>
          <p:cNvPr id="10" name="Platshållare för innehåll 4" descr="Onlinemöte med hel fyllning">
            <a:extLst>
              <a:ext uri="{FF2B5EF4-FFF2-40B4-BE49-F238E27FC236}">
                <a16:creationId xmlns:a16="http://schemas.microsoft.com/office/drawing/2014/main" id="{AB8609A3-ECE3-C948-1648-506DABF9F67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45266" y="3047886"/>
            <a:ext cx="1665515" cy="1665515"/>
          </a:xfrm>
          <a:prstGeom prst="rect">
            <a:avLst/>
          </a:prstGeom>
        </p:spPr>
      </p:pic>
    </p:spTree>
    <p:extLst>
      <p:ext uri="{BB962C8B-B14F-4D97-AF65-F5344CB8AC3E}">
        <p14:creationId xmlns:p14="http://schemas.microsoft.com/office/powerpoint/2010/main" val="1847617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D7BEE-6BF0-65B8-66C9-8D8F35F17FA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19975D6-A2A6-F21D-0426-73D2DB0284A6}"/>
              </a:ext>
            </a:extLst>
          </p:cNvPr>
          <p:cNvSpPr>
            <a:spLocks noGrp="1"/>
          </p:cNvSpPr>
          <p:nvPr>
            <p:ph type="title"/>
          </p:nvPr>
        </p:nvSpPr>
        <p:spPr>
          <a:xfrm>
            <a:off x="405827" y="171778"/>
            <a:ext cx="10515600" cy="1325563"/>
          </a:xfrm>
        </p:spPr>
        <p:txBody>
          <a:bodyPr/>
          <a:lstStyle/>
          <a:p>
            <a:r>
              <a:rPr lang="sv-SE"/>
              <a:t>Flödesschema för WS för aktör som vill arbeta med sin egen organisation</a:t>
            </a:r>
          </a:p>
        </p:txBody>
      </p:sp>
      <p:pic>
        <p:nvPicPr>
          <p:cNvPr id="5" name="Platshållare för innehåll 4" descr="Onlinemöte med hel fyllning">
            <a:extLst>
              <a:ext uri="{FF2B5EF4-FFF2-40B4-BE49-F238E27FC236}">
                <a16:creationId xmlns:a16="http://schemas.microsoft.com/office/drawing/2014/main" id="{EB2EF149-0529-C6C4-6411-96DE013F6137}"/>
              </a:ext>
            </a:extLst>
          </p:cNvPr>
          <p:cNvPicPr>
            <a:picLocks noGrp="1" noChangeAspect="1"/>
          </p:cNvPicPr>
          <p:nvPr>
            <p:ph idx="1"/>
          </p:nvPr>
        </p:nvPicPr>
        <p:blipFill>
          <a:blip>
            <a:extLst>
              <a:ext uri="{96DAC541-7B7A-43D3-8B79-37D633B846F1}">
                <asvg:svgBlip xmlns:asvg="http://schemas.microsoft.com/office/drawing/2016/SVG/main" r:embed="rId2"/>
              </a:ext>
            </a:extLst>
          </a:blip>
          <a:stretch>
            <a:fillRect/>
          </a:stretch>
        </p:blipFill>
        <p:spPr>
          <a:xfrm>
            <a:off x="840473" y="5947844"/>
            <a:ext cx="1012373" cy="910774"/>
          </a:xfrm>
        </p:spPr>
      </p:pic>
      <p:pic>
        <p:nvPicPr>
          <p:cNvPr id="7" name="Bild 6" descr="Styrelserum kontur">
            <a:extLst>
              <a:ext uri="{FF2B5EF4-FFF2-40B4-BE49-F238E27FC236}">
                <a16:creationId xmlns:a16="http://schemas.microsoft.com/office/drawing/2014/main" id="{7BEDF5D9-9CD7-0752-84A1-A0FDF534323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18444" y="3196547"/>
            <a:ext cx="754743" cy="747486"/>
          </a:xfrm>
          <a:prstGeom prst="rect">
            <a:avLst/>
          </a:prstGeom>
        </p:spPr>
      </p:pic>
      <p:pic>
        <p:nvPicPr>
          <p:cNvPr id="8" name="Bild 7" descr="Styrelserum kontur">
            <a:extLst>
              <a:ext uri="{FF2B5EF4-FFF2-40B4-BE49-F238E27FC236}">
                <a16:creationId xmlns:a16="http://schemas.microsoft.com/office/drawing/2014/main" id="{78715978-BD1D-4769-3FC6-9F942330FF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18444" y="3980545"/>
            <a:ext cx="747486" cy="725715"/>
          </a:xfrm>
          <a:prstGeom prst="rect">
            <a:avLst/>
          </a:prstGeom>
        </p:spPr>
      </p:pic>
      <p:sp>
        <p:nvSpPr>
          <p:cNvPr id="12" name="textruta 11">
            <a:extLst>
              <a:ext uri="{FF2B5EF4-FFF2-40B4-BE49-F238E27FC236}">
                <a16:creationId xmlns:a16="http://schemas.microsoft.com/office/drawing/2014/main" id="{7D6E953D-22D2-5D5D-520A-8D9627020FFF}"/>
              </a:ext>
            </a:extLst>
          </p:cNvPr>
          <p:cNvSpPr txBox="1"/>
          <p:nvPr/>
        </p:nvSpPr>
        <p:spPr>
          <a:xfrm>
            <a:off x="3049817" y="3430063"/>
            <a:ext cx="1284514" cy="369332"/>
          </a:xfrm>
          <a:prstGeom prst="rect">
            <a:avLst/>
          </a:prstGeom>
          <a:noFill/>
        </p:spPr>
        <p:txBody>
          <a:bodyPr wrap="square" rtlCol="0">
            <a:spAutoFit/>
          </a:bodyPr>
          <a:lstStyle/>
          <a:p>
            <a:r>
              <a:rPr lang="sv-SE"/>
              <a:t>Kommun 1</a:t>
            </a:r>
          </a:p>
        </p:txBody>
      </p:sp>
      <p:sp>
        <p:nvSpPr>
          <p:cNvPr id="13" name="textruta 12">
            <a:extLst>
              <a:ext uri="{FF2B5EF4-FFF2-40B4-BE49-F238E27FC236}">
                <a16:creationId xmlns:a16="http://schemas.microsoft.com/office/drawing/2014/main" id="{62082055-3740-E04E-CEF8-C0D3C62077A1}"/>
              </a:ext>
            </a:extLst>
          </p:cNvPr>
          <p:cNvSpPr txBox="1"/>
          <p:nvPr/>
        </p:nvSpPr>
        <p:spPr>
          <a:xfrm>
            <a:off x="3049817" y="4205795"/>
            <a:ext cx="1284514" cy="369332"/>
          </a:xfrm>
          <a:prstGeom prst="rect">
            <a:avLst/>
          </a:prstGeom>
          <a:noFill/>
        </p:spPr>
        <p:txBody>
          <a:bodyPr wrap="square" rtlCol="0">
            <a:spAutoFit/>
          </a:bodyPr>
          <a:lstStyle/>
          <a:p>
            <a:r>
              <a:rPr lang="sv-SE"/>
              <a:t>Kommun 2</a:t>
            </a:r>
          </a:p>
        </p:txBody>
      </p:sp>
      <p:pic>
        <p:nvPicPr>
          <p:cNvPr id="19" name="Platshållare för innehåll 4" descr="Onlinemöte med hel fyllning">
            <a:extLst>
              <a:ext uri="{FF2B5EF4-FFF2-40B4-BE49-F238E27FC236}">
                <a16:creationId xmlns:a16="http://schemas.microsoft.com/office/drawing/2014/main" id="{A5167C2F-7E2C-B6C6-F32F-33C4C06B593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432296" y="3171259"/>
            <a:ext cx="1665515" cy="1665515"/>
          </a:xfrm>
          <a:prstGeom prst="rect">
            <a:avLst/>
          </a:prstGeom>
        </p:spPr>
      </p:pic>
      <p:pic>
        <p:nvPicPr>
          <p:cNvPr id="23" name="Bild 22" descr="Styrelserum kontur">
            <a:extLst>
              <a:ext uri="{FF2B5EF4-FFF2-40B4-BE49-F238E27FC236}">
                <a16:creationId xmlns:a16="http://schemas.microsoft.com/office/drawing/2014/main" id="{AC4D9BC5-E618-42D4-5808-D3817A13038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21175" y="3247342"/>
            <a:ext cx="783772" cy="783772"/>
          </a:xfrm>
          <a:prstGeom prst="rect">
            <a:avLst/>
          </a:prstGeom>
        </p:spPr>
      </p:pic>
      <p:pic>
        <p:nvPicPr>
          <p:cNvPr id="24" name="Bild 23" descr="Styrelserum kontur">
            <a:extLst>
              <a:ext uri="{FF2B5EF4-FFF2-40B4-BE49-F238E27FC236}">
                <a16:creationId xmlns:a16="http://schemas.microsoft.com/office/drawing/2014/main" id="{A6874974-F1D3-C1D5-9D72-4A7376DB194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21175" y="4002311"/>
            <a:ext cx="762000" cy="732972"/>
          </a:xfrm>
          <a:prstGeom prst="rect">
            <a:avLst/>
          </a:prstGeom>
        </p:spPr>
      </p:pic>
      <p:sp>
        <p:nvSpPr>
          <p:cNvPr id="26" name="textruta 25">
            <a:extLst>
              <a:ext uri="{FF2B5EF4-FFF2-40B4-BE49-F238E27FC236}">
                <a16:creationId xmlns:a16="http://schemas.microsoft.com/office/drawing/2014/main" id="{3E9ED58B-85A5-36CD-DB4E-2143C358CE00}"/>
              </a:ext>
            </a:extLst>
          </p:cNvPr>
          <p:cNvSpPr txBox="1"/>
          <p:nvPr/>
        </p:nvSpPr>
        <p:spPr>
          <a:xfrm>
            <a:off x="6983176" y="3451829"/>
            <a:ext cx="1284514" cy="369332"/>
          </a:xfrm>
          <a:prstGeom prst="rect">
            <a:avLst/>
          </a:prstGeom>
          <a:noFill/>
        </p:spPr>
        <p:txBody>
          <a:bodyPr wrap="square" rtlCol="0">
            <a:spAutoFit/>
          </a:bodyPr>
          <a:lstStyle/>
          <a:p>
            <a:r>
              <a:rPr lang="sv-SE"/>
              <a:t>Kommun 1</a:t>
            </a:r>
          </a:p>
        </p:txBody>
      </p:sp>
      <p:sp>
        <p:nvSpPr>
          <p:cNvPr id="27" name="textruta 26">
            <a:extLst>
              <a:ext uri="{FF2B5EF4-FFF2-40B4-BE49-F238E27FC236}">
                <a16:creationId xmlns:a16="http://schemas.microsoft.com/office/drawing/2014/main" id="{EC44E09A-599E-69F5-B6B2-44C8B04894CC}"/>
              </a:ext>
            </a:extLst>
          </p:cNvPr>
          <p:cNvSpPr txBox="1"/>
          <p:nvPr/>
        </p:nvSpPr>
        <p:spPr>
          <a:xfrm>
            <a:off x="6983176" y="4205790"/>
            <a:ext cx="1284514" cy="369332"/>
          </a:xfrm>
          <a:prstGeom prst="rect">
            <a:avLst/>
          </a:prstGeom>
          <a:noFill/>
        </p:spPr>
        <p:txBody>
          <a:bodyPr wrap="square" rtlCol="0">
            <a:spAutoFit/>
          </a:bodyPr>
          <a:lstStyle/>
          <a:p>
            <a:r>
              <a:rPr lang="sv-SE"/>
              <a:t>Kommun 2</a:t>
            </a:r>
          </a:p>
        </p:txBody>
      </p:sp>
      <p:sp>
        <p:nvSpPr>
          <p:cNvPr id="28" name="textruta 27">
            <a:extLst>
              <a:ext uri="{FF2B5EF4-FFF2-40B4-BE49-F238E27FC236}">
                <a16:creationId xmlns:a16="http://schemas.microsoft.com/office/drawing/2014/main" id="{E21B138A-78C3-EF31-EADC-B1716587CA93}"/>
              </a:ext>
            </a:extLst>
          </p:cNvPr>
          <p:cNvSpPr txBox="1"/>
          <p:nvPr/>
        </p:nvSpPr>
        <p:spPr>
          <a:xfrm>
            <a:off x="6983176" y="4877189"/>
            <a:ext cx="1284514" cy="369332"/>
          </a:xfrm>
          <a:prstGeom prst="rect">
            <a:avLst/>
          </a:prstGeom>
          <a:noFill/>
        </p:spPr>
        <p:txBody>
          <a:bodyPr wrap="square" rtlCol="0">
            <a:spAutoFit/>
          </a:bodyPr>
          <a:lstStyle/>
          <a:p>
            <a:r>
              <a:rPr lang="sv-SE"/>
              <a:t>Kommun 3</a:t>
            </a:r>
          </a:p>
        </p:txBody>
      </p:sp>
      <p:graphicFrame>
        <p:nvGraphicFramePr>
          <p:cNvPr id="3" name="Tabell 2">
            <a:extLst>
              <a:ext uri="{FF2B5EF4-FFF2-40B4-BE49-F238E27FC236}">
                <a16:creationId xmlns:a16="http://schemas.microsoft.com/office/drawing/2014/main" id="{3CD198D9-BA1E-2767-9EBF-060339F14886}"/>
              </a:ext>
            </a:extLst>
          </p:cNvPr>
          <p:cNvGraphicFramePr>
            <a:graphicFrameLocks noGrp="1"/>
          </p:cNvGraphicFramePr>
          <p:nvPr>
            <p:extLst>
              <p:ext uri="{D42A27DB-BD31-4B8C-83A1-F6EECF244321}">
                <p14:modId xmlns:p14="http://schemas.microsoft.com/office/powerpoint/2010/main" val="4130052806"/>
              </p:ext>
            </p:extLst>
          </p:nvPr>
        </p:nvGraphicFramePr>
        <p:xfrm>
          <a:off x="406400" y="1494971"/>
          <a:ext cx="11625306" cy="3596640"/>
        </p:xfrm>
        <a:graphic>
          <a:graphicData uri="http://schemas.openxmlformats.org/drawingml/2006/table">
            <a:tbl>
              <a:tblPr firstRow="1" bandRow="1">
                <a:tableStyleId>{5C22544A-7EE6-4342-B048-85BDC9FD1C3A}</a:tableStyleId>
              </a:tblPr>
              <a:tblGrid>
                <a:gridCol w="1937551">
                  <a:extLst>
                    <a:ext uri="{9D8B030D-6E8A-4147-A177-3AD203B41FA5}">
                      <a16:colId xmlns:a16="http://schemas.microsoft.com/office/drawing/2014/main" val="2382926702"/>
                    </a:ext>
                  </a:extLst>
                </a:gridCol>
                <a:gridCol w="1937551">
                  <a:extLst>
                    <a:ext uri="{9D8B030D-6E8A-4147-A177-3AD203B41FA5}">
                      <a16:colId xmlns:a16="http://schemas.microsoft.com/office/drawing/2014/main" val="3883030763"/>
                    </a:ext>
                  </a:extLst>
                </a:gridCol>
                <a:gridCol w="1937551">
                  <a:extLst>
                    <a:ext uri="{9D8B030D-6E8A-4147-A177-3AD203B41FA5}">
                      <a16:colId xmlns:a16="http://schemas.microsoft.com/office/drawing/2014/main" val="1216677880"/>
                    </a:ext>
                  </a:extLst>
                </a:gridCol>
                <a:gridCol w="1937551">
                  <a:extLst>
                    <a:ext uri="{9D8B030D-6E8A-4147-A177-3AD203B41FA5}">
                      <a16:colId xmlns:a16="http://schemas.microsoft.com/office/drawing/2014/main" val="3052318012"/>
                    </a:ext>
                  </a:extLst>
                </a:gridCol>
                <a:gridCol w="1937551">
                  <a:extLst>
                    <a:ext uri="{9D8B030D-6E8A-4147-A177-3AD203B41FA5}">
                      <a16:colId xmlns:a16="http://schemas.microsoft.com/office/drawing/2014/main" val="1094676659"/>
                    </a:ext>
                  </a:extLst>
                </a:gridCol>
                <a:gridCol w="1937551">
                  <a:extLst>
                    <a:ext uri="{9D8B030D-6E8A-4147-A177-3AD203B41FA5}">
                      <a16:colId xmlns:a16="http://schemas.microsoft.com/office/drawing/2014/main" val="2529322041"/>
                    </a:ext>
                  </a:extLst>
                </a:gridCol>
              </a:tblGrid>
              <a:tr h="370840">
                <a:tc>
                  <a:txBody>
                    <a:bodyPr/>
                    <a:lstStyle/>
                    <a:p>
                      <a:pPr marL="0" marR="0" lvl="0" indent="0" algn="l">
                        <a:lnSpc>
                          <a:spcPct val="100000"/>
                        </a:lnSpc>
                        <a:spcBef>
                          <a:spcPts val="0"/>
                        </a:spcBef>
                        <a:spcAft>
                          <a:spcPts val="600"/>
                        </a:spcAft>
                        <a:buNone/>
                      </a:pPr>
                      <a:r>
                        <a:rPr lang="sv-SE" sz="1600" b="0" i="0" u="none" strike="noStrike" noProof="0">
                          <a:solidFill>
                            <a:schemeClr val="bg1"/>
                          </a:solidFill>
                          <a:latin typeface="Aptos"/>
                        </a:rPr>
                        <a:t>Steg 1 </a:t>
                      </a:r>
                      <a:endParaRPr lang="en-US" sz="1600" b="0" i="0" u="none" strike="noStrike" noProof="0">
                        <a:solidFill>
                          <a:schemeClr val="bg1"/>
                        </a:solidFill>
                        <a:latin typeface="Aptos"/>
                      </a:endParaRPr>
                    </a:p>
                    <a:p>
                      <a:pPr marL="0" marR="0" lvl="0" indent="0" algn="l">
                        <a:lnSpc>
                          <a:spcPct val="100000"/>
                        </a:lnSpc>
                        <a:spcBef>
                          <a:spcPts val="0"/>
                        </a:spcBef>
                        <a:spcAft>
                          <a:spcPts val="600"/>
                        </a:spcAft>
                        <a:buNone/>
                      </a:pPr>
                      <a:r>
                        <a:rPr lang="sv-SE" sz="1600" b="0" i="0" u="none" strike="noStrike" noProof="0">
                          <a:solidFill>
                            <a:schemeClr val="bg1"/>
                          </a:solidFill>
                          <a:latin typeface="Aptos"/>
                        </a:rPr>
                        <a:t>Alla deltagare välkomnas i mötesrummet, fysiskt eller digitalt.</a:t>
                      </a:r>
                      <a:endParaRPr lang="en-US" sz="1600" b="0" i="0" u="none" strike="noStrike" noProof="0">
                        <a:solidFill>
                          <a:schemeClr val="bg1"/>
                        </a:solidFill>
                        <a:latin typeface="Aptos"/>
                      </a:endParaRPr>
                    </a:p>
                    <a:p>
                      <a:pPr marL="0" marR="0" lvl="0" indent="0" algn="l">
                        <a:lnSpc>
                          <a:spcPct val="100000"/>
                        </a:lnSpc>
                        <a:spcBef>
                          <a:spcPts val="0"/>
                        </a:spcBef>
                        <a:spcAft>
                          <a:spcPts val="600"/>
                        </a:spcAft>
                        <a:buNone/>
                      </a:pPr>
                      <a:r>
                        <a:rPr lang="sv-SE" sz="1600" b="0" i="0" u="none" strike="noStrike" noProof="0">
                          <a:solidFill>
                            <a:schemeClr val="bg1"/>
                          </a:solidFill>
                          <a:latin typeface="Aptos"/>
                        </a:rPr>
                        <a:t>Genomgång av instruktioner för WS fråga 1. </a:t>
                      </a:r>
                      <a:endParaRPr lang="sv-SE">
                        <a:solidFill>
                          <a:schemeClr val="bg1"/>
                        </a:solidFill>
                      </a:endParaRPr>
                    </a:p>
                  </a:txBody>
                  <a:tcPr>
                    <a:solidFill>
                      <a:schemeClr val="accent6">
                        <a:lumMod val="75000"/>
                      </a:schemeClr>
                    </a:solidFill>
                  </a:tcPr>
                </a:tc>
                <a:tc>
                  <a:txBody>
                    <a:bodyPr/>
                    <a:lstStyle/>
                    <a:p>
                      <a:pPr marL="0" marR="0" lvl="0" indent="0" algn="l">
                        <a:lnSpc>
                          <a:spcPct val="100000"/>
                        </a:lnSpc>
                        <a:spcBef>
                          <a:spcPts val="0"/>
                        </a:spcBef>
                        <a:spcAft>
                          <a:spcPts val="0"/>
                        </a:spcAft>
                        <a:buNone/>
                      </a:pPr>
                      <a:r>
                        <a:rPr lang="sv-SE" sz="1200" b="0" i="0" u="none" strike="noStrike" noProof="0">
                          <a:solidFill>
                            <a:schemeClr val="bg1"/>
                          </a:solidFill>
                          <a:latin typeface="Aptos"/>
                        </a:rPr>
                        <a:t>Steg 2. </a:t>
                      </a:r>
                      <a:endParaRPr lang="en-US" sz="1200" b="0" i="0" u="none" strike="noStrike" noProof="0">
                        <a:solidFill>
                          <a:schemeClr val="bg1"/>
                        </a:solidFill>
                        <a:latin typeface="Aptos"/>
                      </a:endParaRPr>
                    </a:p>
                    <a:p>
                      <a:pPr marL="0" marR="0" lvl="0" indent="0" algn="l">
                        <a:lnSpc>
                          <a:spcPct val="100000"/>
                        </a:lnSpc>
                        <a:spcBef>
                          <a:spcPts val="0"/>
                        </a:spcBef>
                        <a:spcAft>
                          <a:spcPts val="600"/>
                        </a:spcAft>
                        <a:buNone/>
                      </a:pPr>
                      <a:r>
                        <a:rPr lang="sv-SE" sz="1600" b="0" i="0" u="none" strike="noStrike" noProof="0">
                          <a:solidFill>
                            <a:schemeClr val="bg1"/>
                          </a:solidFill>
                          <a:latin typeface="Aptos"/>
                        </a:rPr>
                        <a:t>Arbete WS Fråga 1 – samtal i helgrupp. </a:t>
                      </a:r>
                      <a:endParaRPr lang="en-US" sz="1600" b="0" i="0" u="none" strike="noStrike" noProof="0">
                        <a:solidFill>
                          <a:schemeClr val="bg1"/>
                        </a:solidFill>
                        <a:latin typeface="Aptos"/>
                      </a:endParaRPr>
                    </a:p>
                    <a:p>
                      <a:pPr marL="0" marR="0" lvl="0" indent="0" algn="l">
                        <a:lnSpc>
                          <a:spcPct val="100000"/>
                        </a:lnSpc>
                        <a:spcBef>
                          <a:spcPts val="0"/>
                        </a:spcBef>
                        <a:spcAft>
                          <a:spcPts val="600"/>
                        </a:spcAft>
                        <a:buNone/>
                      </a:pPr>
                      <a:r>
                        <a:rPr lang="sv-SE" sz="1600" b="0" i="0" u="none" strike="noStrike" noProof="0">
                          <a:solidFill>
                            <a:schemeClr val="bg1"/>
                          </a:solidFill>
                          <a:latin typeface="Aptos"/>
                        </a:rPr>
                        <a:t>Är ni många deltagare kan det behövas flera grupper. Var noga med att ha blandade kompetenser i grupper. </a:t>
                      </a:r>
                      <a:endParaRPr lang="sv-SE" sz="1600" b="0" i="0" u="none" strike="noStrike" noProof="0" dirty="0">
                        <a:solidFill>
                          <a:schemeClr val="bg1"/>
                        </a:solidFill>
                        <a:latin typeface="Aptos"/>
                      </a:endParaRPr>
                    </a:p>
                    <a:p>
                      <a:pPr marL="0" marR="0" lvl="0" indent="0" algn="l">
                        <a:lnSpc>
                          <a:spcPct val="100000"/>
                        </a:lnSpc>
                        <a:spcBef>
                          <a:spcPts val="0"/>
                        </a:spcBef>
                        <a:spcAft>
                          <a:spcPts val="0"/>
                        </a:spcAft>
                        <a:buNone/>
                      </a:pPr>
                      <a:r>
                        <a:rPr lang="sv-SE" sz="1600" b="0" i="0" u="none" strike="noStrike" noProof="0">
                          <a:solidFill>
                            <a:schemeClr val="bg1"/>
                          </a:solidFill>
                          <a:latin typeface="Aptos"/>
                        </a:rPr>
                        <a:t>Dokumentera i gemensamt dokument.  </a:t>
                      </a:r>
                      <a:endParaRPr lang="sv-SE">
                        <a:solidFill>
                          <a:schemeClr val="bg1"/>
                        </a:solidFill>
                      </a:endParaRPr>
                    </a:p>
                  </a:txBody>
                  <a:tcPr>
                    <a:solidFill>
                      <a:schemeClr val="accent6">
                        <a:lumMod val="75000"/>
                      </a:schemeClr>
                    </a:solidFill>
                  </a:tcPr>
                </a:tc>
                <a:tc>
                  <a:txBody>
                    <a:bodyPr/>
                    <a:lstStyle/>
                    <a:p>
                      <a:pPr marL="0" marR="0" lvl="0" indent="0" algn="l">
                        <a:lnSpc>
                          <a:spcPct val="100000"/>
                        </a:lnSpc>
                        <a:spcBef>
                          <a:spcPts val="0"/>
                        </a:spcBef>
                        <a:spcAft>
                          <a:spcPts val="0"/>
                        </a:spcAft>
                        <a:buNone/>
                      </a:pPr>
                      <a:r>
                        <a:rPr lang="sv-SE" sz="1600" b="1" i="0" u="none" strike="noStrike" noProof="0">
                          <a:solidFill>
                            <a:schemeClr val="bg1"/>
                          </a:solidFill>
                          <a:latin typeface="Aptos"/>
                        </a:rPr>
                        <a:t>Steg 3.</a:t>
                      </a:r>
                      <a:r>
                        <a:rPr lang="sv-SE" sz="1600" b="0" i="0" u="none" strike="noStrike" noProof="0" dirty="0">
                          <a:solidFill>
                            <a:schemeClr val="bg1"/>
                          </a:solidFill>
                          <a:latin typeface="Aptos"/>
                        </a:rPr>
                        <a:t> </a:t>
                      </a:r>
                      <a:endParaRPr lang="en-US" sz="1600" b="0" i="0" u="none" strike="noStrike" noProof="0">
                        <a:solidFill>
                          <a:schemeClr val="bg1"/>
                        </a:solidFill>
                        <a:latin typeface="Aptos"/>
                      </a:endParaRPr>
                    </a:p>
                    <a:p>
                      <a:pPr marL="0" marR="0" lvl="0" indent="0" algn="l">
                        <a:lnSpc>
                          <a:spcPct val="100000"/>
                        </a:lnSpc>
                        <a:spcBef>
                          <a:spcPts val="0"/>
                        </a:spcBef>
                        <a:spcAft>
                          <a:spcPts val="600"/>
                        </a:spcAft>
                        <a:buNone/>
                      </a:pPr>
                      <a:r>
                        <a:rPr lang="sv-SE" sz="1600" b="0" i="0" u="none" strike="noStrike" noProof="0">
                          <a:solidFill>
                            <a:schemeClr val="bg1"/>
                          </a:solidFill>
                          <a:latin typeface="Aptos"/>
                        </a:rPr>
                        <a:t>Återsamling om ni varit uppdelad i grupper. </a:t>
                      </a:r>
                      <a:endParaRPr lang="sv-SE" sz="1600" b="0" i="0" u="none" strike="noStrike" noProof="0" dirty="0">
                        <a:solidFill>
                          <a:schemeClr val="bg1"/>
                        </a:solidFill>
                        <a:latin typeface="Aptos"/>
                      </a:endParaRPr>
                    </a:p>
                    <a:p>
                      <a:pPr marL="0" marR="0" lvl="0" indent="0" algn="l">
                        <a:lnSpc>
                          <a:spcPct val="100000"/>
                        </a:lnSpc>
                        <a:spcBef>
                          <a:spcPts val="0"/>
                        </a:spcBef>
                        <a:spcAft>
                          <a:spcPts val="600"/>
                        </a:spcAft>
                        <a:buNone/>
                      </a:pPr>
                      <a:r>
                        <a:rPr lang="sv-SE" sz="1600" b="0" i="0" u="none" strike="noStrike" noProof="0">
                          <a:solidFill>
                            <a:schemeClr val="bg1"/>
                          </a:solidFill>
                          <a:latin typeface="Aptos"/>
                        </a:rPr>
                        <a:t>Gå igenom anteckningar i dokumentationen.</a:t>
                      </a:r>
                      <a:endParaRPr lang="sv-SE" sz="1600" b="0" i="0" u="none" strike="noStrike" noProof="0" dirty="0">
                        <a:solidFill>
                          <a:schemeClr val="bg1"/>
                        </a:solidFill>
                        <a:latin typeface="Aptos"/>
                      </a:endParaRPr>
                    </a:p>
                    <a:p>
                      <a:pPr marL="0" marR="0" lvl="0" indent="0" algn="l">
                        <a:lnSpc>
                          <a:spcPct val="100000"/>
                        </a:lnSpc>
                        <a:spcBef>
                          <a:spcPts val="0"/>
                        </a:spcBef>
                        <a:spcAft>
                          <a:spcPts val="600"/>
                        </a:spcAft>
                        <a:buNone/>
                      </a:pPr>
                      <a:r>
                        <a:rPr lang="sv-SE" sz="1600" b="0" i="0" u="none" strike="noStrike" noProof="0">
                          <a:solidFill>
                            <a:schemeClr val="bg1"/>
                          </a:solidFill>
                          <a:latin typeface="Aptos"/>
                        </a:rPr>
                        <a:t>Genomgång av instruktioner för WS fråga 2. </a:t>
                      </a:r>
                      <a:endParaRPr lang="sv-SE">
                        <a:solidFill>
                          <a:schemeClr val="bg1"/>
                        </a:solidFill>
                      </a:endParaRPr>
                    </a:p>
                  </a:txBody>
                  <a:tcPr>
                    <a:solidFill>
                      <a:schemeClr val="accent6">
                        <a:lumMod val="75000"/>
                      </a:schemeClr>
                    </a:solidFill>
                  </a:tcPr>
                </a:tc>
                <a:tc>
                  <a:txBody>
                    <a:bodyPr/>
                    <a:lstStyle/>
                    <a:p>
                      <a:pPr marL="0" marR="0" lvl="0" indent="0" algn="l">
                        <a:lnSpc>
                          <a:spcPct val="100000"/>
                        </a:lnSpc>
                        <a:spcBef>
                          <a:spcPts val="0"/>
                        </a:spcBef>
                        <a:spcAft>
                          <a:spcPts val="0"/>
                        </a:spcAft>
                        <a:buNone/>
                      </a:pPr>
                      <a:r>
                        <a:rPr lang="sv-SE" sz="1200" b="0" i="0" u="none" strike="noStrike" noProof="0">
                          <a:solidFill>
                            <a:schemeClr val="bg1"/>
                          </a:solidFill>
                          <a:latin typeface="Aptos"/>
                        </a:rPr>
                        <a:t>Steg 4. </a:t>
                      </a:r>
                      <a:endParaRPr lang="en-US" sz="1200" b="0" i="0" u="none" strike="noStrike" noProof="0">
                        <a:solidFill>
                          <a:schemeClr val="bg1"/>
                        </a:solidFill>
                        <a:latin typeface="Aptos"/>
                      </a:endParaRPr>
                    </a:p>
                    <a:p>
                      <a:pPr marL="0" marR="0" lvl="0" indent="0" algn="l">
                        <a:lnSpc>
                          <a:spcPct val="100000"/>
                        </a:lnSpc>
                        <a:spcBef>
                          <a:spcPts val="0"/>
                        </a:spcBef>
                        <a:spcAft>
                          <a:spcPts val="600"/>
                        </a:spcAft>
                        <a:buNone/>
                      </a:pPr>
                      <a:r>
                        <a:rPr lang="sv-SE" sz="1200" b="0" i="0" u="none" strike="noStrike" noProof="0" dirty="0">
                          <a:solidFill>
                            <a:schemeClr val="bg1"/>
                          </a:solidFill>
                          <a:latin typeface="Aptos"/>
                        </a:rPr>
                        <a:t> </a:t>
                      </a:r>
                      <a:r>
                        <a:rPr lang="sv-SE" sz="1600" b="0" i="0" u="none" strike="noStrike" noProof="0">
                          <a:solidFill>
                            <a:schemeClr val="bg1"/>
                          </a:solidFill>
                          <a:latin typeface="Aptos"/>
                        </a:rPr>
                        <a:t>Arbete WS Fråga 2 – samtal i helgrupp (alternativt grupperna).</a:t>
                      </a:r>
                      <a:endParaRPr lang="en-US" sz="1600" b="0" i="0" u="none" strike="noStrike" noProof="0">
                        <a:solidFill>
                          <a:schemeClr val="bg1"/>
                        </a:solidFill>
                        <a:latin typeface="Aptos"/>
                      </a:endParaRPr>
                    </a:p>
                    <a:p>
                      <a:pPr marL="0" marR="0" lvl="0" indent="0" algn="l">
                        <a:lnSpc>
                          <a:spcPct val="100000"/>
                        </a:lnSpc>
                        <a:spcBef>
                          <a:spcPts val="0"/>
                        </a:spcBef>
                        <a:spcAft>
                          <a:spcPts val="0"/>
                        </a:spcAft>
                        <a:buNone/>
                      </a:pPr>
                      <a:r>
                        <a:rPr lang="sv-SE" sz="1600" b="0" i="0" u="none" strike="noStrike" noProof="0">
                          <a:solidFill>
                            <a:schemeClr val="bg1"/>
                          </a:solidFill>
                          <a:latin typeface="Aptos"/>
                        </a:rPr>
                        <a:t>Dokumentera i gemensamt dokument.</a:t>
                      </a:r>
                      <a:endParaRPr lang="sv-SE">
                        <a:solidFill>
                          <a:schemeClr val="bg1"/>
                        </a:solidFill>
                      </a:endParaRPr>
                    </a:p>
                  </a:txBody>
                  <a:tcPr>
                    <a:solidFill>
                      <a:schemeClr val="accent6">
                        <a:lumMod val="75000"/>
                      </a:schemeClr>
                    </a:solidFill>
                  </a:tcPr>
                </a:tc>
                <a:tc>
                  <a:txBody>
                    <a:bodyPr/>
                    <a:lstStyle/>
                    <a:p>
                      <a:r>
                        <a:rPr lang="sv-SE" sz="1600" b="0">
                          <a:solidFill>
                            <a:schemeClr val="bg1"/>
                          </a:solidFill>
                        </a:rPr>
                        <a:t>Steg 5</a:t>
                      </a:r>
                    </a:p>
                    <a:p>
                      <a:pPr lvl="0">
                        <a:buNone/>
                      </a:pPr>
                      <a:r>
                        <a:rPr lang="sv-SE" sz="1600" b="0" i="0" u="none" strike="noStrike" noProof="0" dirty="0">
                          <a:solidFill>
                            <a:schemeClr val="bg1"/>
                          </a:solidFill>
                          <a:latin typeface="Aptos"/>
                        </a:rPr>
                        <a:t>Återsamling och redogörelse i det digitala mötesrummet/exempel från den gemensamma dokumentationen. Instruktioner om </a:t>
                      </a:r>
                      <a:r>
                        <a:rPr lang="sv-SE" sz="1600" b="0" i="0" u="none" strike="noStrike" noProof="0">
                          <a:solidFill>
                            <a:schemeClr val="bg1"/>
                          </a:solidFill>
                          <a:latin typeface="Aptos"/>
                        </a:rPr>
                        <a:t>WS fråga 3. </a:t>
                      </a:r>
                      <a:endParaRPr lang="sv-SE" sz="1600" b="0" i="0" u="none" strike="noStrike" noProof="0" dirty="0">
                        <a:solidFill>
                          <a:schemeClr val="bg1"/>
                        </a:solidFill>
                        <a:latin typeface="Aptos"/>
                      </a:endParaRPr>
                    </a:p>
                    <a:p>
                      <a:pPr lvl="0">
                        <a:buNone/>
                      </a:pPr>
                      <a:r>
                        <a:rPr lang="sv-SE" sz="1600" b="0" i="0" u="none" strike="noStrike" noProof="0">
                          <a:solidFill>
                            <a:schemeClr val="bg1"/>
                          </a:solidFill>
                          <a:latin typeface="Aptos"/>
                        </a:rPr>
                        <a:t>Fortsatt WS med fråga 3. </a:t>
                      </a:r>
                      <a:endParaRPr lang="sv-SE" sz="1600" b="0" i="0" u="none" strike="noStrike" noProof="0" dirty="0">
                        <a:solidFill>
                          <a:schemeClr val="bg1"/>
                        </a:solidFill>
                        <a:latin typeface="Aptos"/>
                      </a:endParaRPr>
                    </a:p>
                  </a:txBody>
                  <a:tcPr>
                    <a:solidFill>
                      <a:schemeClr val="accent6">
                        <a:lumMod val="75000"/>
                      </a:schemeClr>
                    </a:solidFill>
                  </a:tcPr>
                </a:tc>
                <a:tc>
                  <a:txBody>
                    <a:bodyPr/>
                    <a:lstStyle/>
                    <a:p>
                      <a:pPr lvl="0">
                        <a:buNone/>
                      </a:pPr>
                      <a:r>
                        <a:rPr lang="sv-SE" sz="1600" b="0" i="0" u="none" strike="noStrike" noProof="0" dirty="0">
                          <a:solidFill>
                            <a:schemeClr val="bg1"/>
                          </a:solidFill>
                          <a:latin typeface="Aptos"/>
                        </a:rPr>
                        <a:t>Steg 6. Återsamling och </a:t>
                      </a:r>
                      <a:r>
                        <a:rPr lang="sv-SE" sz="1600" b="0" i="0" u="none" strike="noStrike" noProof="0">
                          <a:solidFill>
                            <a:schemeClr val="bg1"/>
                          </a:solidFill>
                          <a:latin typeface="Aptos"/>
                        </a:rPr>
                        <a:t>reflektion om sista frågan.</a:t>
                      </a:r>
                      <a:endParaRPr lang="sv-SE" sz="1600" b="0" i="0" u="none" strike="noStrike" noProof="0" dirty="0">
                        <a:solidFill>
                          <a:schemeClr val="bg1"/>
                        </a:solidFill>
                        <a:latin typeface="Aptos"/>
                      </a:endParaRPr>
                    </a:p>
                    <a:p>
                      <a:pPr lvl="0">
                        <a:buNone/>
                      </a:pPr>
                      <a:r>
                        <a:rPr lang="sv-SE" sz="1600" b="0" i="0" u="none" strike="noStrike" noProof="0">
                          <a:solidFill>
                            <a:schemeClr val="bg1"/>
                          </a:solidFill>
                          <a:latin typeface="Aptos"/>
                        </a:rPr>
                        <a:t>Avslut.</a:t>
                      </a:r>
                      <a:endParaRPr lang="sv-SE" sz="1600" b="0" i="0" u="none" strike="noStrike" noProof="0" dirty="0">
                        <a:solidFill>
                          <a:schemeClr val="bg1"/>
                        </a:solidFill>
                        <a:latin typeface="Aptos"/>
                      </a:endParaRPr>
                    </a:p>
                  </a:txBody>
                  <a:tcPr>
                    <a:solidFill>
                      <a:schemeClr val="accent6">
                        <a:lumMod val="75000"/>
                      </a:schemeClr>
                    </a:solidFill>
                  </a:tcPr>
                </a:tc>
                <a:extLst>
                  <a:ext uri="{0D108BD9-81ED-4DB2-BD59-A6C34878D82A}">
                    <a16:rowId xmlns:a16="http://schemas.microsoft.com/office/drawing/2014/main" val="3812350329"/>
                  </a:ext>
                </a:extLst>
              </a:tr>
            </a:tbl>
          </a:graphicData>
        </a:graphic>
      </p:graphicFrame>
      <p:pic>
        <p:nvPicPr>
          <p:cNvPr id="10" name="Bild 9" descr="Styrelserum kontur">
            <a:extLst>
              <a:ext uri="{FF2B5EF4-FFF2-40B4-BE49-F238E27FC236}">
                <a16:creationId xmlns:a16="http://schemas.microsoft.com/office/drawing/2014/main" id="{B25C49CD-6215-D56E-C63C-55A6A164B07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5243" y="5032830"/>
            <a:ext cx="907143" cy="878115"/>
          </a:xfrm>
          <a:prstGeom prst="rect">
            <a:avLst/>
          </a:prstGeom>
        </p:spPr>
      </p:pic>
      <p:sp>
        <p:nvSpPr>
          <p:cNvPr id="16" name="textruta 15">
            <a:extLst>
              <a:ext uri="{FF2B5EF4-FFF2-40B4-BE49-F238E27FC236}">
                <a16:creationId xmlns:a16="http://schemas.microsoft.com/office/drawing/2014/main" id="{2A127EA0-40BD-7F21-6EBB-796B7E495102}"/>
              </a:ext>
            </a:extLst>
          </p:cNvPr>
          <p:cNvSpPr txBox="1"/>
          <p:nvPr/>
        </p:nvSpPr>
        <p:spPr>
          <a:xfrm>
            <a:off x="1083549" y="5725100"/>
            <a:ext cx="6667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a:solidFill>
                  <a:srgbClr val="C00000"/>
                </a:solidFill>
              </a:rPr>
              <a:t>eller</a:t>
            </a:r>
          </a:p>
        </p:txBody>
      </p:sp>
      <p:sp>
        <p:nvSpPr>
          <p:cNvPr id="17" name="Rektangel: vikt hörn 16">
            <a:extLst>
              <a:ext uri="{FF2B5EF4-FFF2-40B4-BE49-F238E27FC236}">
                <a16:creationId xmlns:a16="http://schemas.microsoft.com/office/drawing/2014/main" id="{3EBFD406-1507-7738-F65A-7C9CBFEA96A0}"/>
              </a:ext>
            </a:extLst>
          </p:cNvPr>
          <p:cNvSpPr/>
          <p:nvPr/>
        </p:nvSpPr>
        <p:spPr>
          <a:xfrm>
            <a:off x="2525934" y="5638782"/>
            <a:ext cx="1643742" cy="1055741"/>
          </a:xfrm>
          <a:prstGeom prst="foldedCorner">
            <a:avLst/>
          </a:prstGeom>
          <a:effectLst>
            <a:glow rad="63500">
              <a:schemeClr val="accent3">
                <a:satMod val="175000"/>
                <a:alpha val="40000"/>
              </a:schemeClr>
            </a:glow>
            <a:softEdge rad="12700"/>
          </a:effectLst>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sv-SE" sz="1600"/>
              <a:t>Gemensam dokumentation av WS-frågorna.</a:t>
            </a:r>
          </a:p>
        </p:txBody>
      </p:sp>
      <p:pic>
        <p:nvPicPr>
          <p:cNvPr id="20" name="Bild 19" descr="Styrelserum kontur">
            <a:extLst>
              <a:ext uri="{FF2B5EF4-FFF2-40B4-BE49-F238E27FC236}">
                <a16:creationId xmlns:a16="http://schemas.microsoft.com/office/drawing/2014/main" id="{93B3D597-8F49-BEA3-AC14-788101C5C33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14671" y="5722258"/>
            <a:ext cx="907143" cy="878115"/>
          </a:xfrm>
          <a:prstGeom prst="rect">
            <a:avLst/>
          </a:prstGeom>
        </p:spPr>
      </p:pic>
      <p:pic>
        <p:nvPicPr>
          <p:cNvPr id="21" name="Bild 20" descr="Styrelserum kontur">
            <a:extLst>
              <a:ext uri="{FF2B5EF4-FFF2-40B4-BE49-F238E27FC236}">
                <a16:creationId xmlns:a16="http://schemas.microsoft.com/office/drawing/2014/main" id="{FF932B76-7E62-3C0E-B1FE-700383EC29A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55242" y="5061858"/>
            <a:ext cx="907143" cy="878115"/>
          </a:xfrm>
          <a:prstGeom prst="rect">
            <a:avLst/>
          </a:prstGeom>
        </p:spPr>
      </p:pic>
      <p:pic>
        <p:nvPicPr>
          <p:cNvPr id="31" name="Platshållare för innehåll 4" descr="Onlinemöte med hel fyllning">
            <a:extLst>
              <a:ext uri="{FF2B5EF4-FFF2-40B4-BE49-F238E27FC236}">
                <a16:creationId xmlns:a16="http://schemas.microsoft.com/office/drawing/2014/main" id="{F57CFDD1-A149-18B2-2EB9-FB56A920CF9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737559" y="5831731"/>
            <a:ext cx="1048658" cy="1026888"/>
          </a:xfrm>
          <a:prstGeom prst="rect">
            <a:avLst/>
          </a:prstGeom>
        </p:spPr>
      </p:pic>
      <p:pic>
        <p:nvPicPr>
          <p:cNvPr id="33" name="Bild 32" descr="Styrelserum kontur">
            <a:extLst>
              <a:ext uri="{FF2B5EF4-FFF2-40B4-BE49-F238E27FC236}">
                <a16:creationId xmlns:a16="http://schemas.microsoft.com/office/drawing/2014/main" id="{3F82AE58-CED2-A4E5-7088-55C55851EA0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37813" y="5192486"/>
            <a:ext cx="907143" cy="878115"/>
          </a:xfrm>
          <a:prstGeom prst="rect">
            <a:avLst/>
          </a:prstGeom>
        </p:spPr>
      </p:pic>
      <p:pic>
        <p:nvPicPr>
          <p:cNvPr id="34" name="Platshållare för innehåll 4" descr="Onlinemöte med hel fyllning">
            <a:extLst>
              <a:ext uri="{FF2B5EF4-FFF2-40B4-BE49-F238E27FC236}">
                <a16:creationId xmlns:a16="http://schemas.microsoft.com/office/drawing/2014/main" id="{7C8A9143-C06A-B40F-2E91-E0A396B44C5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569330" y="5889787"/>
            <a:ext cx="1048658" cy="1026888"/>
          </a:xfrm>
          <a:prstGeom prst="rect">
            <a:avLst/>
          </a:prstGeom>
        </p:spPr>
      </p:pic>
    </p:spTree>
    <p:extLst>
      <p:ext uri="{BB962C8B-B14F-4D97-AF65-F5344CB8AC3E}">
        <p14:creationId xmlns:p14="http://schemas.microsoft.com/office/powerpoint/2010/main" val="1427494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80DDDAED-28D9-821C-E6B0-3B197CABB87A}"/>
              </a:ext>
            </a:extLst>
          </p:cNvPr>
          <p:cNvSpPr>
            <a:spLocks noGrp="1"/>
          </p:cNvSpPr>
          <p:nvPr>
            <p:ph type="title"/>
          </p:nvPr>
        </p:nvSpPr>
        <p:spPr>
          <a:xfrm>
            <a:off x="630936" y="639520"/>
            <a:ext cx="3429000" cy="1719072"/>
          </a:xfrm>
        </p:spPr>
        <p:txBody>
          <a:bodyPr vert="horz" lIns="91440" tIns="45720" rIns="91440" bIns="45720" rtlCol="0" anchor="b">
            <a:noAutofit/>
          </a:bodyPr>
          <a:lstStyle/>
          <a:p>
            <a:r>
              <a:rPr lang="en-US" sz="2200" dirty="0"/>
              <a:t>Ett </a:t>
            </a:r>
            <a:r>
              <a:rPr lang="en-US" sz="2200" dirty="0" err="1"/>
              <a:t>exempel</a:t>
            </a:r>
            <a:r>
              <a:rPr lang="en-US" sz="2200" dirty="0"/>
              <a:t> </a:t>
            </a:r>
            <a:r>
              <a:rPr lang="en-US" sz="2200" dirty="0" err="1"/>
              <a:t>på</a:t>
            </a:r>
            <a:r>
              <a:rPr lang="en-US" sz="2200" dirty="0"/>
              <a:t> </a:t>
            </a:r>
            <a:r>
              <a:rPr lang="en-US" sz="2200" dirty="0" err="1"/>
              <a:t>upplägg</a:t>
            </a:r>
            <a:r>
              <a:rPr lang="en-US" sz="2200" dirty="0"/>
              <a:t> </a:t>
            </a:r>
            <a:r>
              <a:rPr lang="en-US" sz="2200" dirty="0" err="1"/>
              <a:t>som</a:t>
            </a:r>
            <a:r>
              <a:rPr lang="en-US" sz="2200" dirty="0"/>
              <a:t> </a:t>
            </a:r>
            <a:r>
              <a:rPr lang="en-US" sz="2200" dirty="0" err="1"/>
              <a:t>testats</a:t>
            </a:r>
            <a:r>
              <a:rPr lang="en-US" sz="2200" dirty="0"/>
              <a:t> - Tre </a:t>
            </a:r>
            <a:r>
              <a:rPr lang="en-US" sz="2200" dirty="0" err="1"/>
              <a:t>diskussionspass</a:t>
            </a:r>
            <a:r>
              <a:rPr lang="en-US" sz="2200" dirty="0"/>
              <a:t> </a:t>
            </a:r>
            <a:r>
              <a:rPr lang="en-US" sz="2200" dirty="0" err="1"/>
              <a:t>där</a:t>
            </a:r>
            <a:r>
              <a:rPr lang="en-US" sz="2200" dirty="0"/>
              <a:t> </a:t>
            </a:r>
            <a:r>
              <a:rPr lang="en-US" sz="2200" dirty="0" err="1"/>
              <a:t>arbetet</a:t>
            </a:r>
            <a:r>
              <a:rPr lang="en-US" sz="2200" dirty="0"/>
              <a:t> </a:t>
            </a:r>
            <a:r>
              <a:rPr lang="en-US" sz="2200" dirty="0" err="1"/>
              <a:t>sker</a:t>
            </a:r>
            <a:r>
              <a:rPr lang="en-US" sz="2200" dirty="0"/>
              <a:t> </a:t>
            </a:r>
            <a:r>
              <a:rPr lang="en-US" sz="2200" dirty="0" err="1"/>
              <a:t>i</a:t>
            </a:r>
            <a:r>
              <a:rPr lang="en-US" sz="2200" dirty="0"/>
              <a:t> de </a:t>
            </a:r>
            <a:r>
              <a:rPr lang="en-US" sz="2200" dirty="0" err="1"/>
              <a:t>lokala</a:t>
            </a:r>
            <a:r>
              <a:rPr lang="en-US" sz="2200" dirty="0"/>
              <a:t> </a:t>
            </a:r>
            <a:r>
              <a:rPr lang="en-US" sz="2200" dirty="0" err="1"/>
              <a:t>arbetsgrupperna</a:t>
            </a:r>
            <a:r>
              <a:rPr lang="en-US" sz="2200" dirty="0"/>
              <a:t> </a:t>
            </a:r>
            <a:r>
              <a:rPr lang="en-US" sz="2200" dirty="0" err="1"/>
              <a:t>på</a:t>
            </a:r>
            <a:r>
              <a:rPr lang="en-US" sz="2200" dirty="0"/>
              <a:t> </a:t>
            </a:r>
            <a:r>
              <a:rPr lang="en-US" sz="2200" dirty="0" err="1"/>
              <a:t>kommunerna</a:t>
            </a:r>
            <a:endParaRPr lang="sv-SE" sz="2200" dirty="0" err="1"/>
          </a:p>
        </p:txBody>
      </p:sp>
      <p:sp>
        <p:nvSpPr>
          <p:cNvPr id="2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latshållare för innehåll 8" descr="En bild som visar text, skärmbild, Teckensnitt, design&#10;&#10;AI-genererat innehåll kan vara felaktigt.">
            <a:extLst>
              <a:ext uri="{FF2B5EF4-FFF2-40B4-BE49-F238E27FC236}">
                <a16:creationId xmlns:a16="http://schemas.microsoft.com/office/drawing/2014/main" id="{1F97EBA3-F595-DD76-35FF-9F6044250290}"/>
              </a:ext>
            </a:extLst>
          </p:cNvPr>
          <p:cNvPicPr>
            <a:picLocks noChangeAspect="1"/>
          </p:cNvPicPr>
          <p:nvPr/>
        </p:nvPicPr>
        <p:blipFill>
          <a:blip r:embed="rId2"/>
          <a:stretch>
            <a:fillRect/>
          </a:stretch>
        </p:blipFill>
        <p:spPr>
          <a:xfrm>
            <a:off x="4654296" y="684771"/>
            <a:ext cx="6903720" cy="5488457"/>
          </a:xfrm>
          <a:prstGeom prst="rect">
            <a:avLst/>
          </a:prstGeom>
        </p:spPr>
      </p:pic>
    </p:spTree>
    <p:extLst>
      <p:ext uri="{BB962C8B-B14F-4D97-AF65-F5344CB8AC3E}">
        <p14:creationId xmlns:p14="http://schemas.microsoft.com/office/powerpoint/2010/main" val="936704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53608E-EACB-54A3-8EA2-3F66D223F958}"/>
              </a:ext>
            </a:extLst>
          </p:cNvPr>
          <p:cNvSpPr>
            <a:spLocks noGrp="1"/>
          </p:cNvSpPr>
          <p:nvPr>
            <p:ph type="title"/>
          </p:nvPr>
        </p:nvSpPr>
        <p:spPr>
          <a:xfrm>
            <a:off x="757949" y="125376"/>
            <a:ext cx="11141307" cy="1987299"/>
          </a:xfrm>
        </p:spPr>
        <p:txBody>
          <a:bodyPr>
            <a:noAutofit/>
          </a:bodyPr>
          <a:lstStyle/>
          <a:p>
            <a:r>
              <a:rPr lang="sv-SE" sz="2800" dirty="0"/>
              <a:t>Exempelbild på upplägg av det gemensamma anteckningsdokumentet /”Whiteboarden” (varje deltagande kommun får en egen sida förbered för varje uppgift under WS) - </a:t>
            </a:r>
            <a:r>
              <a:rPr lang="sv-SE" sz="2800">
                <a:solidFill>
                  <a:srgbClr val="000000"/>
                </a:solidFill>
              </a:rPr>
              <a:t>ladda ned mallen från NVs webbsida</a:t>
            </a:r>
            <a:r>
              <a:rPr lang="sv-SE" sz="2800" dirty="0">
                <a:solidFill>
                  <a:srgbClr val="FF0000"/>
                </a:solidFill>
              </a:rPr>
              <a:t> </a:t>
            </a:r>
          </a:p>
        </p:txBody>
      </p:sp>
      <p:pic>
        <p:nvPicPr>
          <p:cNvPr id="5" name="Platshållare för innehåll 4">
            <a:extLst>
              <a:ext uri="{FF2B5EF4-FFF2-40B4-BE49-F238E27FC236}">
                <a16:creationId xmlns:a16="http://schemas.microsoft.com/office/drawing/2014/main" id="{AF93488E-152C-CE43-99E3-26039B16E7F0}"/>
              </a:ext>
            </a:extLst>
          </p:cNvPr>
          <p:cNvPicPr>
            <a:picLocks noGrp="1" noChangeAspect="1"/>
          </p:cNvPicPr>
          <p:nvPr>
            <p:ph idx="1"/>
          </p:nvPr>
        </p:nvPicPr>
        <p:blipFill>
          <a:blip r:embed="rId2"/>
          <a:stretch>
            <a:fillRect/>
          </a:stretch>
        </p:blipFill>
        <p:spPr>
          <a:xfrm>
            <a:off x="880106" y="1972169"/>
            <a:ext cx="8720120" cy="4322562"/>
          </a:xfrm>
        </p:spPr>
      </p:pic>
    </p:spTree>
    <p:extLst>
      <p:ext uri="{BB962C8B-B14F-4D97-AF65-F5344CB8AC3E}">
        <p14:creationId xmlns:p14="http://schemas.microsoft.com/office/powerpoint/2010/main" val="2631675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3834F640-54A6-A5D0-2060-AB3B99E4CC01}"/>
              </a:ext>
            </a:extLst>
          </p:cNvPr>
          <p:cNvSpPr>
            <a:spLocks noGrp="1"/>
          </p:cNvSpPr>
          <p:nvPr>
            <p:ph type="title"/>
          </p:nvPr>
        </p:nvSpPr>
        <p:spPr>
          <a:xfrm>
            <a:off x="439361" y="242056"/>
            <a:ext cx="4620584" cy="4567137"/>
          </a:xfrm>
          <a:prstGeom prst="ellipse">
            <a:avLst/>
          </a:prstGeom>
        </p:spPr>
        <p:txBody>
          <a:bodyPr vert="horz" lIns="91440" tIns="45720" rIns="91440" bIns="45720" rtlCol="0" anchor="b">
            <a:normAutofit/>
          </a:bodyPr>
          <a:lstStyle/>
          <a:p>
            <a:r>
              <a:rPr lang="en-US" kern="1200" dirty="0" err="1">
                <a:latin typeface="+mj-lt"/>
                <a:ea typeface="+mj-ea"/>
                <a:cs typeface="+mj-cs"/>
              </a:rPr>
              <a:t>Exempel</a:t>
            </a:r>
            <a:r>
              <a:rPr lang="en-US" kern="1200" dirty="0">
                <a:latin typeface="+mj-lt"/>
                <a:ea typeface="+mj-ea"/>
                <a:cs typeface="+mj-cs"/>
              </a:rPr>
              <a:t> </a:t>
            </a:r>
            <a:r>
              <a:rPr lang="en-US" kern="1200" dirty="0" err="1">
                <a:latin typeface="+mj-lt"/>
                <a:ea typeface="+mj-ea"/>
                <a:cs typeface="+mj-cs"/>
              </a:rPr>
              <a:t>på</a:t>
            </a:r>
            <a:r>
              <a:rPr lang="en-US" kern="1200" dirty="0">
                <a:latin typeface="+mj-lt"/>
                <a:ea typeface="+mj-ea"/>
                <a:cs typeface="+mj-cs"/>
              </a:rPr>
              <a:t> </a:t>
            </a:r>
            <a:r>
              <a:rPr lang="en-US" dirty="0" err="1"/>
              <a:t>körschema</a:t>
            </a:r>
            <a:r>
              <a:rPr lang="en-US" dirty="0"/>
              <a:t>- </a:t>
            </a:r>
            <a:r>
              <a:rPr lang="en-US" sz="1800" dirty="0" err="1"/>
              <a:t>zooma</a:t>
            </a:r>
            <a:r>
              <a:rPr lang="en-US" sz="1800" dirty="0"/>
              <a:t> </a:t>
            </a:r>
            <a:r>
              <a:rPr lang="en-US" sz="1800" dirty="0" err="1"/>
              <a:t>ordentligt</a:t>
            </a:r>
            <a:endParaRPr lang="en-US" sz="1800" kern="1200" dirty="0">
              <a:latin typeface="+mj-lt"/>
            </a:endParaRPr>
          </a:p>
        </p:txBody>
      </p:sp>
      <p:graphicFrame>
        <p:nvGraphicFramePr>
          <p:cNvPr id="5" name="Platshållare för innehåll 4">
            <a:extLst>
              <a:ext uri="{FF2B5EF4-FFF2-40B4-BE49-F238E27FC236}">
                <a16:creationId xmlns:a16="http://schemas.microsoft.com/office/drawing/2014/main" id="{AD984290-9360-6F20-38E0-787FABA34DDA}"/>
              </a:ext>
            </a:extLst>
          </p:cNvPr>
          <p:cNvGraphicFramePr>
            <a:graphicFrameLocks noGrp="1"/>
          </p:cNvGraphicFramePr>
          <p:nvPr>
            <p:ph idx="1"/>
            <p:extLst>
              <p:ext uri="{D42A27DB-BD31-4B8C-83A1-F6EECF244321}">
                <p14:modId xmlns:p14="http://schemas.microsoft.com/office/powerpoint/2010/main" val="850039948"/>
              </p:ext>
            </p:extLst>
          </p:nvPr>
        </p:nvGraphicFramePr>
        <p:xfrm>
          <a:off x="5163910" y="244928"/>
          <a:ext cx="6331605" cy="6509297"/>
        </p:xfrm>
        <a:graphic>
          <a:graphicData uri="http://schemas.openxmlformats.org/drawingml/2006/table">
            <a:tbl>
              <a:tblPr firstRow="1" firstCol="1" bandRow="1">
                <a:noFill/>
                <a:tableStyleId>{5C22544A-7EE6-4342-B048-85BDC9FD1C3A}</a:tableStyleId>
              </a:tblPr>
              <a:tblGrid>
                <a:gridCol w="746303">
                  <a:extLst>
                    <a:ext uri="{9D8B030D-6E8A-4147-A177-3AD203B41FA5}">
                      <a16:colId xmlns:a16="http://schemas.microsoft.com/office/drawing/2014/main" val="805208883"/>
                    </a:ext>
                  </a:extLst>
                </a:gridCol>
                <a:gridCol w="736907">
                  <a:extLst>
                    <a:ext uri="{9D8B030D-6E8A-4147-A177-3AD203B41FA5}">
                      <a16:colId xmlns:a16="http://schemas.microsoft.com/office/drawing/2014/main" val="3121790029"/>
                    </a:ext>
                  </a:extLst>
                </a:gridCol>
                <a:gridCol w="4848395">
                  <a:extLst>
                    <a:ext uri="{9D8B030D-6E8A-4147-A177-3AD203B41FA5}">
                      <a16:colId xmlns:a16="http://schemas.microsoft.com/office/drawing/2014/main" val="1104922256"/>
                    </a:ext>
                  </a:extLst>
                </a:gridCol>
              </a:tblGrid>
              <a:tr h="162936">
                <a:tc>
                  <a:txBody>
                    <a:bodyPr/>
                    <a:lstStyle/>
                    <a:p>
                      <a:pPr>
                        <a:buNone/>
                      </a:pPr>
                      <a:r>
                        <a:rPr lang="sv-SE" sz="600" b="1" kern="0" cap="all" spc="60">
                          <a:solidFill>
                            <a:schemeClr val="tx1"/>
                          </a:solidFill>
                          <a:effectLst/>
                        </a:rPr>
                        <a:t>Klock-slag</a:t>
                      </a:r>
                      <a:endParaRPr lang="sv-SE" sz="600" b="1" cap="all" spc="60">
                        <a:solidFill>
                          <a:schemeClr val="tx1"/>
                        </a:solidFill>
                        <a:effectLst/>
                      </a:endParaRPr>
                    </a:p>
                  </a:txBody>
                  <a:tcPr marL="12650" marR="12650" marT="16867" marB="16867" anchor="b">
                    <a:lnL w="12700" cmpd="sng">
                      <a:noFill/>
                    </a:lnL>
                    <a:lnR w="12700" cmpd="sng">
                      <a:noFill/>
                    </a:lnR>
                    <a:lnT w="12700" cmpd="sng">
                      <a:noFill/>
                    </a:lnT>
                    <a:lnB w="38100" cmpd="sng">
                      <a:noFill/>
                    </a:lnB>
                    <a:noFill/>
                  </a:tcPr>
                </a:tc>
                <a:tc>
                  <a:txBody>
                    <a:bodyPr/>
                    <a:lstStyle/>
                    <a:p>
                      <a:pPr>
                        <a:buNone/>
                      </a:pPr>
                      <a:r>
                        <a:rPr lang="sv-SE" sz="600" b="1" kern="0" cap="all" spc="60">
                          <a:solidFill>
                            <a:schemeClr val="tx1"/>
                          </a:solidFill>
                          <a:effectLst/>
                        </a:rPr>
                        <a:t>Tid</a:t>
                      </a:r>
                      <a:endParaRPr lang="sv-SE" sz="600" b="1" cap="all" spc="60">
                        <a:solidFill>
                          <a:schemeClr val="tx1"/>
                        </a:solidFill>
                        <a:effectLst/>
                      </a:endParaRPr>
                    </a:p>
                  </a:txBody>
                  <a:tcPr marL="12650" marR="12650" marT="16867" marB="16867" anchor="b">
                    <a:lnL w="12700" cmpd="sng">
                      <a:noFill/>
                    </a:lnL>
                    <a:lnR w="12700" cmpd="sng">
                      <a:noFill/>
                    </a:lnR>
                    <a:lnT w="12700" cmpd="sng">
                      <a:noFill/>
                    </a:lnT>
                    <a:lnB w="38100" cmpd="sng">
                      <a:noFill/>
                    </a:lnB>
                    <a:noFill/>
                  </a:tcPr>
                </a:tc>
                <a:tc>
                  <a:txBody>
                    <a:bodyPr/>
                    <a:lstStyle/>
                    <a:p>
                      <a:pPr>
                        <a:buNone/>
                      </a:pPr>
                      <a:r>
                        <a:rPr lang="sv-SE" sz="600" b="1" kern="0" cap="all" spc="60">
                          <a:solidFill>
                            <a:schemeClr val="tx1"/>
                          </a:solidFill>
                          <a:effectLst/>
                        </a:rPr>
                        <a:t>Avsnitt</a:t>
                      </a:r>
                      <a:endParaRPr lang="sv-SE" sz="600" b="1" cap="all" spc="60">
                        <a:solidFill>
                          <a:schemeClr val="tx1"/>
                        </a:solidFill>
                        <a:effectLst/>
                      </a:endParaRPr>
                    </a:p>
                  </a:txBody>
                  <a:tcPr marL="12650" marR="12650" marT="16867" marB="16867" anchor="b">
                    <a:lnL w="12700" cmpd="sng">
                      <a:noFill/>
                    </a:lnL>
                    <a:lnR w="12700" cmpd="sng">
                      <a:noFill/>
                    </a:lnR>
                    <a:lnT w="12700" cmpd="sng">
                      <a:noFill/>
                    </a:lnT>
                    <a:lnB w="38100" cmpd="sng">
                      <a:noFill/>
                    </a:lnB>
                    <a:noFill/>
                  </a:tcPr>
                </a:tc>
                <a:extLst>
                  <a:ext uri="{0D108BD9-81ED-4DB2-BD59-A6C34878D82A}">
                    <a16:rowId xmlns:a16="http://schemas.microsoft.com/office/drawing/2014/main" val="3418152015"/>
                  </a:ext>
                </a:extLst>
              </a:tr>
              <a:tr h="146642">
                <a:tc>
                  <a:txBody>
                    <a:bodyPr/>
                    <a:lstStyle/>
                    <a:p>
                      <a:pPr>
                        <a:buNone/>
                      </a:pPr>
                      <a:endParaRPr lang="sv-SE" sz="600" b="1" cap="none" spc="0" dirty="0">
                        <a:solidFill>
                          <a:schemeClr val="tx1"/>
                        </a:solidFill>
                        <a:effectLst/>
                      </a:endParaRPr>
                    </a:p>
                  </a:txBody>
                  <a:tcPr marL="12650" marR="12650" marT="0" marB="16867">
                    <a:lnL w="12700" cap="flat" cmpd="sng" algn="ctr">
                      <a:solidFill>
                        <a:schemeClr val="tx1"/>
                      </a:solidFill>
                      <a:prstDash val="solid"/>
                    </a:lnL>
                    <a:lnR w="12700" cmpd="sng">
                      <a:noFill/>
                      <a:prstDash val="solid"/>
                    </a:lnR>
                    <a:lnT w="38100" cmpd="sng">
                      <a:noFill/>
                    </a:lnT>
                    <a:lnB w="12700" cmpd="sng">
                      <a:noFill/>
                      <a:prstDash val="solid"/>
                    </a:lnB>
                    <a:noFill/>
                  </a:tcPr>
                </a:tc>
                <a:tc>
                  <a:txBody>
                    <a:bodyPr/>
                    <a:lstStyle/>
                    <a:p>
                      <a:pPr>
                        <a:buNone/>
                      </a:pPr>
                      <a:r>
                        <a:rPr lang="sv-SE" sz="600" i="1" kern="0" cap="none" spc="0">
                          <a:solidFill>
                            <a:schemeClr val="tx1"/>
                          </a:solidFill>
                          <a:effectLst/>
                        </a:rPr>
                        <a:t>30 min</a:t>
                      </a:r>
                      <a:endParaRPr lang="sv-SE" sz="600" cap="none" spc="0" dirty="0">
                        <a:solidFill>
                          <a:schemeClr val="tx1"/>
                        </a:solidFill>
                        <a:effectLst/>
                      </a:endParaRPr>
                    </a:p>
                  </a:txBody>
                  <a:tcPr marL="12650" marR="12650" marT="0" marB="16867">
                    <a:lnL w="12700" cmpd="sng">
                      <a:noFill/>
                      <a:prstDash val="solid"/>
                    </a:lnL>
                    <a:lnR w="12700" cmpd="sng">
                      <a:noFill/>
                      <a:prstDash val="solid"/>
                    </a:lnR>
                    <a:lnT w="38100" cmpd="sng">
                      <a:noFill/>
                    </a:lnT>
                    <a:lnB w="12700" cmpd="sng">
                      <a:noFill/>
                      <a:prstDash val="solid"/>
                    </a:lnB>
                    <a:noFill/>
                  </a:tcPr>
                </a:tc>
                <a:tc>
                  <a:txBody>
                    <a:bodyPr/>
                    <a:lstStyle/>
                    <a:p>
                      <a:pPr>
                        <a:buNone/>
                      </a:pPr>
                      <a:r>
                        <a:rPr lang="sv-SE" sz="600" i="1" kern="0" cap="none" spc="0">
                          <a:solidFill>
                            <a:schemeClr val="tx1"/>
                          </a:solidFill>
                          <a:effectLst/>
                        </a:rPr>
                        <a:t>Tekniktest</a:t>
                      </a:r>
                      <a:endParaRPr lang="sv-SE" sz="600" cap="none" spc="0" dirty="0">
                        <a:solidFill>
                          <a:schemeClr val="tx1"/>
                        </a:solidFill>
                        <a:effectLst/>
                      </a:endParaRPr>
                    </a:p>
                  </a:txBody>
                  <a:tcPr marL="12650" marR="12650" marT="0" marB="16867">
                    <a:lnL w="12700" cmpd="sng">
                      <a:no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val="3718595032"/>
                  </a:ext>
                </a:extLst>
              </a:tr>
              <a:tr h="252551">
                <a:tc>
                  <a:txBody>
                    <a:bodyPr/>
                    <a:lstStyle/>
                    <a:p>
                      <a:pPr>
                        <a:buNone/>
                      </a:pPr>
                      <a:endParaRPr lang="sv-SE" sz="600" b="1"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buNone/>
                      </a:pPr>
                      <a:r>
                        <a:rPr lang="sv-SE" sz="600" i="1" kern="0" cap="none" spc="0">
                          <a:solidFill>
                            <a:schemeClr val="tx1"/>
                          </a:solidFill>
                          <a:effectLst/>
                        </a:rPr>
                        <a:t>15 min</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buNone/>
                      </a:pPr>
                      <a:r>
                        <a:rPr lang="sv-SE" sz="600" b="1" i="1" kern="0" cap="none" spc="0">
                          <a:solidFill>
                            <a:schemeClr val="tx1"/>
                          </a:solidFill>
                          <a:effectLst/>
                        </a:rPr>
                        <a:t>Paus</a:t>
                      </a:r>
                      <a:endParaRPr lang="sv-SE" sz="600" cap="none" spc="0" dirty="0">
                        <a:solidFill>
                          <a:schemeClr val="tx1"/>
                        </a:solidFill>
                        <a:effectLst/>
                      </a:endParaRPr>
                    </a:p>
                    <a:p>
                      <a:pPr>
                        <a:buNone/>
                      </a:pPr>
                      <a:r>
                        <a:rPr lang="sv-SE" sz="600" i="1" kern="0" cap="none" spc="0">
                          <a:solidFill>
                            <a:schemeClr val="tx1"/>
                          </a:solidFill>
                          <a:effectLst/>
                        </a:rPr>
                        <a:t>Möjlighet för deltagare att droppa in</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253745210"/>
                  </a:ext>
                </a:extLst>
              </a:tr>
              <a:tr h="146642">
                <a:tc>
                  <a:txBody>
                    <a:bodyPr/>
                    <a:lstStyle/>
                    <a:p>
                      <a:pPr>
                        <a:buNone/>
                      </a:pPr>
                      <a:endParaRPr lang="sv-SE" sz="600" b="1" cap="none" spc="0" dirty="0">
                        <a:solidFill>
                          <a:schemeClr val="tx1"/>
                        </a:solidFill>
                        <a:effectLst/>
                      </a:endParaRPr>
                    </a:p>
                  </a:txBody>
                  <a:tcPr marL="12650" marR="12650" marT="0" marB="16867">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buNone/>
                      </a:pP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sv-SE" sz="600" b="1" kern="0" cap="none" spc="0">
                          <a:solidFill>
                            <a:schemeClr val="tx1"/>
                          </a:solidFill>
                          <a:effectLst/>
                        </a:rPr>
                        <a:t>WEBBINARIET  STARTAR</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341763660"/>
                  </a:ext>
                </a:extLst>
              </a:tr>
              <a:tr h="668038">
                <a:tc>
                  <a:txBody>
                    <a:bodyPr/>
                    <a:lstStyle/>
                    <a:p>
                      <a:pPr>
                        <a:buNone/>
                      </a:pPr>
                      <a:endParaRPr lang="sv-SE" sz="600" b="1"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buNone/>
                      </a:pPr>
                      <a:r>
                        <a:rPr lang="sv-SE" sz="600" kern="0" cap="none" spc="0">
                          <a:solidFill>
                            <a:schemeClr val="tx1"/>
                          </a:solidFill>
                          <a:effectLst/>
                        </a:rPr>
                        <a:t>5 min</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buNone/>
                      </a:pPr>
                      <a:r>
                        <a:rPr lang="sv-SE" sz="600" b="1" kern="0" cap="none" spc="0">
                          <a:solidFill>
                            <a:schemeClr val="tx1"/>
                          </a:solidFill>
                          <a:effectLst/>
                        </a:rPr>
                        <a:t>Välkomna</a:t>
                      </a:r>
                      <a:endParaRPr lang="sv-SE" sz="600" cap="none" spc="0" dirty="0">
                        <a:solidFill>
                          <a:schemeClr val="tx1"/>
                        </a:solidFill>
                        <a:effectLst/>
                      </a:endParaRPr>
                    </a:p>
                    <a:p>
                      <a:pPr>
                        <a:buNone/>
                      </a:pPr>
                      <a:r>
                        <a:rPr lang="sv-SE" sz="600" kern="0" cap="none" spc="0">
                          <a:solidFill>
                            <a:schemeClr val="tx1"/>
                          </a:solidFill>
                          <a:effectLst/>
                        </a:rPr>
                        <a:t>Vardagsnära natur är bra för folkhälsan - Fokus samverkan – komma igång med arbetet</a:t>
                      </a:r>
                      <a:endParaRPr lang="sv-SE" sz="600" cap="none" spc="0" dirty="0">
                        <a:solidFill>
                          <a:schemeClr val="tx1"/>
                        </a:solidFill>
                        <a:effectLst/>
                      </a:endParaRPr>
                    </a:p>
                    <a:p>
                      <a:pPr>
                        <a:buNone/>
                      </a:pPr>
                      <a:r>
                        <a:rPr lang="sv-SE" sz="600" kern="0" cap="none" spc="0">
                          <a:solidFill>
                            <a:schemeClr val="tx1"/>
                          </a:solidFill>
                          <a:effectLst/>
                        </a:rPr>
                        <a:t>Syfte med Workshopen- hur får vi saker att hända i vår egen organisation?</a:t>
                      </a:r>
                      <a:endParaRPr lang="sv-SE" sz="600" cap="none" spc="0" dirty="0">
                        <a:solidFill>
                          <a:schemeClr val="tx1"/>
                        </a:solidFill>
                        <a:effectLst/>
                      </a:endParaRPr>
                    </a:p>
                    <a:p>
                      <a:pPr>
                        <a:buNone/>
                      </a:pPr>
                      <a:r>
                        <a:rPr lang="sv-SE" sz="600" kern="0" cap="none" spc="0">
                          <a:solidFill>
                            <a:schemeClr val="tx1"/>
                          </a:solidFill>
                          <a:effectLst/>
                        </a:rPr>
                        <a:t>Målet med workshopen är att ni kommunvis ska få möjlighet att belysa ert arbete med den vardagsnära naturen, stärka den interna samverkan och se hur man kan fortsätta lägga pusslet gemensamt. </a:t>
                      </a:r>
                      <a:endParaRPr lang="sv-SE" sz="600" cap="none" spc="0" dirty="0">
                        <a:solidFill>
                          <a:schemeClr val="tx1"/>
                        </a:solidFill>
                        <a:effectLst/>
                      </a:endParaRPr>
                    </a:p>
                    <a:p>
                      <a:pPr>
                        <a:buNone/>
                      </a:pPr>
                      <a:r>
                        <a:rPr lang="sv-SE" sz="600" kern="0" cap="none" spc="0">
                          <a:solidFill>
                            <a:schemeClr val="tx1"/>
                          </a:solidFill>
                          <a:effectLst/>
                        </a:rPr>
                        <a:t>In-check – Vilka är här? </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617401221"/>
                  </a:ext>
                </a:extLst>
              </a:tr>
              <a:tr h="252551">
                <a:tc>
                  <a:txBody>
                    <a:bodyPr/>
                    <a:lstStyle/>
                    <a:p>
                      <a:pPr>
                        <a:buNone/>
                      </a:pPr>
                      <a:endParaRPr lang="sv-SE" sz="600" b="1" cap="none" spc="0" dirty="0">
                        <a:solidFill>
                          <a:schemeClr val="tx1"/>
                        </a:solidFill>
                        <a:effectLst/>
                      </a:endParaRPr>
                    </a:p>
                  </a:txBody>
                  <a:tcPr marL="12650" marR="12650" marT="0" marB="16867">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buNone/>
                      </a:pPr>
                      <a:r>
                        <a:rPr lang="sv-SE" sz="600" kern="0" cap="none" spc="0">
                          <a:solidFill>
                            <a:schemeClr val="tx1"/>
                          </a:solidFill>
                          <a:effectLst/>
                        </a:rPr>
                        <a:t>5</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sv-SE" sz="600" b="1" kern="0" cap="none" spc="0">
                          <a:solidFill>
                            <a:schemeClr val="tx1"/>
                          </a:solidFill>
                          <a:effectLst/>
                        </a:rPr>
                        <a:t>Kort intro- vilka underlag och metoder finns?</a:t>
                      </a:r>
                      <a:endParaRPr lang="sv-SE" sz="600" cap="none" spc="0" dirty="0">
                        <a:solidFill>
                          <a:schemeClr val="tx1"/>
                        </a:solidFill>
                        <a:effectLst/>
                      </a:endParaRPr>
                    </a:p>
                    <a:p>
                      <a:pPr>
                        <a:buNone/>
                      </a:pPr>
                      <a:r>
                        <a:rPr lang="sv-SE" sz="600" kern="0" cap="none" spc="0">
                          <a:solidFill>
                            <a:schemeClr val="tx1"/>
                          </a:solidFill>
                          <a:effectLst/>
                        </a:rPr>
                        <a:t>Lista de underlag och metoder som man kan använda</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769881880"/>
                  </a:ext>
                </a:extLst>
              </a:tr>
              <a:tr h="456221">
                <a:tc>
                  <a:txBody>
                    <a:bodyPr/>
                    <a:lstStyle/>
                    <a:p>
                      <a:pPr>
                        <a:buNone/>
                      </a:pPr>
                      <a:endParaRPr lang="sv-SE" sz="600" b="1"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buNone/>
                      </a:pPr>
                      <a:r>
                        <a:rPr lang="sv-SE" sz="600" kern="0" cap="none" spc="0">
                          <a:solidFill>
                            <a:schemeClr val="tx1"/>
                          </a:solidFill>
                          <a:effectLst/>
                        </a:rPr>
                        <a:t>5</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buNone/>
                      </a:pPr>
                      <a:r>
                        <a:rPr lang="sv-SE" sz="600" b="1" kern="0" cap="none" spc="0">
                          <a:solidFill>
                            <a:schemeClr val="tx1"/>
                          </a:solidFill>
                          <a:effectLst/>
                        </a:rPr>
                        <a:t>Introduktion till pass 1</a:t>
                      </a:r>
                      <a:endParaRPr lang="sv-SE" sz="600" cap="none" spc="0" dirty="0">
                        <a:solidFill>
                          <a:schemeClr val="tx1"/>
                        </a:solidFill>
                        <a:effectLst/>
                      </a:endParaRPr>
                    </a:p>
                    <a:p>
                      <a:pPr marL="342900" lvl="0" indent="-342900">
                        <a:buNone/>
                      </a:pPr>
                      <a:r>
                        <a:rPr lang="sv-SE" sz="600" kern="0" cap="none" spc="0">
                          <a:solidFill>
                            <a:schemeClr val="tx1"/>
                          </a:solidFill>
                          <a:effectLst/>
                        </a:rPr>
                        <a:t>Frågeställning</a:t>
                      </a:r>
                      <a:endParaRPr lang="sv-SE" sz="600" cap="none" spc="0" dirty="0">
                        <a:solidFill>
                          <a:schemeClr val="tx1"/>
                        </a:solidFill>
                        <a:effectLst/>
                      </a:endParaRPr>
                    </a:p>
                    <a:p>
                      <a:pPr marL="342900" lvl="0" indent="-342900">
                        <a:buNone/>
                      </a:pPr>
                      <a:r>
                        <a:rPr lang="sv-SE" sz="600" kern="0" cap="none" spc="0">
                          <a:solidFill>
                            <a:schemeClr val="tx1"/>
                          </a:solidFill>
                          <a:effectLst/>
                        </a:rPr>
                        <a:t>Praktiska detaljer</a:t>
                      </a:r>
                      <a:r>
                        <a:rPr lang="sv-SE" sz="600" b="1" kern="0" cap="none" spc="0" dirty="0">
                          <a:solidFill>
                            <a:schemeClr val="tx1"/>
                          </a:solidFill>
                          <a:effectLst/>
                        </a:rPr>
                        <a:t> </a:t>
                      </a:r>
                      <a:endParaRPr lang="sv-SE" sz="600" cap="none" spc="0" dirty="0">
                        <a:solidFill>
                          <a:schemeClr val="tx1"/>
                        </a:solidFill>
                        <a:effectLst/>
                      </a:endParaRPr>
                    </a:p>
                    <a:p>
                      <a:pPr marL="342900" lvl="0" indent="-342900">
                        <a:buNone/>
                      </a:pPr>
                      <a:r>
                        <a:rPr lang="sv-SE" sz="600" kern="0" cap="none" spc="0">
                          <a:solidFill>
                            <a:schemeClr val="tx1"/>
                          </a:solidFill>
                          <a:effectLst/>
                        </a:rPr>
                        <a:t>Redovisa på whiteboard för att få inspiration av vad de andra tänker </a:t>
                      </a:r>
                      <a:r>
                        <a:rPr lang="sv-SE" sz="600" b="1" kern="0" cap="none" spc="0" dirty="0">
                          <a:solidFill>
                            <a:schemeClr val="tx1"/>
                          </a:solidFill>
                          <a:effectLst/>
                        </a:rPr>
                        <a:t> </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2285278771"/>
                  </a:ext>
                </a:extLst>
              </a:tr>
              <a:tr h="1384960">
                <a:tc>
                  <a:txBody>
                    <a:bodyPr/>
                    <a:lstStyle/>
                    <a:p>
                      <a:pPr>
                        <a:buNone/>
                      </a:pPr>
                      <a:endParaRPr lang="sv-SE" sz="600" b="1" cap="none" spc="0" dirty="0">
                        <a:solidFill>
                          <a:schemeClr val="tx1"/>
                        </a:solidFill>
                        <a:effectLst/>
                      </a:endParaRPr>
                    </a:p>
                  </a:txBody>
                  <a:tcPr marL="12650" marR="12650" marT="0" marB="16867">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buNone/>
                      </a:pPr>
                      <a:r>
                        <a:rPr lang="sv-SE" sz="600" kern="0" cap="none" spc="0">
                          <a:solidFill>
                            <a:schemeClr val="tx1"/>
                          </a:solidFill>
                          <a:effectLst/>
                        </a:rPr>
                        <a:t>10+20 min  min</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sv-SE" sz="600" b="1" kern="0" cap="none" spc="0">
                          <a:solidFill>
                            <a:schemeClr val="tx1"/>
                          </a:solidFill>
                          <a:effectLst/>
                        </a:rPr>
                        <a:t>Pass 1 </a:t>
                      </a:r>
                      <a:endParaRPr lang="sv-SE" sz="600" cap="none" spc="0" dirty="0">
                        <a:solidFill>
                          <a:schemeClr val="tx1"/>
                        </a:solidFill>
                        <a:effectLst/>
                      </a:endParaRPr>
                    </a:p>
                    <a:p>
                      <a:pPr>
                        <a:buNone/>
                      </a:pPr>
                      <a:r>
                        <a:rPr lang="sv-SE" sz="600" b="1" kern="0" cap="none" spc="0">
                          <a:solidFill>
                            <a:schemeClr val="tx1"/>
                          </a:solidFill>
                          <a:effectLst/>
                        </a:rPr>
                        <a:t>1: Vad är vardagsnära natur i vår kommun/våra kommuner?</a:t>
                      </a:r>
                      <a:endParaRPr lang="sv-SE" sz="600" cap="none" spc="0" dirty="0">
                        <a:solidFill>
                          <a:schemeClr val="tx1"/>
                        </a:solidFill>
                        <a:effectLst/>
                      </a:endParaRPr>
                    </a:p>
                    <a:p>
                      <a:pPr>
                        <a:buNone/>
                      </a:pPr>
                      <a:r>
                        <a:rPr lang="sv-SE" sz="600" b="1" kern="0" cap="none" spc="0">
                          <a:solidFill>
                            <a:schemeClr val="tx1"/>
                          </a:solidFill>
                          <a:effectLst/>
                        </a:rPr>
                        <a:t>Vad behöver vi vardagsnära natur till (behov)</a:t>
                      </a:r>
                      <a:endParaRPr lang="sv-SE" sz="600" cap="none" spc="0" dirty="0">
                        <a:solidFill>
                          <a:schemeClr val="tx1"/>
                        </a:solidFill>
                        <a:effectLst/>
                      </a:endParaRPr>
                    </a:p>
                    <a:p>
                      <a:pPr>
                        <a:buNone/>
                      </a:pPr>
                      <a:r>
                        <a:rPr lang="sv-SE" sz="600" b="1" kern="0" cap="none" spc="0">
                          <a:solidFill>
                            <a:schemeClr val="tx1"/>
                          </a:solidFill>
                          <a:effectLst/>
                        </a:rPr>
                        <a:t>(</a:t>
                      </a:r>
                      <a:r>
                        <a:rPr lang="sv-SE" sz="600" kern="0" cap="none" spc="0">
                          <a:solidFill>
                            <a:schemeClr val="tx1"/>
                          </a:solidFill>
                          <a:effectLst/>
                        </a:rPr>
                        <a:t>få bredden, ”lära känna varandra”)</a:t>
                      </a:r>
                      <a:endParaRPr lang="sv-SE" sz="600" cap="none" spc="0" dirty="0">
                        <a:solidFill>
                          <a:schemeClr val="tx1"/>
                        </a:solidFill>
                        <a:effectLst/>
                      </a:endParaRPr>
                    </a:p>
                    <a:p>
                      <a:pPr>
                        <a:buNone/>
                      </a:pPr>
                      <a:r>
                        <a:rPr lang="sv-SE" sz="600" kern="0" cap="none" spc="0">
                          <a:solidFill>
                            <a:schemeClr val="tx1"/>
                          </a:solidFill>
                          <a:effectLst/>
                        </a:rPr>
                        <a:t>2: </a:t>
                      </a:r>
                      <a:r>
                        <a:rPr lang="sv-SE" sz="600" b="1" kern="0" cap="none" spc="0">
                          <a:solidFill>
                            <a:schemeClr val="tx1"/>
                          </a:solidFill>
                          <a:effectLst/>
                        </a:rPr>
                        <a:t>Kartläggning av vardagsnära natur- Vet vi var vi har vardagsnära natur hos oss, </a:t>
                      </a:r>
                      <a:endParaRPr lang="sv-SE" sz="600" cap="none" spc="0" dirty="0">
                        <a:solidFill>
                          <a:schemeClr val="tx1"/>
                        </a:solidFill>
                        <a:effectLst/>
                      </a:endParaRPr>
                    </a:p>
                    <a:p>
                      <a:pPr marL="171450" indent="-171450">
                        <a:buFont typeface="Arial"/>
                        <a:buChar char="•"/>
                      </a:pPr>
                      <a:r>
                        <a:rPr lang="sv-SE" sz="600" kern="0" cap="none" spc="0">
                          <a:solidFill>
                            <a:schemeClr val="tx1"/>
                          </a:solidFill>
                          <a:effectLst/>
                        </a:rPr>
                        <a:t>Hur arbetar vi med vardagsnära natur idag, vilka underlag finns?</a:t>
                      </a:r>
                      <a:r>
                        <a:rPr lang="sv-SE" sz="600" b="1" kern="0" cap="none" spc="0">
                          <a:solidFill>
                            <a:schemeClr val="tx1"/>
                          </a:solidFill>
                          <a:effectLst/>
                        </a:rPr>
                        <a:t> Vilka saknas?</a:t>
                      </a:r>
                      <a:endParaRPr lang="sv-SE" sz="600" cap="none" spc="0" dirty="0">
                        <a:solidFill>
                          <a:schemeClr val="tx1"/>
                        </a:solidFill>
                        <a:effectLst/>
                      </a:endParaRPr>
                    </a:p>
                    <a:p>
                      <a:pPr marL="342900" lvl="0" indent="-342900">
                        <a:buFont typeface="Arial"/>
                        <a:buChar char="•"/>
                        <a:tabLst>
                          <a:tab pos="457200" algn="l"/>
                        </a:tabLst>
                      </a:pPr>
                      <a:r>
                        <a:rPr lang="sv-SE" sz="600" kern="0" cap="none" spc="0">
                          <a:solidFill>
                            <a:schemeClr val="tx1"/>
                          </a:solidFill>
                          <a:effectLst/>
                        </a:rPr>
                        <a:t>Hur arbetar vi idag med vardagsnära natur? </a:t>
                      </a:r>
                      <a:endParaRPr lang="sv-SE" sz="600" cap="none" spc="0" dirty="0">
                        <a:solidFill>
                          <a:schemeClr val="tx1"/>
                        </a:solidFill>
                        <a:effectLst/>
                      </a:endParaRPr>
                    </a:p>
                    <a:p>
                      <a:pPr marL="342900" lvl="0" indent="-342900">
                        <a:buFont typeface="Arial"/>
                        <a:buChar char="•"/>
                        <a:tabLst>
                          <a:tab pos="457200" algn="l"/>
                        </a:tabLst>
                      </a:pPr>
                      <a:r>
                        <a:rPr lang="sv-SE" sz="600" kern="0" cap="none" spc="0">
                          <a:solidFill>
                            <a:schemeClr val="tx1"/>
                          </a:solidFill>
                          <a:effectLst/>
                        </a:rPr>
                        <a:t>Vilka underlag finns/saknas? </a:t>
                      </a:r>
                      <a:endParaRPr lang="sv-SE" sz="600" cap="none" spc="0" dirty="0">
                        <a:solidFill>
                          <a:schemeClr val="tx1"/>
                        </a:solidFill>
                        <a:effectLst/>
                      </a:endParaRPr>
                    </a:p>
                    <a:p>
                      <a:pPr marL="342900" lvl="0" indent="-342900">
                        <a:buFont typeface="Arial"/>
                        <a:buChar char="•"/>
                        <a:tabLst>
                          <a:tab pos="457200" algn="l"/>
                        </a:tabLst>
                      </a:pPr>
                      <a:r>
                        <a:rPr lang="sv-SE" sz="600" kern="0" cap="none" spc="0">
                          <a:solidFill>
                            <a:schemeClr val="tx1"/>
                          </a:solidFill>
                          <a:effectLst/>
                        </a:rPr>
                        <a:t>Hur används naturen? Vilka aktiviteter?</a:t>
                      </a:r>
                      <a:endParaRPr lang="sv-SE" sz="600" cap="none" spc="0" dirty="0">
                        <a:solidFill>
                          <a:schemeClr val="tx1"/>
                        </a:solidFill>
                        <a:effectLst/>
                      </a:endParaRPr>
                    </a:p>
                    <a:p>
                      <a:pPr marL="342900" lvl="0" indent="-342900">
                        <a:buFont typeface="Arial"/>
                        <a:buChar char="•"/>
                        <a:tabLst>
                          <a:tab pos="457200" algn="l"/>
                        </a:tabLst>
                      </a:pPr>
                      <a:r>
                        <a:rPr lang="sv-SE" sz="600" kern="0" cap="none" spc="0">
                          <a:solidFill>
                            <a:schemeClr val="tx1"/>
                          </a:solidFill>
                          <a:effectLst/>
                        </a:rPr>
                        <a:t>Hur ser tillgängligheten ut? </a:t>
                      </a:r>
                      <a:endParaRPr lang="sv-SE" sz="600" cap="none" spc="0" dirty="0">
                        <a:solidFill>
                          <a:schemeClr val="tx1"/>
                        </a:solidFill>
                        <a:effectLst/>
                      </a:endParaRPr>
                    </a:p>
                    <a:p>
                      <a:pPr marL="342900" lvl="0" indent="-342900">
                        <a:buFont typeface="Arial"/>
                        <a:buChar char="•"/>
                        <a:tabLst>
                          <a:tab pos="457200" algn="l"/>
                        </a:tabLst>
                      </a:pPr>
                      <a:r>
                        <a:rPr lang="sv-SE" sz="600" kern="0" cap="none" spc="0">
                          <a:solidFill>
                            <a:schemeClr val="tx1"/>
                          </a:solidFill>
                          <a:effectLst/>
                        </a:rPr>
                        <a:t>Vilka har nära/inte nära till naturen? </a:t>
                      </a:r>
                      <a:endParaRPr lang="sv-SE" sz="600" cap="none" spc="0" dirty="0">
                        <a:solidFill>
                          <a:schemeClr val="tx1"/>
                        </a:solidFill>
                        <a:effectLst/>
                      </a:endParaRPr>
                    </a:p>
                    <a:p>
                      <a:pPr marL="342900" lvl="0" indent="-342900">
                        <a:buFont typeface="Arial"/>
                        <a:buChar char="•"/>
                        <a:tabLst>
                          <a:tab pos="457200" algn="l"/>
                        </a:tabLst>
                      </a:pPr>
                      <a:r>
                        <a:rPr lang="sv-SE" sz="600" kern="0" cap="none" spc="0">
                          <a:solidFill>
                            <a:schemeClr val="tx1"/>
                          </a:solidFill>
                          <a:effectLst/>
                        </a:rPr>
                        <a:t>Finns vardagsnära skogar? Vem äger/sköter?</a:t>
                      </a:r>
                      <a:endParaRPr lang="sv-SE" sz="600" cap="none" spc="0" dirty="0">
                        <a:solidFill>
                          <a:schemeClr val="tx1"/>
                        </a:solidFill>
                        <a:effectLst/>
                      </a:endParaRPr>
                    </a:p>
                    <a:p>
                      <a:pPr marL="342900" lvl="0" indent="-342900">
                        <a:buFont typeface="Arial"/>
                        <a:buChar char="•"/>
                        <a:tabLst>
                          <a:tab pos="457200" algn="l"/>
                        </a:tabLst>
                      </a:pPr>
                      <a:r>
                        <a:rPr lang="sv-SE" sz="600" kern="0" cap="none" spc="0">
                          <a:solidFill>
                            <a:schemeClr val="tx1"/>
                          </a:solidFill>
                          <a:effectLst/>
                        </a:rPr>
                        <a:t>Vilka behov ser vi i vår kommun?</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19922038"/>
                  </a:ext>
                </a:extLst>
              </a:tr>
              <a:tr h="146642">
                <a:tc>
                  <a:txBody>
                    <a:bodyPr/>
                    <a:lstStyle/>
                    <a:p>
                      <a:pPr>
                        <a:buNone/>
                      </a:pPr>
                      <a:endParaRPr lang="sv-SE" sz="600" b="1"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buNone/>
                      </a:pPr>
                      <a:r>
                        <a:rPr lang="sv-SE" sz="600" kern="0" cap="none" spc="0">
                          <a:solidFill>
                            <a:schemeClr val="tx1"/>
                          </a:solidFill>
                          <a:effectLst/>
                        </a:rPr>
                        <a:t>5 min</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buNone/>
                      </a:pPr>
                      <a:r>
                        <a:rPr lang="sv-SE" sz="600" b="1" kern="0" cap="none" spc="0">
                          <a:solidFill>
                            <a:schemeClr val="tx1"/>
                          </a:solidFill>
                          <a:effectLst/>
                        </a:rPr>
                        <a:t>Introduktion till pass 2 inkluderar en paus</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1610573267"/>
                  </a:ext>
                </a:extLst>
              </a:tr>
              <a:tr h="668038">
                <a:tc>
                  <a:txBody>
                    <a:bodyPr/>
                    <a:lstStyle/>
                    <a:p>
                      <a:pPr>
                        <a:buNone/>
                      </a:pPr>
                      <a:endParaRPr lang="sv-SE" sz="600" b="1" cap="none" spc="0" dirty="0">
                        <a:solidFill>
                          <a:schemeClr val="tx1"/>
                        </a:solidFill>
                        <a:effectLst/>
                      </a:endParaRPr>
                    </a:p>
                  </a:txBody>
                  <a:tcPr marL="12650" marR="12650" marT="0" marB="16867">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buNone/>
                      </a:pPr>
                      <a:r>
                        <a:rPr lang="sv-SE" sz="600" kern="0" cap="none" spc="0">
                          <a:solidFill>
                            <a:schemeClr val="tx1"/>
                          </a:solidFill>
                          <a:effectLst/>
                        </a:rPr>
                        <a:t>30 min</a:t>
                      </a:r>
                      <a:endParaRPr lang="sv-SE" sz="600" cap="none" spc="0" dirty="0">
                        <a:solidFill>
                          <a:schemeClr val="tx1"/>
                        </a:solidFill>
                        <a:effectLst/>
                      </a:endParaRPr>
                    </a:p>
                    <a:p>
                      <a:pPr>
                        <a:buNone/>
                      </a:pPr>
                      <a:r>
                        <a:rPr lang="sv-SE" sz="600" kern="0" cap="none" spc="0">
                          <a:solidFill>
                            <a:schemeClr val="tx1"/>
                          </a:solidFill>
                          <a:effectLst/>
                        </a:rPr>
                        <a:t>Inkl paus</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sv-SE" sz="600" b="1" kern="0" cap="none" spc="0">
                          <a:solidFill>
                            <a:schemeClr val="tx1"/>
                          </a:solidFill>
                          <a:effectLst/>
                        </a:rPr>
                        <a:t>Pass 2  Vilka behöver vara med för att stärka arbetet med vardagsnära natur?</a:t>
                      </a:r>
                      <a:endParaRPr lang="sv-SE" sz="600" cap="none" spc="0" dirty="0">
                        <a:solidFill>
                          <a:schemeClr val="tx1"/>
                        </a:solidFill>
                        <a:effectLst/>
                      </a:endParaRPr>
                    </a:p>
                    <a:p>
                      <a:pPr>
                        <a:buNone/>
                      </a:pPr>
                      <a:r>
                        <a:rPr lang="sv-SE" sz="600" kern="0" cap="none" spc="0">
                          <a:solidFill>
                            <a:schemeClr val="tx1"/>
                          </a:solidFill>
                          <a:effectLst/>
                        </a:rPr>
                        <a:t>Vilka funktioner/personer arbetar med den vardagsnära naturen i kommunen idag?  Saknas någon? Hur får vi med de som saknas? Hur kan vi öka samverkan? </a:t>
                      </a:r>
                      <a:endParaRPr lang="sv-SE" sz="600" cap="none" spc="0" dirty="0">
                        <a:solidFill>
                          <a:schemeClr val="tx1"/>
                        </a:solidFill>
                        <a:effectLst/>
                      </a:endParaRPr>
                    </a:p>
                    <a:p>
                      <a:pPr>
                        <a:buNone/>
                      </a:pPr>
                      <a:r>
                        <a:rPr lang="sv-SE" sz="600" kern="0" cap="none" spc="0">
                          <a:solidFill>
                            <a:schemeClr val="tx1"/>
                          </a:solidFill>
                          <a:effectLst/>
                        </a:rPr>
                        <a:t>1. Internt</a:t>
                      </a:r>
                      <a:br>
                        <a:rPr lang="sv-SE" sz="600" kern="0" cap="none" spc="0" dirty="0">
                          <a:solidFill>
                            <a:srgbClr val="000000"/>
                          </a:solidFill>
                          <a:effectLst/>
                        </a:rPr>
                      </a:br>
                      <a:r>
                        <a:rPr lang="sv-SE" sz="600" kern="0" cap="none" spc="0">
                          <a:solidFill>
                            <a:schemeClr val="tx1"/>
                          </a:solidFill>
                          <a:effectLst/>
                        </a:rPr>
                        <a:t>2. Externt </a:t>
                      </a:r>
                      <a:endParaRPr lang="sv-SE" sz="600" cap="none" spc="0" dirty="0">
                        <a:solidFill>
                          <a:schemeClr val="tx1"/>
                        </a:solidFill>
                        <a:effectLst/>
                      </a:endParaRPr>
                    </a:p>
                    <a:p>
                      <a:pPr>
                        <a:buNone/>
                      </a:pPr>
                      <a:r>
                        <a:rPr lang="sv-SE" sz="600" kern="0" cap="none" spc="0">
                          <a:solidFill>
                            <a:schemeClr val="tx1"/>
                          </a:solidFill>
                          <a:effectLst/>
                        </a:rPr>
                        <a:t>3. Hur ska vi nå ut till de som saknas?</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4197799693"/>
                  </a:ext>
                </a:extLst>
              </a:tr>
              <a:tr h="252551">
                <a:tc>
                  <a:txBody>
                    <a:bodyPr/>
                    <a:lstStyle/>
                    <a:p>
                      <a:pPr>
                        <a:buNone/>
                      </a:pPr>
                      <a:endParaRPr lang="sv-SE" sz="600" b="1"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buNone/>
                      </a:pPr>
                      <a:r>
                        <a:rPr lang="sv-SE" sz="600" kern="0" cap="none" spc="0">
                          <a:solidFill>
                            <a:schemeClr val="tx1"/>
                          </a:solidFill>
                          <a:effectLst/>
                        </a:rPr>
                        <a:t>15</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buNone/>
                      </a:pPr>
                      <a:r>
                        <a:rPr lang="sv-SE" sz="600" b="1" kern="0" cap="none" spc="0">
                          <a:solidFill>
                            <a:schemeClr val="tx1"/>
                          </a:solidFill>
                          <a:effectLst/>
                        </a:rPr>
                        <a:t>Återsamling </a:t>
                      </a:r>
                      <a:endParaRPr lang="sv-SE" sz="600" cap="none" spc="0" dirty="0">
                        <a:solidFill>
                          <a:schemeClr val="tx1"/>
                        </a:solidFill>
                        <a:effectLst/>
                      </a:endParaRPr>
                    </a:p>
                    <a:p>
                      <a:pPr>
                        <a:buNone/>
                      </a:pPr>
                      <a:r>
                        <a:rPr lang="sv-SE" sz="600" kern="0" cap="none" spc="0">
                          <a:solidFill>
                            <a:schemeClr val="tx1"/>
                          </a:solidFill>
                          <a:effectLst/>
                        </a:rPr>
                        <a:t>Reflektion från pass 1 &amp; 2</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2869306827"/>
                  </a:ext>
                </a:extLst>
              </a:tr>
              <a:tr h="146642">
                <a:tc>
                  <a:txBody>
                    <a:bodyPr/>
                    <a:lstStyle/>
                    <a:p>
                      <a:pPr>
                        <a:buNone/>
                      </a:pPr>
                      <a:endParaRPr lang="sv-SE" sz="600" b="1" cap="none" spc="0" dirty="0">
                        <a:solidFill>
                          <a:schemeClr val="tx1"/>
                        </a:solidFill>
                        <a:effectLst/>
                      </a:endParaRPr>
                    </a:p>
                  </a:txBody>
                  <a:tcPr marL="12650" marR="12650" marT="0" marB="16867">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buNone/>
                      </a:pPr>
                      <a:r>
                        <a:rPr lang="sv-SE" sz="600" kern="0" cap="none" spc="0">
                          <a:solidFill>
                            <a:schemeClr val="tx1"/>
                          </a:solidFill>
                          <a:effectLst/>
                        </a:rPr>
                        <a:t>5</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sv-SE" sz="600" b="1" kern="0" cap="none" spc="0">
                          <a:solidFill>
                            <a:schemeClr val="tx1"/>
                          </a:solidFill>
                          <a:effectLst/>
                        </a:rPr>
                        <a:t>Introduktion till pass 3 </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950572944"/>
                  </a:ext>
                </a:extLst>
              </a:tr>
              <a:tr h="456221">
                <a:tc>
                  <a:txBody>
                    <a:bodyPr/>
                    <a:lstStyle/>
                    <a:p>
                      <a:pPr>
                        <a:buNone/>
                      </a:pPr>
                      <a:endParaRPr lang="sv-SE" sz="600" b="1"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buNone/>
                      </a:pPr>
                      <a:r>
                        <a:rPr lang="sv-SE" sz="600" kern="0" cap="none" spc="0">
                          <a:solidFill>
                            <a:schemeClr val="tx1"/>
                          </a:solidFill>
                          <a:effectLst/>
                        </a:rPr>
                        <a:t>25</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buNone/>
                      </a:pPr>
                      <a:r>
                        <a:rPr lang="sv-SE" sz="600" b="1" kern="0" cap="none" spc="0">
                          <a:solidFill>
                            <a:schemeClr val="tx1"/>
                          </a:solidFill>
                          <a:effectLst/>
                        </a:rPr>
                        <a:t>Pass 3 del 1 Vad vill ni göra? </a:t>
                      </a:r>
                      <a:endParaRPr lang="sv-SE" sz="600" cap="none" spc="0" dirty="0">
                        <a:solidFill>
                          <a:schemeClr val="tx1"/>
                        </a:solidFill>
                        <a:effectLst/>
                      </a:endParaRPr>
                    </a:p>
                    <a:p>
                      <a:pPr>
                        <a:buNone/>
                      </a:pPr>
                      <a:r>
                        <a:rPr lang="sv-SE" sz="600" kern="0" cap="none" spc="0">
                          <a:solidFill>
                            <a:schemeClr val="tx1"/>
                          </a:solidFill>
                          <a:effectLst/>
                        </a:rPr>
                        <a:t>Utifrån pass 1&amp;2, vilka behov ser ni och vad vill ni göra? Vad kan ni göra tillsammans? Vad kan göras nu? Och på längre sikt?</a:t>
                      </a:r>
                      <a:endParaRPr lang="sv-SE" sz="600" cap="none" spc="0" dirty="0">
                        <a:solidFill>
                          <a:schemeClr val="tx1"/>
                        </a:solidFill>
                        <a:effectLst/>
                      </a:endParaRPr>
                    </a:p>
                    <a:p>
                      <a:pPr>
                        <a:buNone/>
                      </a:pPr>
                      <a:r>
                        <a:rPr lang="sv-SE" sz="600" kern="0" cap="none" spc="0">
                          <a:solidFill>
                            <a:schemeClr val="tx1"/>
                          </a:solidFill>
                          <a:effectLst/>
                        </a:rPr>
                        <a:t>Skriv in vad ni vill göra i on-line dokumentet</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1841198926"/>
                  </a:ext>
                </a:extLst>
              </a:tr>
              <a:tr h="350312">
                <a:tc>
                  <a:txBody>
                    <a:bodyPr/>
                    <a:lstStyle/>
                    <a:p>
                      <a:pPr>
                        <a:buNone/>
                      </a:pPr>
                      <a:endParaRPr lang="sv-SE" sz="600" b="1" cap="none" spc="0" dirty="0">
                        <a:solidFill>
                          <a:schemeClr val="tx1"/>
                        </a:solidFill>
                        <a:effectLst/>
                      </a:endParaRPr>
                    </a:p>
                  </a:txBody>
                  <a:tcPr marL="12650" marR="12650" marT="0" marB="16867">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buNone/>
                      </a:pPr>
                      <a:r>
                        <a:rPr lang="sv-SE" sz="600" kern="0" cap="none" spc="0">
                          <a:solidFill>
                            <a:schemeClr val="tx1"/>
                          </a:solidFill>
                          <a:effectLst/>
                        </a:rPr>
                        <a:t>10</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sv-SE" sz="600" b="1" kern="0" cap="none" spc="0">
                          <a:solidFill>
                            <a:schemeClr val="tx1"/>
                          </a:solidFill>
                          <a:effectLst/>
                        </a:rPr>
                        <a:t>Pass 3 del 2  Plan och mål framåt</a:t>
                      </a:r>
                      <a:endParaRPr lang="sv-SE" sz="600" cap="none" spc="0" dirty="0">
                        <a:solidFill>
                          <a:schemeClr val="tx1"/>
                        </a:solidFill>
                        <a:effectLst/>
                      </a:endParaRPr>
                    </a:p>
                    <a:p>
                      <a:pPr>
                        <a:buNone/>
                      </a:pPr>
                      <a:r>
                        <a:rPr lang="sv-SE" sz="600" kern="0" cap="none" spc="0">
                          <a:solidFill>
                            <a:schemeClr val="tx1"/>
                          </a:solidFill>
                          <a:effectLst/>
                        </a:rPr>
                        <a:t>Formulera vad erat nästa steg är?  Boka nästa möte!</a:t>
                      </a:r>
                      <a:endParaRPr lang="sv-SE" sz="600" cap="none" spc="0" dirty="0">
                        <a:solidFill>
                          <a:schemeClr val="tx1"/>
                        </a:solidFill>
                        <a:effectLst/>
                      </a:endParaRPr>
                    </a:p>
                    <a:p>
                      <a:pPr>
                        <a:buNone/>
                      </a:pPr>
                      <a:r>
                        <a:rPr lang="sv-SE" sz="600" kern="0" cap="none" spc="0">
                          <a:solidFill>
                            <a:schemeClr val="tx1"/>
                          </a:solidFill>
                          <a:effectLst/>
                        </a:rPr>
                        <a:t>Skriv vad nästa steg är i on-line dokumentet</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362420254"/>
                  </a:ext>
                </a:extLst>
              </a:tr>
              <a:tr h="562129">
                <a:tc>
                  <a:txBody>
                    <a:bodyPr/>
                    <a:lstStyle/>
                    <a:p>
                      <a:pPr>
                        <a:buNone/>
                      </a:pPr>
                      <a:endParaRPr lang="sv-SE" sz="600" b="1"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buNone/>
                      </a:pPr>
                      <a:r>
                        <a:rPr lang="sv-SE" sz="600" kern="0" cap="none" spc="0">
                          <a:solidFill>
                            <a:schemeClr val="tx1"/>
                          </a:solidFill>
                          <a:effectLst/>
                        </a:rPr>
                        <a:t>10</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buNone/>
                      </a:pPr>
                      <a:r>
                        <a:rPr lang="sv-SE" sz="600" b="1" kern="0" cap="none" spc="0">
                          <a:solidFill>
                            <a:schemeClr val="tx1"/>
                          </a:solidFill>
                          <a:effectLst/>
                        </a:rPr>
                        <a:t>Återsamling</a:t>
                      </a:r>
                      <a:endParaRPr lang="sv-SE" sz="600" cap="none" spc="0" dirty="0">
                        <a:solidFill>
                          <a:schemeClr val="tx1"/>
                        </a:solidFill>
                        <a:effectLst/>
                      </a:endParaRPr>
                    </a:p>
                    <a:p>
                      <a:pPr>
                        <a:buNone/>
                      </a:pPr>
                      <a:r>
                        <a:rPr lang="sv-SE" sz="600" kern="0" cap="none" spc="0">
                          <a:solidFill>
                            <a:schemeClr val="tx1"/>
                          </a:solidFill>
                          <a:effectLst/>
                        </a:rPr>
                        <a:t>Reflektion från pass 3 &amp; 4 </a:t>
                      </a:r>
                      <a:endParaRPr lang="sv-SE" sz="600" cap="none" spc="0" dirty="0">
                        <a:solidFill>
                          <a:schemeClr val="tx1"/>
                        </a:solidFill>
                        <a:effectLst/>
                      </a:endParaRPr>
                    </a:p>
                    <a:p>
                      <a:pPr>
                        <a:buNone/>
                      </a:pPr>
                      <a:r>
                        <a:rPr lang="sv-SE" sz="600" kern="0" cap="none" spc="0">
                          <a:solidFill>
                            <a:schemeClr val="tx1"/>
                          </a:solidFill>
                          <a:effectLst/>
                        </a:rPr>
                        <a:t>Inspel om hur några kommuner kommer gå vidare – ge inspiration – </a:t>
                      </a:r>
                      <a:endParaRPr lang="sv-SE" sz="600" cap="none" spc="0" dirty="0">
                        <a:solidFill>
                          <a:schemeClr val="tx1"/>
                        </a:solidFill>
                        <a:effectLst/>
                      </a:endParaRPr>
                    </a:p>
                    <a:p>
                      <a:pPr>
                        <a:buNone/>
                      </a:pPr>
                      <a:r>
                        <a:rPr lang="sv-SE" sz="600" kern="0" cap="none" spc="0">
                          <a:solidFill>
                            <a:schemeClr val="tx1"/>
                          </a:solidFill>
                          <a:effectLst/>
                        </a:rPr>
                        <a:t>Varje grupp skriver ned det viktigaste att gå vidare med i on-line- dokumentet– så här går vi vidare – kan man se om några tänker lika och kan ha utbyte framåt? </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623358854"/>
                  </a:ext>
                </a:extLst>
              </a:tr>
              <a:tr h="456221">
                <a:tc>
                  <a:txBody>
                    <a:bodyPr/>
                    <a:lstStyle/>
                    <a:p>
                      <a:pPr>
                        <a:buNone/>
                      </a:pPr>
                      <a:endParaRPr lang="sv-SE" sz="600" b="1" cap="none" spc="0" dirty="0">
                        <a:solidFill>
                          <a:schemeClr val="tx1"/>
                        </a:solidFill>
                        <a:effectLst/>
                      </a:endParaRPr>
                    </a:p>
                  </a:txBody>
                  <a:tcPr marL="12650" marR="12650" marT="0" marB="16867">
                    <a:lnL w="12700" cap="flat" cmpd="sng" algn="ctr">
                      <a:solidFill>
                        <a:schemeClr val="tx1"/>
                      </a:solidFill>
                      <a:prstDash val="solid"/>
                    </a:lnL>
                    <a:lnR w="12700" cmpd="sng">
                      <a:noFill/>
                      <a:prstDash val="solid"/>
                    </a:lnR>
                    <a:lnT w="12700" cmpd="sng">
                      <a:noFill/>
                      <a:prstDash val="solid"/>
                    </a:lnT>
                    <a:lnB w="12700" cap="flat" cmpd="sng" algn="ctr">
                      <a:noFill/>
                      <a:prstDash val="solid"/>
                    </a:lnB>
                    <a:noFill/>
                  </a:tcPr>
                </a:tc>
                <a:tc>
                  <a:txBody>
                    <a:bodyPr/>
                    <a:lstStyle/>
                    <a:p>
                      <a:pPr>
                        <a:buNone/>
                      </a:pPr>
                      <a:r>
                        <a:rPr lang="sv-SE" sz="600" kern="0" cap="none" spc="0">
                          <a:solidFill>
                            <a:schemeClr val="tx1"/>
                          </a:solidFill>
                          <a:effectLst/>
                        </a:rPr>
                        <a:t>5</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buNone/>
                      </a:pPr>
                      <a:r>
                        <a:rPr lang="sv-SE" sz="600" b="1" kern="0" cap="none" spc="0">
                          <a:solidFill>
                            <a:schemeClr val="tx1"/>
                          </a:solidFill>
                          <a:effectLst/>
                        </a:rPr>
                        <a:t>Gemensam avslutning</a:t>
                      </a:r>
                      <a:endParaRPr lang="sv-SE" sz="600" cap="none" spc="0" dirty="0">
                        <a:solidFill>
                          <a:schemeClr val="tx1"/>
                        </a:solidFill>
                        <a:effectLst/>
                      </a:endParaRPr>
                    </a:p>
                    <a:p>
                      <a:pPr>
                        <a:buNone/>
                      </a:pPr>
                      <a:r>
                        <a:rPr lang="sv-SE" sz="600" kern="0" cap="none" spc="0">
                          <a:solidFill>
                            <a:schemeClr val="tx1"/>
                          </a:solidFill>
                          <a:effectLst/>
                        </a:rPr>
                        <a:t>Ut-check - </a:t>
                      </a:r>
                      <a:br>
                        <a:rPr lang="sv-SE" sz="600" kern="0" cap="none" spc="0" dirty="0">
                          <a:solidFill>
                            <a:srgbClr val="000000"/>
                          </a:solidFill>
                          <a:effectLst/>
                        </a:rPr>
                      </a:br>
                      <a:r>
                        <a:rPr lang="sv-SE" sz="600" kern="0" cap="none" spc="0">
                          <a:solidFill>
                            <a:schemeClr val="tx1"/>
                          </a:solidFill>
                          <a:effectLst/>
                        </a:rPr>
                        <a:t>Vad tar ni med er – hur känns det just nu? – skriv på Post-it lappar i on-line dokumentet – en per person</a:t>
                      </a:r>
                      <a:endParaRPr lang="sv-SE" sz="600" cap="none" spc="0" dirty="0">
                        <a:solidFill>
                          <a:schemeClr val="tx1"/>
                        </a:solidFill>
                        <a:effectLst/>
                      </a:endParaRPr>
                    </a:p>
                    <a:p>
                      <a:pPr>
                        <a:buNone/>
                      </a:pPr>
                      <a:r>
                        <a:rPr lang="sv-SE" sz="600" kern="0" cap="none" spc="0">
                          <a:solidFill>
                            <a:schemeClr val="tx1"/>
                          </a:solidFill>
                          <a:effectLst/>
                        </a:rPr>
                        <a:t>Tack o hej.</a:t>
                      </a:r>
                      <a:r>
                        <a:rPr lang="sv-SE" sz="600" b="1" kern="0" cap="none" spc="0" dirty="0">
                          <a:solidFill>
                            <a:schemeClr val="tx1"/>
                          </a:solidFill>
                          <a:effectLst/>
                        </a:rPr>
                        <a:t> </a:t>
                      </a:r>
                      <a:endParaRPr lang="sv-SE" sz="600" cap="none" spc="0" dirty="0">
                        <a:solidFill>
                          <a:schemeClr val="tx1"/>
                        </a:solidFill>
                        <a:effectLst/>
                      </a:endParaRPr>
                    </a:p>
                  </a:txBody>
                  <a:tcPr marL="12650" marR="12650" marT="0" marB="16867">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3423900967"/>
                  </a:ext>
                </a:extLst>
              </a:tr>
            </a:tbl>
          </a:graphicData>
        </a:graphic>
      </p:graphicFrame>
    </p:spTree>
    <p:extLst>
      <p:ext uri="{BB962C8B-B14F-4D97-AF65-F5344CB8AC3E}">
        <p14:creationId xmlns:p14="http://schemas.microsoft.com/office/powerpoint/2010/main" val="240809570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81f1d5b-4063-4403-b51a-4628278c6bf8" xsi:nil="true"/>
    <lcf76f155ced4ddcb4097134ff3c332f xmlns="3ded601f-5f3f-40a1-9952-3f1291395027">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FC7A8889E460104FABC0E360C3440D8E" ma:contentTypeVersion="10" ma:contentTypeDescription="Skapa ett nytt dokument." ma:contentTypeScope="" ma:versionID="9936ceb7203de427b4300ff39da061df">
  <xsd:schema xmlns:xsd="http://www.w3.org/2001/XMLSchema" xmlns:xs="http://www.w3.org/2001/XMLSchema" xmlns:p="http://schemas.microsoft.com/office/2006/metadata/properties" xmlns:ns2="3ded601f-5f3f-40a1-9952-3f1291395027" xmlns:ns3="081f1d5b-4063-4403-b51a-4628278c6bf8" targetNamespace="http://schemas.microsoft.com/office/2006/metadata/properties" ma:root="true" ma:fieldsID="8d23fd1b5634cce77f04ebe75d449364" ns2:_="" ns3:_="">
    <xsd:import namespace="3ded601f-5f3f-40a1-9952-3f1291395027"/>
    <xsd:import namespace="081f1d5b-4063-4403-b51a-4628278c6bf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ed601f-5f3f-40a1-9952-3f129139502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eringar" ma:readOnly="false" ma:fieldId="{5cf76f15-5ced-4ddc-b409-7134ff3c332f}" ma:taxonomyMulti="true" ma:sspId="f715b3c1-6faf-452c-928b-c1f971cfea52"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81f1d5b-4063-4403-b51a-4628278c6bf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deeed01-c503-4cd9-a469-2d35c935c03f}" ma:internalName="TaxCatchAll" ma:showField="CatchAllData" ma:web="081f1d5b-4063-4403-b51a-4628278c6bf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80C534-B8BC-4C2D-BA5F-F417FBA75AC8}">
  <ds:schemaRefs>
    <ds:schemaRef ds:uri="75b06b79-ff8c-4adc-85c2-e8ccb1bd75e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7BFD2D1-51FC-4BDB-9338-E68ED54774B9}"/>
</file>

<file path=customXml/itemProps3.xml><?xml version="1.0" encoding="utf-8"?>
<ds:datastoreItem xmlns:ds="http://schemas.openxmlformats.org/officeDocument/2006/customXml" ds:itemID="{1450C4C9-E80C-4CAB-9BC4-B7407FEE621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1292</Words>
  <Application>Microsoft Office PowerPoint</Application>
  <PresentationFormat>Bredbild</PresentationFormat>
  <Paragraphs>146</Paragraphs>
  <Slides>8</Slides>
  <Notes>1</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8</vt:i4>
      </vt:variant>
    </vt:vector>
  </HeadingPairs>
  <TitlesOfParts>
    <vt:vector size="15" baseType="lpstr">
      <vt:lpstr>Aptos</vt:lpstr>
      <vt:lpstr>Aptos Display</vt:lpstr>
      <vt:lpstr>Arial</vt:lpstr>
      <vt:lpstr>Calibri</vt:lpstr>
      <vt:lpstr>Calibri Light</vt:lpstr>
      <vt:lpstr>Open Sans ExtraBold</vt:lpstr>
      <vt:lpstr>Office-tema</vt:lpstr>
      <vt:lpstr> </vt:lpstr>
      <vt:lpstr>Bakgrund - Insatser för Vardagsnära natur sedan 2021</vt:lpstr>
      <vt:lpstr>Kort beskrivning av workshopmodellen – Hybridformat och gemensam dokumentation </vt:lpstr>
      <vt:lpstr>Flödesschema för WS när en aktör bjuder in fler andra aktörer/kommuner</vt:lpstr>
      <vt:lpstr>Flödesschema för WS för aktör som vill arbeta med sin egen organisation</vt:lpstr>
      <vt:lpstr>Ett exempel på upplägg som testats - Tre diskussionspass där arbetet sker i de lokala arbetsgrupperna på kommunerna</vt:lpstr>
      <vt:lpstr>Exempelbild på upplägg av det gemensamma anteckningsdokumentet /”Whiteboarden” (varje deltagande kommun får en egen sida förbered för varje uppgift under WS) - ladda ned mallen från NVs webbsida </vt:lpstr>
      <vt:lpstr>Exempel på körschema- zooma ordentligt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Sandberg Mattias    Skogsenheten</dc:creator>
  <cp:lastModifiedBy>Stighäll, Eva</cp:lastModifiedBy>
  <cp:revision>264</cp:revision>
  <dcterms:created xsi:type="dcterms:W3CDTF">2026-01-26T14:21:11Z</dcterms:created>
  <dcterms:modified xsi:type="dcterms:W3CDTF">2026-06-29T13:42:25Z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0x010100FC7A8889E460104FABC0E360C3440D8E</vt:lpwstr>
  </property>
</Properties>
</file>