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4" r:id="rId2"/>
    <p:sldId id="282" r:id="rId3"/>
    <p:sldId id="302" r:id="rId4"/>
    <p:sldId id="303" r:id="rId5"/>
    <p:sldId id="283" r:id="rId6"/>
    <p:sldId id="290" r:id="rId7"/>
    <p:sldId id="284" r:id="rId8"/>
    <p:sldId id="298" r:id="rId9"/>
    <p:sldId id="304" r:id="rId10"/>
    <p:sldId id="278" r:id="rId11"/>
    <p:sldId id="291" r:id="rId12"/>
    <p:sldId id="310" r:id="rId13"/>
    <p:sldId id="294" r:id="rId14"/>
    <p:sldId id="280" r:id="rId15"/>
    <p:sldId id="281" r:id="rId16"/>
    <p:sldId id="308" r:id="rId17"/>
    <p:sldId id="314" r:id="rId18"/>
    <p:sldId id="293" r:id="rId19"/>
    <p:sldId id="295" r:id="rId20"/>
    <p:sldId id="309" r:id="rId21"/>
    <p:sldId id="268" r:id="rId22"/>
    <p:sldId id="279" r:id="rId23"/>
    <p:sldId id="265" r:id="rId24"/>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560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99AA"/>
    <a:srgbClr val="717F81"/>
    <a:srgbClr val="A3A86B"/>
    <a:srgbClr val="717F6B"/>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3" autoAdjust="0"/>
    <p:restoredTop sz="71174" autoAdjust="0"/>
  </p:normalViewPr>
  <p:slideViewPr>
    <p:cSldViewPr>
      <p:cViewPr varScale="1">
        <p:scale>
          <a:sx n="80" d="100"/>
          <a:sy n="80" d="100"/>
        </p:scale>
        <p:origin x="546" y="90"/>
      </p:cViewPr>
      <p:guideLst>
        <p:guide orient="horz" pos="2160"/>
        <p:guide pos="2880"/>
        <p:guide pos="5602"/>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1308"/>
    </p:cViewPr>
  </p:sorterViewPr>
  <p:notesViewPr>
    <p:cSldViewPr>
      <p:cViewPr varScale="1">
        <p:scale>
          <a:sx n="86" d="100"/>
          <a:sy n="86" d="100"/>
        </p:scale>
        <p:origin x="258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C1DA4F-C733-4485-BCAA-ED66A1937FEB}" type="datetimeFigureOut">
              <a:rPr lang="sv-SE" smtClean="0"/>
              <a:t>2019-06-19</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AE7156-62F3-4CA3-9C03-D68BF7374B4F}" type="slidenum">
              <a:rPr lang="sv-SE" smtClean="0"/>
              <a:t>‹#›</a:t>
            </a:fld>
            <a:endParaRPr lang="sv-SE"/>
          </a:p>
        </p:txBody>
      </p:sp>
    </p:spTree>
    <p:extLst>
      <p:ext uri="{BB962C8B-B14F-4D97-AF65-F5344CB8AC3E}">
        <p14:creationId xmlns:p14="http://schemas.microsoft.com/office/powerpoint/2010/main" val="2767279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 information till </a:t>
            </a:r>
            <a:r>
              <a:rPr lang="sv-SE" sz="1200" kern="1200" dirty="0">
                <a:solidFill>
                  <a:schemeClr val="tx1"/>
                </a:solidFill>
                <a:effectLst/>
                <a:latin typeface="+mn-lt"/>
                <a:ea typeface="+mn-ea"/>
                <a:cs typeface="+mn-cs"/>
              </a:rPr>
              <a:t>markägare, verksamhetsutövare, entreprenörer, organisationer, politiker, tjänstemän och allmänheten</a:t>
            </a:r>
            <a:r>
              <a:rPr lang="sv-SE" dirty="0"/>
              <a:t>.</a:t>
            </a:r>
          </a:p>
          <a:p>
            <a:r>
              <a:rPr lang="sv-SE" sz="1200" b="1" kern="1200" dirty="0">
                <a:solidFill>
                  <a:schemeClr val="tx1"/>
                </a:solidFill>
                <a:effectLst/>
                <a:latin typeface="+mn-lt"/>
                <a:ea typeface="+mn-ea"/>
                <a:cs typeface="+mn-cs"/>
              </a:rPr>
              <a:t>Fotografierna</a:t>
            </a:r>
            <a:r>
              <a:rPr lang="sv-SE" sz="1200" kern="1200" dirty="0">
                <a:solidFill>
                  <a:schemeClr val="tx1"/>
                </a:solidFill>
                <a:effectLst/>
                <a:latin typeface="+mn-lt"/>
                <a:ea typeface="+mn-ea"/>
                <a:cs typeface="+mn-cs"/>
              </a:rPr>
              <a:t> i denna presentation får på grund av bildrättighetsavtal inte användas i andra sammanhang än i denna </a:t>
            </a:r>
            <a:r>
              <a:rPr lang="sv-SE" sz="1200" kern="1200" dirty="0" err="1">
                <a:solidFill>
                  <a:schemeClr val="tx1"/>
                </a:solidFill>
                <a:effectLst/>
                <a:latin typeface="+mn-lt"/>
                <a:ea typeface="+mn-ea"/>
                <a:cs typeface="+mn-cs"/>
              </a:rPr>
              <a:t>powerpoint</a:t>
            </a:r>
            <a:r>
              <a:rPr lang="sv-SE" sz="1200" kern="1200" dirty="0">
                <a:solidFill>
                  <a:schemeClr val="tx1"/>
                </a:solidFill>
                <a:effectLst/>
                <a:latin typeface="+mn-lt"/>
                <a:ea typeface="+mn-ea"/>
                <a:cs typeface="+mn-cs"/>
              </a:rPr>
              <a:t>. </a:t>
            </a:r>
            <a:r>
              <a:rPr lang="sv-SE" sz="1200" b="1" kern="1200" dirty="0">
                <a:solidFill>
                  <a:schemeClr val="tx1"/>
                </a:solidFill>
                <a:effectLst/>
                <a:latin typeface="+mn-lt"/>
                <a:ea typeface="+mn-ea"/>
                <a:cs typeface="+mn-cs"/>
              </a:rPr>
              <a:t>Illustrationerna</a:t>
            </a:r>
            <a:r>
              <a:rPr lang="sv-SE" sz="1200" kern="1200" dirty="0">
                <a:solidFill>
                  <a:schemeClr val="tx1"/>
                </a:solidFill>
                <a:effectLst/>
                <a:latin typeface="+mn-lt"/>
                <a:ea typeface="+mn-ea"/>
                <a:cs typeface="+mn-cs"/>
              </a:rPr>
              <a:t> finns att ladda ner och får användas i sammanhang om grön infrastruktur. </a:t>
            </a:r>
          </a:p>
          <a:p>
            <a:endParaRPr lang="sv-SE" dirty="0"/>
          </a:p>
        </p:txBody>
      </p:sp>
      <p:sp>
        <p:nvSpPr>
          <p:cNvPr id="4" name="Platshållare för bildnummer 3"/>
          <p:cNvSpPr>
            <a:spLocks noGrp="1"/>
          </p:cNvSpPr>
          <p:nvPr>
            <p:ph type="sldNum" sz="quarter" idx="10"/>
          </p:nvPr>
        </p:nvSpPr>
        <p:spPr/>
        <p:txBody>
          <a:bodyPr/>
          <a:lstStyle/>
          <a:p>
            <a:fld id="{97AE7156-62F3-4CA3-9C03-D68BF7374B4F}" type="slidenum">
              <a:rPr lang="sv-SE" smtClean="0"/>
              <a:t>1</a:t>
            </a:fld>
            <a:endParaRPr lang="sv-SE"/>
          </a:p>
        </p:txBody>
      </p:sp>
    </p:spTree>
    <p:extLst>
      <p:ext uri="{BB962C8B-B14F-4D97-AF65-F5344CB8AC3E}">
        <p14:creationId xmlns:p14="http://schemas.microsoft.com/office/powerpoint/2010/main" val="33247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51460" indent="-251460"/>
            <a:r>
              <a:rPr lang="sv-SE" dirty="0">
                <a:latin typeface="Arial"/>
                <a:cs typeface="Arial"/>
              </a:rPr>
              <a:t>Baseras på kartläggning av landskapets kvaliteter.</a:t>
            </a:r>
          </a:p>
          <a:p>
            <a:pPr marL="251460" indent="-251460"/>
            <a:r>
              <a:rPr lang="sv-SE" dirty="0">
                <a:latin typeface="Arial"/>
                <a:cs typeface="Arial"/>
              </a:rPr>
              <a:t>Beskriver var det finns biologiskt rika områden i landskapet.</a:t>
            </a:r>
          </a:p>
          <a:p>
            <a:pPr marL="251460" indent="-251460"/>
            <a:r>
              <a:rPr lang="sv-SE" dirty="0">
                <a:latin typeface="Arial"/>
                <a:cs typeface="Arial"/>
              </a:rPr>
              <a:t>Arbetet präglas av långsiktighet och en helhetssyn på landskapet.</a:t>
            </a:r>
          </a:p>
          <a:p>
            <a:pPr marL="251460" indent="-251460"/>
            <a:r>
              <a:rPr lang="sv-SE" dirty="0">
                <a:latin typeface="Arial"/>
                <a:cs typeface="Arial"/>
              </a:rPr>
              <a:t>Delaktighet genom dialog och samverkan mellan de som berörs av åtgärder och beslut.</a:t>
            </a:r>
          </a:p>
          <a:p>
            <a:pPr marL="251460" indent="-251460"/>
            <a:r>
              <a:rPr lang="sv-SE" dirty="0">
                <a:latin typeface="Arial"/>
                <a:cs typeface="Arial"/>
              </a:rPr>
              <a:t>Ingen styrande lagstiftning – bygger på förutsättningar och vilja att skapa en långsiktigt hållbar miljö.</a:t>
            </a:r>
          </a:p>
          <a:p>
            <a:endParaRPr lang="sv-SE" dirty="0"/>
          </a:p>
        </p:txBody>
      </p:sp>
      <p:sp>
        <p:nvSpPr>
          <p:cNvPr id="4" name="Platshållare för bildnummer 3"/>
          <p:cNvSpPr>
            <a:spLocks noGrp="1"/>
          </p:cNvSpPr>
          <p:nvPr>
            <p:ph type="sldNum" sz="quarter" idx="5"/>
          </p:nvPr>
        </p:nvSpPr>
        <p:spPr/>
        <p:txBody>
          <a:bodyPr/>
          <a:lstStyle/>
          <a:p>
            <a:fld id="{97AE7156-62F3-4CA3-9C03-D68BF7374B4F}" type="slidenum">
              <a:rPr lang="sv-SE" smtClean="0"/>
              <a:t>11</a:t>
            </a:fld>
            <a:endParaRPr lang="sv-SE"/>
          </a:p>
        </p:txBody>
      </p:sp>
    </p:spTree>
    <p:extLst>
      <p:ext uri="{BB962C8B-B14F-4D97-AF65-F5344CB8AC3E}">
        <p14:creationId xmlns:p14="http://schemas.microsoft.com/office/powerpoint/2010/main" val="2714490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Alla enskilda mark- och vattenområden är pusselbitar i landskapet, där varje enskild bit kan bidra till helheten. </a:t>
            </a:r>
          </a:p>
          <a:p>
            <a:pPr rtl="0" fontAlgn="base"/>
            <a:r>
              <a:rPr lang="sv-SE" sz="1200" b="0" i="0" u="none" strike="noStrike" kern="1200" dirty="0">
                <a:solidFill>
                  <a:schemeClr val="tx1"/>
                </a:solidFill>
                <a:effectLst/>
                <a:latin typeface="+mn-lt"/>
                <a:ea typeface="+mn-ea"/>
                <a:cs typeface="+mn-cs"/>
              </a:rPr>
              <a:t>Vissa bitar bildar sammanhängande enheter av en naturtyp i ett nätverk – en grön infrastruktur.</a:t>
            </a:r>
          </a:p>
          <a:p>
            <a:pPr rtl="0" fontAlgn="base"/>
            <a:r>
              <a:rPr lang="sv-SE" sz="1200" b="0" i="0" u="none" strike="noStrike" kern="1200" dirty="0">
                <a:solidFill>
                  <a:schemeClr val="tx1"/>
                </a:solidFill>
                <a:effectLst/>
                <a:latin typeface="+mn-lt"/>
                <a:ea typeface="+mn-ea"/>
                <a:cs typeface="+mn-cs"/>
              </a:rPr>
              <a:t>Andra bitar ligger mer för sig själva i landskapet – isolerade från andra liknande bitar.</a:t>
            </a:r>
            <a:r>
              <a:rPr lang="sv-SE"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är viktigt att veta hur de olika bitarna är fördelade i landskapet för att kunna prioritera var och vilka insatser som behöver genomföras.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10"/>
          </p:nvPr>
        </p:nvSpPr>
        <p:spPr/>
        <p:txBody>
          <a:bodyPr/>
          <a:lstStyle/>
          <a:p>
            <a:fld id="{97AE7156-62F3-4CA3-9C03-D68BF7374B4F}" type="slidenum">
              <a:rPr lang="sv-SE" smtClean="0"/>
              <a:t>12</a:t>
            </a:fld>
            <a:endParaRPr lang="sv-SE"/>
          </a:p>
        </p:txBody>
      </p:sp>
    </p:spTree>
    <p:extLst>
      <p:ext uri="{BB962C8B-B14F-4D97-AF65-F5344CB8AC3E}">
        <p14:creationId xmlns:p14="http://schemas.microsoft.com/office/powerpoint/2010/main" val="62103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handlingsplanerna kan man markera var det finns </a:t>
            </a:r>
            <a:r>
              <a:rPr lang="sv-SE" dirty="0" err="1"/>
              <a:t>värdeelement</a:t>
            </a:r>
            <a:r>
              <a:rPr lang="sv-SE" dirty="0"/>
              <a:t>, värdekärnor och värdetrakter.</a:t>
            </a:r>
          </a:p>
          <a:p>
            <a:endParaRPr lang="sv-SE" dirty="0"/>
          </a:p>
          <a:p>
            <a:pPr marL="171450" indent="-171450">
              <a:buFont typeface="Arial" panose="020B0604020202020204" pitchFamily="34" charset="0"/>
              <a:buChar char="•"/>
            </a:pPr>
            <a:r>
              <a:rPr lang="sv-SE" sz="1200" b="0" i="0" u="none" strike="noStrike" kern="1200" baseline="0" dirty="0" err="1">
                <a:solidFill>
                  <a:schemeClr val="tx1"/>
                </a:solidFill>
                <a:latin typeface="+mn-lt"/>
                <a:ea typeface="+mn-ea"/>
                <a:cs typeface="+mn-cs"/>
              </a:rPr>
              <a:t>Värdeelement</a:t>
            </a:r>
            <a:r>
              <a:rPr lang="sv-SE" sz="1200" b="0" i="0" u="none" strike="noStrike" kern="1200" baseline="0" dirty="0">
                <a:solidFill>
                  <a:schemeClr val="tx1"/>
                </a:solidFill>
                <a:latin typeface="+mn-lt"/>
                <a:ea typeface="+mn-ea"/>
                <a:cs typeface="+mn-cs"/>
              </a:rPr>
              <a:t>: Små objekt med stor positiv betydelse för biologisk mångfald – Till exempel död ved, stenmurar, gamla stora träd.</a:t>
            </a:r>
          </a:p>
          <a:p>
            <a:pPr marL="171450" indent="-171450">
              <a:buFont typeface="Arial" panose="020B0604020202020204" pitchFamily="34" charset="0"/>
              <a:buChar char="•"/>
            </a:pPr>
            <a:r>
              <a:rPr lang="sv-SE" sz="1200" b="0" i="0" u="none" strike="noStrike" kern="1200" baseline="0" dirty="0">
                <a:solidFill>
                  <a:schemeClr val="tx1"/>
                </a:solidFill>
                <a:latin typeface="+mn-lt"/>
                <a:ea typeface="+mn-ea"/>
                <a:cs typeface="+mn-cs"/>
              </a:rPr>
              <a:t>Värdekärna: Sammanhängande naturområde som har höga naturvärden. De har normalt en stor förekomst av </a:t>
            </a:r>
            <a:r>
              <a:rPr lang="sv-SE" sz="1200" b="0" i="0" u="none" strike="noStrike" kern="1200" baseline="0" dirty="0" err="1">
                <a:solidFill>
                  <a:schemeClr val="tx1"/>
                </a:solidFill>
                <a:latin typeface="+mn-lt"/>
                <a:ea typeface="+mn-ea"/>
                <a:cs typeface="+mn-cs"/>
              </a:rPr>
              <a:t>värdeelement</a:t>
            </a:r>
            <a:r>
              <a:rPr lang="sv-SE" sz="1200" b="0" i="0" u="none" strike="noStrike" kern="1200" baseline="0" dirty="0">
                <a:solidFill>
                  <a:schemeClr val="tx1"/>
                </a:solidFill>
                <a:latin typeface="+mn-lt"/>
                <a:ea typeface="+mn-ea"/>
                <a:cs typeface="+mn-cs"/>
              </a:rPr>
              <a:t> som skapar förutsättningar för en rik biologisk mångfald. Värdekärnans storlek kan variera.</a:t>
            </a:r>
          </a:p>
          <a:p>
            <a:pPr marL="171450" indent="-171450">
              <a:buFont typeface="Arial" panose="020B0604020202020204" pitchFamily="34" charset="0"/>
              <a:buChar char="•"/>
            </a:pPr>
            <a:r>
              <a:rPr lang="sv-SE" sz="1200" b="0" i="0" u="none" strike="noStrike" kern="1200" baseline="0" dirty="0">
                <a:solidFill>
                  <a:schemeClr val="tx1"/>
                </a:solidFill>
                <a:latin typeface="+mn-lt"/>
                <a:ea typeface="+mn-ea"/>
                <a:cs typeface="+mn-cs"/>
              </a:rPr>
              <a:t>Värdetrakt: Ett landskapsavsnitt med särskilt höga ekologiska bevarandevärden. En värdetrakt har ett särskilt högt innehåll av värdekärnor </a:t>
            </a:r>
            <a:r>
              <a:rPr lang="sv-SE" dirty="0"/>
              <a:t>för växt- och djurliv</a:t>
            </a:r>
            <a:r>
              <a:rPr lang="sv-SE" sz="1200" b="0" i="0" u="none" strike="noStrike" kern="1200" baseline="0" dirty="0">
                <a:solidFill>
                  <a:schemeClr val="tx1"/>
                </a:solidFill>
                <a:latin typeface="+mn-lt"/>
                <a:ea typeface="+mn-ea"/>
                <a:cs typeface="+mn-cs"/>
              </a:rPr>
              <a:t> jämfört med omgivande landskap.	</a:t>
            </a:r>
          </a:p>
          <a:p>
            <a:endParaRPr lang="sv-SE" dirty="0"/>
          </a:p>
          <a:p>
            <a:r>
              <a:rPr lang="sv-SE" dirty="0"/>
              <a:t>Utpekande av värdetrakter och värdekärnor utgör ett kunskaps- och planeringsunderlag – det innebär inget automatiskt skydd. </a:t>
            </a:r>
          </a:p>
          <a:p>
            <a:r>
              <a:rPr lang="sv-SE" dirty="0"/>
              <a:t>Kunskapen om värdetrakter hanteras som övrig tillgänglig kunskap i handlingsplanerna - som ett underlag i planering och prioritering för var det till exempel kan behövas åtgärder.</a:t>
            </a:r>
          </a:p>
          <a:p>
            <a:endParaRPr lang="sv-SE" dirty="0"/>
          </a:p>
        </p:txBody>
      </p:sp>
      <p:sp>
        <p:nvSpPr>
          <p:cNvPr id="4" name="Platshållare för bildnummer 3"/>
          <p:cNvSpPr>
            <a:spLocks noGrp="1"/>
          </p:cNvSpPr>
          <p:nvPr>
            <p:ph type="sldNum" sz="quarter" idx="10"/>
          </p:nvPr>
        </p:nvSpPr>
        <p:spPr/>
        <p:txBody>
          <a:bodyPr/>
          <a:lstStyle/>
          <a:p>
            <a:fld id="{97AE7156-62F3-4CA3-9C03-D68BF7374B4F}" type="slidenum">
              <a:rPr lang="sv-SE" smtClean="0"/>
              <a:t>13</a:t>
            </a:fld>
            <a:endParaRPr lang="sv-SE"/>
          </a:p>
        </p:txBody>
      </p:sp>
    </p:spTree>
    <p:extLst>
      <p:ext uri="{BB962C8B-B14F-4D97-AF65-F5344CB8AC3E}">
        <p14:creationId xmlns:p14="http://schemas.microsoft.com/office/powerpoint/2010/main" val="1385183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latin typeface="Arial"/>
                <a:cs typeface="Arial"/>
              </a:rPr>
              <a:t>Handlingsplanerna är ett viktiga underlag för planering i landskapet: Till exempel vid planering av nya vägar och i kommunernas översikts- och detaljplanering.</a:t>
            </a:r>
          </a:p>
          <a:p>
            <a:pPr marL="0" marR="0" lvl="0" indent="0" algn="l" defTabSz="914400" rtl="0" eaLnBrk="1" fontAlgn="auto" latinLnBrk="0" hangingPunct="1">
              <a:lnSpc>
                <a:spcPct val="100000"/>
              </a:lnSpc>
              <a:spcBef>
                <a:spcPts val="0"/>
              </a:spcBef>
              <a:spcAft>
                <a:spcPts val="0"/>
              </a:spcAft>
              <a:buClrTx/>
              <a:buSzTx/>
              <a:buFontTx/>
              <a:buNone/>
              <a:tabLst/>
              <a:defRPr/>
            </a:pPr>
            <a:br>
              <a:rPr lang="sv-SE" sz="1200" b="0" i="0" u="none" strike="noStrike" kern="1200" dirty="0">
                <a:solidFill>
                  <a:schemeClr val="tx1"/>
                </a:solidFill>
                <a:effectLst/>
                <a:latin typeface="+mn-lt"/>
                <a:ea typeface="+mn-ea"/>
                <a:cs typeface="+mn-cs"/>
              </a:rPr>
            </a:br>
            <a:r>
              <a:rPr lang="sv-SE" sz="1200" b="0" i="0" u="none" strike="noStrike" kern="1200" dirty="0">
                <a:solidFill>
                  <a:schemeClr val="tx1"/>
                </a:solidFill>
                <a:effectLst/>
                <a:latin typeface="+mn-lt"/>
                <a:ea typeface="+mn-ea"/>
                <a:cs typeface="+mn-cs"/>
              </a:rPr>
              <a:t>Dialog: Till exempel om hållbar markanvändning. </a:t>
            </a:r>
            <a:r>
              <a:rPr lang="sv-SE" dirty="0"/>
              <a:t>Dialogen med berörda aktörer är avgörande i det gemensamma arbetet med grön infrastruktur för långsiktigt hållbara landskap.</a:t>
            </a:r>
          </a:p>
          <a:p>
            <a:pPr marL="0" marR="0" lvl="0" indent="0" algn="l" defTabSz="914400" rtl="0" eaLnBrk="1" fontAlgn="auto" latinLnBrk="0" hangingPunct="1">
              <a:lnSpc>
                <a:spcPct val="100000"/>
              </a:lnSpc>
              <a:spcBef>
                <a:spcPts val="0"/>
              </a:spcBef>
              <a:spcAft>
                <a:spcPts val="0"/>
              </a:spcAft>
              <a:buClrTx/>
              <a:buSzTx/>
              <a:buFontTx/>
              <a:buNone/>
              <a:tabLst/>
              <a:defRPr/>
            </a:pPr>
            <a:br>
              <a:rPr lang="sv-SE" dirty="0"/>
            </a:br>
            <a:r>
              <a:rPr lang="sv-SE" dirty="0"/>
              <a:t>Öka och sprida kunskapen om förhållandena i landskapet: Till exempel om naturförutsättningarna och särskilt känsliga områden.</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br>
              <a:rPr lang="sv-SE" dirty="0">
                <a:latin typeface="Arial"/>
                <a:cs typeface="Arial"/>
              </a:rPr>
            </a:br>
            <a:r>
              <a:rPr lang="sv-SE" dirty="0">
                <a:latin typeface="Arial"/>
                <a:cs typeface="Arial"/>
              </a:rPr>
              <a:t>Prioritera olika insatser där de gör störst nytta: Till exempel insatser för skydd och skötsel av särskilda värden.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latin typeface="Arial"/>
              <a:cs typeface="Arial"/>
            </a:endParaRPr>
          </a:p>
        </p:txBody>
      </p:sp>
      <p:sp>
        <p:nvSpPr>
          <p:cNvPr id="4" name="Platshållare för bildnummer 3"/>
          <p:cNvSpPr>
            <a:spLocks noGrp="1"/>
          </p:cNvSpPr>
          <p:nvPr>
            <p:ph type="sldNum" sz="quarter" idx="10"/>
          </p:nvPr>
        </p:nvSpPr>
        <p:spPr/>
        <p:txBody>
          <a:bodyPr/>
          <a:lstStyle/>
          <a:p>
            <a:fld id="{97AE7156-62F3-4CA3-9C03-D68BF7374B4F}" type="slidenum">
              <a:rPr lang="sv-SE" smtClean="0"/>
              <a:t>14</a:t>
            </a:fld>
            <a:endParaRPr lang="sv-SE"/>
          </a:p>
        </p:txBody>
      </p:sp>
    </p:spTree>
    <p:extLst>
      <p:ext uri="{BB962C8B-B14F-4D97-AF65-F5344CB8AC3E}">
        <p14:creationId xmlns:p14="http://schemas.microsoft.com/office/powerpoint/2010/main" val="3822918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rtl="0" fontAlgn="base"/>
            <a:r>
              <a:rPr lang="sv-SE" sz="1200" b="0" i="0" u="none" strike="noStrike" kern="1200" dirty="0">
                <a:solidFill>
                  <a:schemeClr val="tx1"/>
                </a:solidFill>
                <a:effectLst/>
                <a:latin typeface="+mn-lt"/>
                <a:ea typeface="+mn-ea"/>
                <a:cs typeface="+mn-cs"/>
              </a:rPr>
              <a:t>Tanken är att handlingsplanerna ska vara till för alla som verkar i och/eller äger mark eller vatten i landskapet. </a:t>
            </a:r>
            <a:r>
              <a:rPr lang="en-US" sz="1200" b="0" i="0" kern="1200" dirty="0">
                <a:solidFill>
                  <a:schemeClr val="tx1"/>
                </a:solidFill>
                <a:effectLst/>
                <a:latin typeface="+mn-lt"/>
                <a:ea typeface="+mn-ea"/>
                <a:cs typeface="+mn-cs"/>
              </a:rPr>
              <a:t>​</a:t>
            </a:r>
          </a:p>
          <a:p>
            <a:pPr rtl="0" fontAlgn="base"/>
            <a:endParaRPr lang="en-US" sz="1200" b="0" i="0"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sv-SE" sz="1200" b="0" i="0" u="none" strike="noStrike" kern="1200" dirty="0">
                <a:solidFill>
                  <a:schemeClr val="tx1"/>
                </a:solidFill>
                <a:effectLst/>
                <a:latin typeface="+mn-lt"/>
                <a:ea typeface="+mn-ea"/>
                <a:cs typeface="+mn-cs"/>
              </a:rPr>
              <a:t>Vid prövning och planering vid förändrad mark- och vattenanvändning</a:t>
            </a:r>
            <a:r>
              <a:rPr lang="en-US" sz="1200" b="0" i="0" kern="1200" dirty="0">
                <a:solidFill>
                  <a:schemeClr val="tx1"/>
                </a:solidFill>
                <a:effectLst/>
                <a:latin typeface="+mn-lt"/>
                <a:ea typeface="+mn-ea"/>
                <a:cs typeface="+mn-cs"/>
              </a:rPr>
              <a:t>​.</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sv-SE" sz="1200" b="0" i="0" u="none" strike="noStrike" kern="1200" dirty="0">
                <a:solidFill>
                  <a:schemeClr val="tx1"/>
                </a:solidFill>
                <a:effectLst/>
                <a:latin typeface="+mn-lt"/>
                <a:ea typeface="+mn-ea"/>
                <a:cs typeface="+mn-cs"/>
              </a:rPr>
              <a:t>För hållbar förvaltning vid pågående markanvändning</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sv-SE" sz="1200" b="0" i="0" u="none" strike="noStrike" kern="1200" dirty="0">
                <a:solidFill>
                  <a:schemeClr val="tx1"/>
                </a:solidFill>
                <a:effectLst/>
                <a:latin typeface="+mn-lt"/>
                <a:ea typeface="+mn-ea"/>
                <a:cs typeface="+mn-cs"/>
              </a:rPr>
              <a:t>Vid prioriteringar för offentliga och privata naturvårdsinsatser</a:t>
            </a:r>
            <a:r>
              <a:rPr lang="en-US" sz="1200" b="0" i="0" kern="1200" dirty="0">
                <a:solidFill>
                  <a:schemeClr val="tx1"/>
                </a:solidFill>
                <a:effectLst/>
                <a:latin typeface="+mn-lt"/>
                <a:ea typeface="+mn-ea"/>
                <a:cs typeface="+mn-cs"/>
              </a:rPr>
              <a:t>​.</a:t>
            </a:r>
          </a:p>
          <a:p>
            <a:endParaRPr lang="sv-SE" dirty="0"/>
          </a:p>
        </p:txBody>
      </p:sp>
      <p:sp>
        <p:nvSpPr>
          <p:cNvPr id="4" name="Platshållare för bildnummer 3"/>
          <p:cNvSpPr>
            <a:spLocks noGrp="1"/>
          </p:cNvSpPr>
          <p:nvPr>
            <p:ph type="sldNum" sz="quarter" idx="5"/>
          </p:nvPr>
        </p:nvSpPr>
        <p:spPr/>
        <p:txBody>
          <a:bodyPr/>
          <a:lstStyle/>
          <a:p>
            <a:fld id="{97AE7156-62F3-4CA3-9C03-D68BF7374B4F}" type="slidenum">
              <a:rPr lang="sv-SE" smtClean="0"/>
              <a:t>15</a:t>
            </a:fld>
            <a:endParaRPr lang="sv-SE"/>
          </a:p>
        </p:txBody>
      </p:sp>
    </p:spTree>
    <p:extLst>
      <p:ext uri="{BB962C8B-B14F-4D97-AF65-F5344CB8AC3E}">
        <p14:creationId xmlns:p14="http://schemas.microsoft.com/office/powerpoint/2010/main" val="1108986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latin typeface="Arial"/>
                <a:cs typeface="Arial"/>
              </a:rPr>
              <a:t>För vissa åtgärder kan du få bidrag. Kontakta din länsstyrelse, Skogsstyrelsen eller Jordbruksverket för råd.</a:t>
            </a:r>
          </a:p>
          <a:p>
            <a:endParaRPr lang="sv-SE" dirty="0"/>
          </a:p>
        </p:txBody>
      </p:sp>
      <p:sp>
        <p:nvSpPr>
          <p:cNvPr id="4" name="Platshållare för bildnummer 3"/>
          <p:cNvSpPr>
            <a:spLocks noGrp="1"/>
          </p:cNvSpPr>
          <p:nvPr>
            <p:ph type="sldNum" sz="quarter" idx="10"/>
          </p:nvPr>
        </p:nvSpPr>
        <p:spPr/>
        <p:txBody>
          <a:bodyPr/>
          <a:lstStyle/>
          <a:p>
            <a:fld id="{97AE7156-62F3-4CA3-9C03-D68BF7374B4F}" type="slidenum">
              <a:rPr lang="sv-SE" smtClean="0"/>
              <a:t>17</a:t>
            </a:fld>
            <a:endParaRPr lang="sv-SE"/>
          </a:p>
        </p:txBody>
      </p:sp>
    </p:spTree>
    <p:extLst>
      <p:ext uri="{BB962C8B-B14F-4D97-AF65-F5344CB8AC3E}">
        <p14:creationId xmlns:p14="http://schemas.microsoft.com/office/powerpoint/2010/main" val="1222006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51460" indent="-251460"/>
            <a:r>
              <a:rPr lang="sv-SE" dirty="0">
                <a:latin typeface="Arial"/>
                <a:cs typeface="Arial"/>
              </a:rPr>
              <a:t>Här är några exempel på hur du kan bidra om du har trädgård, kolonilott eller balkong.</a:t>
            </a:r>
          </a:p>
          <a:p>
            <a:pPr marL="251460" indent="-251460"/>
            <a:endParaRPr lang="sv-SE" dirty="0">
              <a:latin typeface="Arial"/>
              <a:cs typeface="Arial"/>
            </a:endParaRPr>
          </a:p>
          <a:p>
            <a:pPr marL="251460" indent="-251460">
              <a:buFont typeface="Arial" panose="020B0604020202020204" pitchFamily="34" charset="0"/>
              <a:buChar char="•"/>
            </a:pPr>
            <a:r>
              <a:rPr lang="sv-SE" dirty="0">
                <a:latin typeface="Arial"/>
                <a:cs typeface="Arial"/>
              </a:rPr>
              <a:t>Låt en del av gräsmattan blomma – det är positivt för växter och djur, ger variation och är ofta vackert.</a:t>
            </a:r>
          </a:p>
          <a:p>
            <a:pPr marL="251460" indent="-251460">
              <a:buFont typeface="Arial" panose="020B0604020202020204" pitchFamily="34" charset="0"/>
              <a:buChar char="•"/>
            </a:pPr>
            <a:r>
              <a:rPr lang="sv-SE" dirty="0">
                <a:latin typeface="Arial"/>
                <a:cs typeface="Arial"/>
              </a:rPr>
              <a:t>Låt gamla träd vara kvar som bostad för fåglar och andra djur.</a:t>
            </a:r>
          </a:p>
          <a:p>
            <a:pPr marL="251460" indent="-251460">
              <a:buFont typeface="Arial" panose="020B0604020202020204" pitchFamily="34" charset="0"/>
              <a:buChar char="•"/>
            </a:pPr>
            <a:r>
              <a:rPr lang="sv-SE" dirty="0">
                <a:latin typeface="Arial"/>
                <a:cs typeface="Arial"/>
              </a:rPr>
              <a:t>Spara bärande träd och buskar för frukt och bär till både dig själv och olika djurarter.</a:t>
            </a:r>
          </a:p>
          <a:p>
            <a:pPr marL="251460" indent="-251460">
              <a:buFont typeface="Arial" panose="020B0604020202020204" pitchFamily="34" charset="0"/>
              <a:buChar char="•"/>
            </a:pPr>
            <a:r>
              <a:rPr lang="sv-SE" dirty="0">
                <a:latin typeface="Arial"/>
                <a:cs typeface="Arial"/>
              </a:rPr>
              <a:t>Sätt upp fågelholkar och </a:t>
            </a:r>
            <a:r>
              <a:rPr lang="sv-SE" dirty="0" err="1">
                <a:latin typeface="Arial"/>
                <a:cs typeface="Arial"/>
              </a:rPr>
              <a:t>bihotell</a:t>
            </a:r>
            <a:r>
              <a:rPr lang="sv-SE" dirty="0">
                <a:latin typeface="Arial"/>
                <a:cs typeface="Arial"/>
              </a:rPr>
              <a:t> till bostad för fåglar och pollinerande insekter. Ett </a:t>
            </a:r>
            <a:r>
              <a:rPr lang="sv-SE" dirty="0" err="1">
                <a:latin typeface="Arial"/>
                <a:cs typeface="Arial"/>
              </a:rPr>
              <a:t>bihotell</a:t>
            </a:r>
            <a:r>
              <a:rPr lang="sv-SE" dirty="0">
                <a:latin typeface="Arial"/>
                <a:cs typeface="Arial"/>
              </a:rPr>
              <a:t> kan man även sätta upp på en balkong.</a:t>
            </a:r>
          </a:p>
          <a:p>
            <a:pPr marL="251460" indent="-251460">
              <a:buFont typeface="Arial" panose="020B0604020202020204" pitchFamily="34" charset="0"/>
              <a:buChar char="•"/>
            </a:pPr>
            <a:r>
              <a:rPr lang="sv-SE" dirty="0">
                <a:latin typeface="Arial"/>
                <a:cs typeface="Arial"/>
              </a:rPr>
              <a:t>Du kan också sätta upp fladdermusholkar för att gynna fladdermöss som äter myggor och andra insekter. Om du erbjuder bostad åt fladdermössen så får de också ett alternativ till att bosätta sig på din vind.</a:t>
            </a:r>
          </a:p>
          <a:p>
            <a:pPr marL="251460" indent="-251460">
              <a:buFont typeface="Arial" panose="020B0604020202020204" pitchFamily="34" charset="0"/>
              <a:buChar char="•"/>
            </a:pPr>
            <a:r>
              <a:rPr lang="sv-SE" dirty="0">
                <a:latin typeface="Arial"/>
                <a:cs typeface="Arial"/>
              </a:rPr>
              <a:t>Odla fleråriga blom- och kryddväxter för pollinerande insekter – det kan man också göra på en balkong.</a:t>
            </a:r>
          </a:p>
          <a:p>
            <a:pPr marL="251460" indent="-251460">
              <a:buFont typeface="Arial" panose="020B0604020202020204" pitchFamily="34" charset="0"/>
              <a:buChar char="•"/>
            </a:pPr>
            <a:r>
              <a:rPr lang="sv-SE" dirty="0">
                <a:latin typeface="Arial"/>
                <a:cs typeface="Arial"/>
              </a:rPr>
              <a:t>Använd inte kemiska bekämpningsmedel.</a:t>
            </a:r>
          </a:p>
          <a:p>
            <a:pPr marL="0" indent="0">
              <a:buFont typeface="Arial" panose="020B0604020202020204" pitchFamily="34" charset="0"/>
              <a:buNone/>
            </a:pPr>
            <a:endParaRPr lang="sv-SE" dirty="0">
              <a:latin typeface="Arial"/>
              <a:cs typeface="Arial"/>
            </a:endParaRPr>
          </a:p>
        </p:txBody>
      </p:sp>
      <p:sp>
        <p:nvSpPr>
          <p:cNvPr id="4" name="Platshållare för bildnummer 3"/>
          <p:cNvSpPr>
            <a:spLocks noGrp="1"/>
          </p:cNvSpPr>
          <p:nvPr>
            <p:ph type="sldNum" sz="quarter" idx="10"/>
          </p:nvPr>
        </p:nvSpPr>
        <p:spPr/>
        <p:txBody>
          <a:bodyPr/>
          <a:lstStyle/>
          <a:p>
            <a:fld id="{97AE7156-62F3-4CA3-9C03-D68BF7374B4F}" type="slidenum">
              <a:rPr lang="sv-SE" smtClean="0"/>
              <a:t>18</a:t>
            </a:fld>
            <a:endParaRPr lang="sv-SE"/>
          </a:p>
        </p:txBody>
      </p:sp>
    </p:spTree>
    <p:extLst>
      <p:ext uri="{BB962C8B-B14F-4D97-AF65-F5344CB8AC3E}">
        <p14:creationId xmlns:p14="http://schemas.microsoft.com/office/powerpoint/2010/main" val="21193040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Nedre bilden: Hushumla.</a:t>
            </a:r>
          </a:p>
        </p:txBody>
      </p:sp>
      <p:sp>
        <p:nvSpPr>
          <p:cNvPr id="4" name="Platshållare för bildnummer 3"/>
          <p:cNvSpPr>
            <a:spLocks noGrp="1"/>
          </p:cNvSpPr>
          <p:nvPr>
            <p:ph type="sldNum" sz="quarter" idx="10"/>
          </p:nvPr>
        </p:nvSpPr>
        <p:spPr/>
        <p:txBody>
          <a:bodyPr/>
          <a:lstStyle/>
          <a:p>
            <a:fld id="{97AE7156-62F3-4CA3-9C03-D68BF7374B4F}" type="slidenum">
              <a:rPr lang="sv-SE" smtClean="0"/>
              <a:t>19</a:t>
            </a:fld>
            <a:endParaRPr lang="sv-SE"/>
          </a:p>
        </p:txBody>
      </p:sp>
    </p:spTree>
    <p:extLst>
      <p:ext uri="{BB962C8B-B14F-4D97-AF65-F5344CB8AC3E}">
        <p14:creationId xmlns:p14="http://schemas.microsoft.com/office/powerpoint/2010/main" val="25062408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finns 16 miljökvalitetsmål, till exempel </a:t>
            </a:r>
            <a:r>
              <a:rPr lang="sv-SE" i="1" dirty="0"/>
              <a:t>Ett rikt växt- och djurliv</a:t>
            </a:r>
            <a:r>
              <a:rPr lang="sv-SE" dirty="0"/>
              <a:t>, </a:t>
            </a:r>
            <a:r>
              <a:rPr lang="sv-SE" i="1" dirty="0"/>
              <a:t>Ett rikt odlingslandskap</a:t>
            </a:r>
            <a:r>
              <a:rPr lang="sv-SE" dirty="0"/>
              <a:t>, </a:t>
            </a:r>
            <a:r>
              <a:rPr lang="sv-SE" i="1" dirty="0"/>
              <a:t>Levande skogar</a:t>
            </a:r>
            <a:r>
              <a:rPr lang="sv-SE" dirty="0"/>
              <a:t> och </a:t>
            </a:r>
            <a:r>
              <a:rPr lang="sv-SE" i="1" dirty="0"/>
              <a:t>Myllrande våtmarker</a:t>
            </a:r>
            <a:r>
              <a:rPr lang="sv-SE" dirty="0"/>
              <a:t>.</a:t>
            </a:r>
          </a:p>
          <a:p>
            <a:endParaRPr lang="sv-SE" dirty="0"/>
          </a:p>
        </p:txBody>
      </p:sp>
      <p:sp>
        <p:nvSpPr>
          <p:cNvPr id="4" name="Platshållare för bildnummer 3"/>
          <p:cNvSpPr>
            <a:spLocks noGrp="1"/>
          </p:cNvSpPr>
          <p:nvPr>
            <p:ph type="sldNum" sz="quarter" idx="10"/>
          </p:nvPr>
        </p:nvSpPr>
        <p:spPr/>
        <p:txBody>
          <a:bodyPr/>
          <a:lstStyle/>
          <a:p>
            <a:fld id="{97AE7156-62F3-4CA3-9C03-D68BF7374B4F}" type="slidenum">
              <a:rPr lang="sv-SE" smtClean="0"/>
              <a:t>21</a:t>
            </a:fld>
            <a:endParaRPr lang="sv-SE"/>
          </a:p>
        </p:txBody>
      </p:sp>
    </p:spTree>
    <p:extLst>
      <p:ext uri="{BB962C8B-B14F-4D97-AF65-F5344CB8AC3E}">
        <p14:creationId xmlns:p14="http://schemas.microsoft.com/office/powerpoint/2010/main" val="32295334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err="1">
                <a:cs typeface="Calibri"/>
              </a:rPr>
              <a:t>På</a:t>
            </a:r>
            <a:r>
              <a:rPr lang="en-US" dirty="0">
                <a:cs typeface="Calibri"/>
              </a:rPr>
              <a:t> </a:t>
            </a:r>
            <a:r>
              <a:rPr lang="en-US" dirty="0" err="1">
                <a:cs typeface="Calibri"/>
              </a:rPr>
              <a:t>Naturvårdsverkets</a:t>
            </a:r>
            <a:r>
              <a:rPr lang="en-US" dirty="0">
                <a:cs typeface="Calibri"/>
              </a:rPr>
              <a:t> </a:t>
            </a:r>
            <a:r>
              <a:rPr lang="en-US" dirty="0" err="1">
                <a:cs typeface="Calibri"/>
              </a:rPr>
              <a:t>hemsida</a:t>
            </a:r>
            <a:r>
              <a:rPr lang="en-US" dirty="0">
                <a:cs typeface="Calibri"/>
              </a:rPr>
              <a:t> </a:t>
            </a:r>
            <a:r>
              <a:rPr lang="en-US" dirty="0" err="1">
                <a:cs typeface="Calibri"/>
              </a:rPr>
              <a:t>finns</a:t>
            </a:r>
            <a:r>
              <a:rPr lang="en-US" dirty="0">
                <a:cs typeface="Calibri"/>
              </a:rPr>
              <a:t> det </a:t>
            </a:r>
            <a:r>
              <a:rPr lang="en-US" dirty="0" err="1">
                <a:cs typeface="Calibri"/>
              </a:rPr>
              <a:t>mycket</a:t>
            </a:r>
            <a:r>
              <a:rPr lang="en-US" dirty="0">
                <a:cs typeface="Calibri"/>
              </a:rPr>
              <a:t> information </a:t>
            </a:r>
            <a:r>
              <a:rPr lang="en-US" dirty="0" err="1">
                <a:cs typeface="Calibri"/>
              </a:rPr>
              <a:t>att</a:t>
            </a:r>
            <a:r>
              <a:rPr lang="en-US" dirty="0">
                <a:cs typeface="Calibri"/>
              </a:rPr>
              <a:t> ta del av om </a:t>
            </a:r>
            <a:r>
              <a:rPr lang="en-US" dirty="0" err="1">
                <a:cs typeface="Calibri"/>
              </a:rPr>
              <a:t>vad</a:t>
            </a:r>
            <a:r>
              <a:rPr lang="en-US" dirty="0">
                <a:cs typeface="Calibri"/>
              </a:rPr>
              <a:t> </a:t>
            </a:r>
            <a:r>
              <a:rPr lang="en-US" dirty="0" err="1">
                <a:cs typeface="Calibri"/>
              </a:rPr>
              <a:t>grön</a:t>
            </a:r>
            <a:r>
              <a:rPr lang="en-US" dirty="0">
                <a:cs typeface="Calibri"/>
              </a:rPr>
              <a:t> </a:t>
            </a:r>
            <a:r>
              <a:rPr lang="en-US" dirty="0" err="1">
                <a:cs typeface="Calibri"/>
              </a:rPr>
              <a:t>infrastruktur</a:t>
            </a:r>
            <a:r>
              <a:rPr lang="en-US" dirty="0">
                <a:cs typeface="Calibri"/>
              </a:rPr>
              <a:t> </a:t>
            </a:r>
            <a:r>
              <a:rPr lang="en-US" dirty="0" err="1">
                <a:cs typeface="Calibri"/>
              </a:rPr>
              <a:t>är</a:t>
            </a:r>
            <a:r>
              <a:rPr lang="en-US" dirty="0">
                <a:cs typeface="Calibri"/>
              </a:rPr>
              <a:t> och </a:t>
            </a:r>
            <a:r>
              <a:rPr lang="en-US" dirty="0" err="1">
                <a:cs typeface="Calibri"/>
              </a:rPr>
              <a:t>hur</a:t>
            </a:r>
            <a:r>
              <a:rPr lang="en-US" dirty="0">
                <a:cs typeface="Calibri"/>
              </a:rPr>
              <a:t> man </a:t>
            </a:r>
            <a:r>
              <a:rPr lang="en-US" dirty="0" err="1">
                <a:cs typeface="Calibri"/>
              </a:rPr>
              <a:t>kan</a:t>
            </a:r>
            <a:r>
              <a:rPr lang="en-US" dirty="0">
                <a:cs typeface="Calibri"/>
              </a:rPr>
              <a:t> </a:t>
            </a:r>
            <a:r>
              <a:rPr lang="en-US" dirty="0" err="1">
                <a:cs typeface="Calibri"/>
              </a:rPr>
              <a:t>arbeta</a:t>
            </a:r>
            <a:r>
              <a:rPr lang="en-US" dirty="0">
                <a:cs typeface="Calibri"/>
              </a:rPr>
              <a:t> med det. </a:t>
            </a:r>
          </a:p>
          <a:p>
            <a:endParaRPr lang="en-US" dirty="0">
              <a:cs typeface="Calibri"/>
            </a:endParaRPr>
          </a:p>
          <a:p>
            <a:r>
              <a:rPr lang="en-US" dirty="0" err="1">
                <a:cs typeface="Calibri"/>
              </a:rPr>
              <a:t>Där</a:t>
            </a:r>
            <a:r>
              <a:rPr lang="en-US" dirty="0">
                <a:cs typeface="Calibri"/>
              </a:rPr>
              <a:t> </a:t>
            </a:r>
            <a:r>
              <a:rPr lang="en-US" dirty="0" err="1">
                <a:cs typeface="Calibri"/>
              </a:rPr>
              <a:t>finns</a:t>
            </a:r>
            <a:r>
              <a:rPr lang="en-US" dirty="0">
                <a:cs typeface="Calibri"/>
              </a:rPr>
              <a:t> </a:t>
            </a:r>
            <a:r>
              <a:rPr lang="en-US" dirty="0" err="1">
                <a:cs typeface="Calibri"/>
              </a:rPr>
              <a:t>också</a:t>
            </a:r>
            <a:r>
              <a:rPr lang="en-US" dirty="0">
                <a:cs typeface="Calibri"/>
              </a:rPr>
              <a:t> </a:t>
            </a:r>
            <a:r>
              <a:rPr lang="en-US" dirty="0" err="1">
                <a:cs typeface="Calibri"/>
              </a:rPr>
              <a:t>broschyrer</a:t>
            </a:r>
            <a:r>
              <a:rPr lang="en-US" dirty="0">
                <a:cs typeface="Calibri"/>
              </a:rPr>
              <a:t> och </a:t>
            </a:r>
            <a:r>
              <a:rPr lang="en-US" dirty="0" err="1">
                <a:cs typeface="Calibri"/>
              </a:rPr>
              <a:t>korta</a:t>
            </a:r>
            <a:r>
              <a:rPr lang="en-US" dirty="0">
                <a:cs typeface="Calibri"/>
              </a:rPr>
              <a:t> </a:t>
            </a:r>
            <a:r>
              <a:rPr lang="en-US" dirty="0" err="1">
                <a:cs typeface="Calibri"/>
              </a:rPr>
              <a:t>filmer</a:t>
            </a:r>
            <a:r>
              <a:rPr lang="en-US" dirty="0">
                <a:cs typeface="Calibri"/>
              </a:rPr>
              <a:t> </a:t>
            </a:r>
            <a:r>
              <a:rPr lang="en-US" dirty="0" err="1">
                <a:cs typeface="Calibri"/>
              </a:rPr>
              <a:t>som</a:t>
            </a:r>
            <a:r>
              <a:rPr lang="en-US" dirty="0">
                <a:cs typeface="Calibri"/>
              </a:rPr>
              <a:t> </a:t>
            </a:r>
            <a:r>
              <a:rPr lang="en-US" dirty="0" err="1">
                <a:cs typeface="Calibri"/>
              </a:rPr>
              <a:t>visar</a:t>
            </a:r>
            <a:r>
              <a:rPr lang="en-US" dirty="0">
                <a:cs typeface="Calibri"/>
              </a:rPr>
              <a:t> </a:t>
            </a:r>
            <a:r>
              <a:rPr lang="en-US" dirty="0" err="1">
                <a:cs typeface="Calibri"/>
              </a:rPr>
              <a:t>goda</a:t>
            </a:r>
            <a:r>
              <a:rPr lang="en-US" dirty="0">
                <a:cs typeface="Calibri"/>
              </a:rPr>
              <a:t> </a:t>
            </a:r>
            <a:r>
              <a:rPr lang="en-US" dirty="0" err="1">
                <a:cs typeface="Calibri"/>
              </a:rPr>
              <a:t>exempel</a:t>
            </a:r>
            <a:r>
              <a:rPr lang="en-US" dirty="0">
                <a:cs typeface="Calibri"/>
              </a:rPr>
              <a:t> </a:t>
            </a:r>
            <a:r>
              <a:rPr lang="en-US" dirty="0" err="1">
                <a:cs typeface="Calibri"/>
              </a:rPr>
              <a:t>på</a:t>
            </a:r>
            <a:r>
              <a:rPr lang="en-US" dirty="0">
                <a:cs typeface="Calibri"/>
              </a:rPr>
              <a:t> </a:t>
            </a:r>
            <a:r>
              <a:rPr lang="en-US" dirty="0" err="1">
                <a:cs typeface="Calibri"/>
              </a:rPr>
              <a:t>samarbeten</a:t>
            </a:r>
            <a:r>
              <a:rPr lang="en-US" dirty="0">
                <a:cs typeface="Calibri"/>
              </a:rPr>
              <a:t> </a:t>
            </a:r>
            <a:r>
              <a:rPr lang="en-US" dirty="0" err="1">
                <a:cs typeface="Calibri"/>
              </a:rPr>
              <a:t>mellan</a:t>
            </a:r>
            <a:r>
              <a:rPr lang="en-US" dirty="0">
                <a:cs typeface="Calibri"/>
              </a:rPr>
              <a:t> mark- och </a:t>
            </a:r>
            <a:r>
              <a:rPr lang="en-US" dirty="0" err="1">
                <a:cs typeface="Calibri"/>
              </a:rPr>
              <a:t>vattenägare</a:t>
            </a:r>
            <a:r>
              <a:rPr lang="en-US" dirty="0">
                <a:cs typeface="Calibri"/>
              </a:rPr>
              <a:t>, </a:t>
            </a:r>
            <a:r>
              <a:rPr lang="en-US" dirty="0" err="1">
                <a:cs typeface="Calibri"/>
              </a:rPr>
              <a:t>företag</a:t>
            </a:r>
            <a:r>
              <a:rPr lang="en-US" dirty="0">
                <a:cs typeface="Calibri"/>
              </a:rPr>
              <a:t>, </a:t>
            </a:r>
            <a:r>
              <a:rPr lang="en-US" dirty="0" err="1">
                <a:cs typeface="Calibri"/>
              </a:rPr>
              <a:t>föreningar</a:t>
            </a:r>
            <a:r>
              <a:rPr lang="en-US" dirty="0">
                <a:cs typeface="Calibri"/>
              </a:rPr>
              <a:t>, </a:t>
            </a:r>
            <a:r>
              <a:rPr lang="en-US" dirty="0" err="1">
                <a:cs typeface="Calibri"/>
              </a:rPr>
              <a:t>kommuner</a:t>
            </a:r>
            <a:r>
              <a:rPr lang="en-US" dirty="0">
                <a:cs typeface="Calibri"/>
              </a:rPr>
              <a:t> och </a:t>
            </a:r>
            <a:r>
              <a:rPr lang="en-US" dirty="0" err="1">
                <a:cs typeface="Calibri"/>
              </a:rPr>
              <a:t>länsstyrelser</a:t>
            </a:r>
            <a:r>
              <a:rPr lang="en-US" dirty="0">
                <a:cs typeface="Calibri"/>
              </a:rPr>
              <a:t> med </a:t>
            </a:r>
            <a:r>
              <a:rPr lang="en-US" dirty="0" err="1">
                <a:cs typeface="Calibri"/>
              </a:rPr>
              <a:t>syftet</a:t>
            </a:r>
            <a:r>
              <a:rPr lang="en-US" dirty="0">
                <a:cs typeface="Calibri"/>
              </a:rPr>
              <a:t> </a:t>
            </a:r>
            <a:r>
              <a:rPr lang="en-US" dirty="0" err="1">
                <a:cs typeface="Calibri"/>
              </a:rPr>
              <a:t>att</a:t>
            </a:r>
            <a:r>
              <a:rPr lang="en-US" dirty="0">
                <a:cs typeface="Calibri"/>
              </a:rPr>
              <a:t> </a:t>
            </a:r>
            <a:r>
              <a:rPr lang="en-US" dirty="0" err="1">
                <a:cs typeface="Calibri"/>
              </a:rPr>
              <a:t>gynna</a:t>
            </a:r>
            <a:r>
              <a:rPr lang="en-US" dirty="0">
                <a:cs typeface="Calibri"/>
              </a:rPr>
              <a:t> </a:t>
            </a:r>
            <a:r>
              <a:rPr lang="en-US" dirty="0" err="1">
                <a:cs typeface="Calibri"/>
              </a:rPr>
              <a:t>både</a:t>
            </a:r>
            <a:r>
              <a:rPr lang="en-US" dirty="0">
                <a:cs typeface="Calibri"/>
              </a:rPr>
              <a:t> </a:t>
            </a:r>
            <a:r>
              <a:rPr lang="en-US" dirty="0" err="1">
                <a:cs typeface="Calibri"/>
              </a:rPr>
              <a:t>biologisk</a:t>
            </a:r>
            <a:r>
              <a:rPr lang="en-US" dirty="0">
                <a:cs typeface="Calibri"/>
              </a:rPr>
              <a:t> </a:t>
            </a:r>
            <a:r>
              <a:rPr lang="en-US" dirty="0" err="1">
                <a:cs typeface="Calibri"/>
              </a:rPr>
              <a:t>mångfald</a:t>
            </a:r>
            <a:r>
              <a:rPr lang="en-US" dirty="0">
                <a:cs typeface="Calibri"/>
              </a:rPr>
              <a:t>, </a:t>
            </a:r>
            <a:r>
              <a:rPr lang="en-US" dirty="0" err="1">
                <a:cs typeface="Calibri"/>
              </a:rPr>
              <a:t>tätortsnära</a:t>
            </a:r>
            <a:r>
              <a:rPr lang="en-US" dirty="0">
                <a:cs typeface="Calibri"/>
              </a:rPr>
              <a:t> natur och </a:t>
            </a:r>
            <a:r>
              <a:rPr lang="en-US" dirty="0" err="1">
                <a:cs typeface="Calibri"/>
              </a:rPr>
              <a:t>turistnäringen</a:t>
            </a:r>
            <a:r>
              <a:rPr lang="en-US" dirty="0">
                <a:cs typeface="Calibri"/>
              </a:rPr>
              <a:t>.</a:t>
            </a:r>
          </a:p>
          <a:p>
            <a:endParaRPr lang="en-US" dirty="0">
              <a:cs typeface="Calibri"/>
            </a:endParaRPr>
          </a:p>
          <a:p>
            <a:r>
              <a:rPr lang="sv-SE" sz="1200" kern="1200" dirty="0">
                <a:solidFill>
                  <a:schemeClr val="tx1"/>
                </a:solidFill>
                <a:effectLst/>
                <a:latin typeface="+mn-lt"/>
                <a:ea typeface="+mn-ea"/>
                <a:cs typeface="+mn-cs"/>
              </a:rPr>
              <a:t>Det finns en samordnare för grön infrastruktur i varje län. Om man vill veta mer kan man kontakta samordnaren N. N. på länsstyrelsen.</a:t>
            </a:r>
            <a:br>
              <a:rPr lang="sv-SE" sz="1200" kern="1200" dirty="0">
                <a:solidFill>
                  <a:schemeClr val="tx1"/>
                </a:solidFill>
                <a:effectLst/>
                <a:latin typeface="+mn-lt"/>
                <a:ea typeface="+mn-ea"/>
                <a:cs typeface="+mn-cs"/>
              </a:rPr>
            </a:br>
            <a:endParaRPr lang="en-US" dirty="0">
              <a:cs typeface="Calibri"/>
            </a:endParaRPr>
          </a:p>
        </p:txBody>
      </p:sp>
      <p:sp>
        <p:nvSpPr>
          <p:cNvPr id="4" name="Platshållare för bildnummer 3"/>
          <p:cNvSpPr>
            <a:spLocks noGrp="1"/>
          </p:cNvSpPr>
          <p:nvPr>
            <p:ph type="sldNum" sz="quarter" idx="5"/>
          </p:nvPr>
        </p:nvSpPr>
        <p:spPr/>
        <p:txBody>
          <a:bodyPr/>
          <a:lstStyle/>
          <a:p>
            <a:fld id="{97AE7156-62F3-4CA3-9C03-D68BF7374B4F}" type="slidenum">
              <a:rPr lang="sv-SE" smtClean="0"/>
              <a:t>22</a:t>
            </a:fld>
            <a:endParaRPr lang="sv-SE"/>
          </a:p>
        </p:txBody>
      </p:sp>
    </p:spTree>
    <p:extLst>
      <p:ext uri="{BB962C8B-B14F-4D97-AF65-F5344CB8AC3E}">
        <p14:creationId xmlns:p14="http://schemas.microsoft.com/office/powerpoint/2010/main" val="3042491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rtl="0" fontAlgn="base"/>
            <a:r>
              <a:rPr lang="sv-SE" dirty="0"/>
              <a:t>Blommande vägrenar är en av de miljöer som är viktiga i den gröna infrastrukturen. </a:t>
            </a:r>
            <a:br>
              <a:rPr lang="sv-SE" dirty="0"/>
            </a:br>
            <a:r>
              <a:rPr lang="sv-SE" dirty="0"/>
              <a:t>De kan komplettera traditionellt hävdade ängs- och betesmarker och fungera som spridningsvägar för växt- och djurarter. </a:t>
            </a:r>
          </a:p>
          <a:p>
            <a:r>
              <a:rPr lang="sv-SE" dirty="0"/>
              <a:t>Slåtter av vägrenar bör helst ske efter att blommorna har hunnit sprida sina frön. </a:t>
            </a:r>
          </a:p>
          <a:p>
            <a:endParaRPr lang="sv-SE" dirty="0"/>
          </a:p>
          <a:p>
            <a:pPr rtl="0" fontAlgn="base"/>
            <a:r>
              <a:rPr lang="sv-SE" sz="1200" b="0" i="0" u="none" strike="noStrike" kern="1200" dirty="0">
                <a:solidFill>
                  <a:schemeClr val="tx1"/>
                </a:solidFill>
                <a:effectLst/>
                <a:latin typeface="+mn-lt"/>
                <a:ea typeface="+mn-ea"/>
                <a:cs typeface="+mn-cs"/>
              </a:rPr>
              <a:t>I en väl fungerande grön infrastruktur har de flesta arter möjlighet att sprida sig och använda landskapets miljöer obehindrat. </a:t>
            </a:r>
            <a:r>
              <a:rPr lang="en-US" sz="1200" b="0" i="0" kern="1200" dirty="0">
                <a:solidFill>
                  <a:schemeClr val="tx1"/>
                </a:solidFill>
                <a:effectLst/>
                <a:latin typeface="+mn-lt"/>
                <a:ea typeface="+mn-ea"/>
                <a:cs typeface="+mn-cs"/>
              </a:rPr>
              <a:t>​</a:t>
            </a:r>
          </a:p>
          <a:p>
            <a:pPr rtl="0" fontAlgn="base"/>
            <a:r>
              <a:rPr lang="sv-SE" sz="1200" b="0" i="0" kern="1200" dirty="0">
                <a:solidFill>
                  <a:schemeClr val="tx1"/>
                </a:solidFill>
                <a:effectLst/>
                <a:latin typeface="+mn-lt"/>
                <a:ea typeface="+mn-ea"/>
                <a:cs typeface="+mn-cs"/>
              </a:rPr>
              <a:t>​</a:t>
            </a:r>
            <a:r>
              <a:rPr lang="sv-SE" sz="1200" b="0" i="0" u="none" strike="noStrike" kern="1200" dirty="0">
                <a:solidFill>
                  <a:schemeClr val="tx1"/>
                </a:solidFill>
                <a:effectLst/>
                <a:latin typeface="+mn-lt"/>
                <a:ea typeface="+mn-ea"/>
                <a:cs typeface="+mn-cs"/>
              </a:rPr>
              <a:t>Det medför dock också en risk för att främmande arter kan breda ut sig på bekostnad av våra naturligt etablerade ekosystem. </a:t>
            </a:r>
          </a:p>
          <a:p>
            <a:pPr rtl="0" fontAlgn="base"/>
            <a:r>
              <a:rPr lang="sv-SE" sz="1200" b="0" i="0" u="none" strike="noStrike" kern="1200" dirty="0">
                <a:solidFill>
                  <a:schemeClr val="tx1"/>
                </a:solidFill>
                <a:effectLst/>
                <a:latin typeface="+mn-lt"/>
                <a:ea typeface="+mn-ea"/>
                <a:cs typeface="+mn-cs"/>
              </a:rPr>
              <a:t>Det finns därför anledning att vara uppmärksam på om det behövs särskilda insatser för att motverka spridandet av sådana </a:t>
            </a:r>
            <a:r>
              <a:rPr lang="sv-SE" sz="1200" b="0" i="0" u="none" strike="noStrike" kern="1200" dirty="0" err="1">
                <a:solidFill>
                  <a:schemeClr val="tx1"/>
                </a:solidFill>
                <a:effectLst/>
                <a:latin typeface="+mn-lt"/>
                <a:ea typeface="+mn-ea"/>
                <a:cs typeface="+mn-cs"/>
              </a:rPr>
              <a:t>invasiva</a:t>
            </a:r>
            <a:r>
              <a:rPr lang="sv-SE" sz="1200" b="0" i="0" u="none" strike="noStrike" kern="1200" dirty="0">
                <a:solidFill>
                  <a:schemeClr val="tx1"/>
                </a:solidFill>
                <a:effectLst/>
                <a:latin typeface="+mn-lt"/>
                <a:ea typeface="+mn-ea"/>
                <a:cs typeface="+mn-cs"/>
              </a:rPr>
              <a:t> främmande arter.</a:t>
            </a:r>
          </a:p>
          <a:p>
            <a:pPr rtl="0" fontAlgn="base"/>
            <a:endParaRPr lang="en-US" sz="1200" b="0" i="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97AE7156-62F3-4CA3-9C03-D68BF7374B4F}" type="slidenum">
              <a:rPr lang="sv-SE" smtClean="0"/>
              <a:t>2</a:t>
            </a:fld>
            <a:endParaRPr lang="sv-SE"/>
          </a:p>
        </p:txBody>
      </p:sp>
    </p:spTree>
    <p:extLst>
      <p:ext uri="{BB962C8B-B14F-4D97-AF65-F5344CB8AC3E}">
        <p14:creationId xmlns:p14="http://schemas.microsoft.com/office/powerpoint/2010/main" val="236719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rtl="0" fontAlgn="base"/>
            <a:r>
              <a:rPr lang="sv-SE" sz="1200" b="0" i="0" u="none" strike="noStrike" kern="1200" dirty="0">
                <a:solidFill>
                  <a:schemeClr val="tx1"/>
                </a:solidFill>
                <a:effectLst/>
                <a:latin typeface="+mn-lt"/>
                <a:ea typeface="+mn-ea"/>
                <a:cs typeface="+mn-cs"/>
              </a:rPr>
              <a:t>Arter är olika och behöver olika livsmiljöer. Många arter behöver både tillräckligt mycket av en och samma naturtyp, samtidigt som de ofta även behöver olika delar av andra naturtyper. </a:t>
            </a:r>
          </a:p>
          <a:p>
            <a:pPr rtl="0" fontAlgn="base"/>
            <a:endParaRPr lang="sv-SE" sz="1200" b="0" i="0" u="none" strike="noStrike" kern="1200" dirty="0">
              <a:solidFill>
                <a:schemeClr val="tx1"/>
              </a:solidFill>
              <a:effectLst/>
              <a:latin typeface="+mn-lt"/>
              <a:ea typeface="+mn-ea"/>
              <a:cs typeface="+mn-cs"/>
            </a:endParaRPr>
          </a:p>
          <a:p>
            <a:pPr rtl="0" fontAlgn="base"/>
            <a:r>
              <a:rPr lang="sv-SE" sz="1200" b="0" i="0" u="none" strike="noStrike" kern="1200" dirty="0">
                <a:solidFill>
                  <a:schemeClr val="tx1"/>
                </a:solidFill>
                <a:effectLst/>
                <a:latin typeface="+mn-lt"/>
                <a:ea typeface="+mn-ea"/>
                <a:cs typeface="+mn-cs"/>
              </a:rPr>
              <a:t>Humlan är ett exempel på detta (beskrivning av bilden motsols):</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sv-SE" sz="1200" b="0" i="0" u="none" strike="noStrike" kern="1200" dirty="0">
                <a:solidFill>
                  <a:schemeClr val="tx1"/>
                </a:solidFill>
                <a:effectLst/>
                <a:latin typeface="+mn-lt"/>
                <a:ea typeface="+mn-ea"/>
                <a:cs typeface="+mn-cs"/>
              </a:rPr>
              <a:t>Humledrottningen behöver ett hålrum för sitt bo.</a:t>
            </a:r>
            <a:endParaRPr lang="en-US" sz="1200" b="0" i="0" kern="1200" dirty="0">
              <a:solidFill>
                <a:schemeClr val="tx1"/>
              </a:solidFill>
              <a:effectLst/>
              <a:latin typeface="+mn-lt"/>
              <a:ea typeface="+mn-ea"/>
              <a:cs typeface="+mn-cs"/>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sv-SE" sz="1200" b="0" i="0" u="none" strike="noStrike" kern="1200" dirty="0">
                <a:solidFill>
                  <a:schemeClr val="tx1"/>
                </a:solidFill>
                <a:effectLst/>
                <a:latin typeface="+mn-lt"/>
                <a:ea typeface="+mn-ea"/>
                <a:cs typeface="+mn-cs"/>
              </a:rPr>
              <a:t>Under olika årstider behöver det finnas olika blommor tillräckligt nära boet för humlearbetarna att hämta nektar och pollen från.</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sv-SE" sz="1200" b="0" i="0" u="none" strike="noStrike" kern="1200" dirty="0">
                <a:solidFill>
                  <a:schemeClr val="tx1"/>
                </a:solidFill>
                <a:effectLst/>
                <a:latin typeface="+mn-lt"/>
                <a:ea typeface="+mn-ea"/>
                <a:cs typeface="+mn-cs"/>
              </a:rPr>
              <a:t>På våren finns till exempel äppelträdens blommor.</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sv-SE" sz="1200" b="0" i="0" u="none" strike="noStrike" kern="1200" dirty="0">
                <a:solidFill>
                  <a:schemeClr val="tx1"/>
                </a:solidFill>
                <a:effectLst/>
                <a:latin typeface="+mn-lt"/>
                <a:ea typeface="+mn-ea"/>
                <a:cs typeface="+mn-cs"/>
              </a:rPr>
              <a:t>På försommaren kommer raps.</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sv-SE" sz="1200" b="0" i="0" u="none" strike="noStrike" kern="1200" dirty="0">
                <a:solidFill>
                  <a:schemeClr val="tx1"/>
                </a:solidFill>
                <a:effectLst/>
                <a:latin typeface="+mn-lt"/>
                <a:ea typeface="+mn-ea"/>
                <a:cs typeface="+mn-cs"/>
              </a:rPr>
              <a:t>Mitt i sommaren blommar rödklöver.</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sv-SE" sz="1200" b="0" i="0" u="none" strike="noStrike" kern="1200" dirty="0">
                <a:solidFill>
                  <a:schemeClr val="tx1"/>
                </a:solidFill>
                <a:effectLst/>
                <a:latin typeface="+mn-lt"/>
                <a:ea typeface="+mn-ea"/>
                <a:cs typeface="+mn-cs"/>
              </a:rPr>
              <a:t>På vintern behöver humledrottningen en övervintringsplats.</a:t>
            </a:r>
          </a:p>
          <a:p>
            <a:pPr marL="0" indent="0" rtl="0" fontAlgn="base">
              <a:buFont typeface="Arial" panose="020B0604020202020204" pitchFamily="34" charset="0"/>
              <a:buNone/>
            </a:pPr>
            <a:endParaRPr lang="sv-SE" sz="1200" b="0" i="0" u="none" strike="noStrike" kern="1200" dirty="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fld id="{97AE7156-62F3-4CA3-9C03-D68BF7374B4F}" type="slidenum">
              <a:rPr lang="sv-SE" smtClean="0"/>
              <a:t>4</a:t>
            </a:fld>
            <a:endParaRPr lang="sv-SE"/>
          </a:p>
        </p:txBody>
      </p:sp>
    </p:spTree>
    <p:extLst>
      <p:ext uri="{BB962C8B-B14F-4D97-AF65-F5344CB8AC3E}">
        <p14:creationId xmlns:p14="http://schemas.microsoft.com/office/powerpoint/2010/main" val="3788050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Bilden visar nätverk av naturtypen löv- och barrskog.</a:t>
            </a:r>
          </a:p>
          <a:p>
            <a:endParaRPr lang="sv-SE" dirty="0"/>
          </a:p>
          <a:p>
            <a:pPr rtl="0" fontAlgn="base"/>
            <a:r>
              <a:rPr lang="sv-SE" sz="1200" b="0" i="0" u="none" strike="noStrike" kern="1200" dirty="0">
                <a:solidFill>
                  <a:schemeClr val="tx1"/>
                </a:solidFill>
                <a:effectLst/>
                <a:latin typeface="+mn-lt"/>
                <a:ea typeface="+mn-ea"/>
                <a:cs typeface="+mn-cs"/>
              </a:rPr>
              <a:t>Det är viktigt att tänka på att landskapet består av olika naturtyper som har ekologiskt utbyte med varandra (jämför humlans landskap i föregående bild). </a:t>
            </a:r>
          </a:p>
          <a:p>
            <a:pPr rtl="0" fontAlgn="base"/>
            <a:r>
              <a:rPr lang="sv-SE" sz="1200" b="0" i="0" u="none" strike="noStrike" kern="1200" dirty="0">
                <a:solidFill>
                  <a:schemeClr val="tx1"/>
                </a:solidFill>
                <a:effectLst/>
                <a:latin typeface="+mn-lt"/>
                <a:ea typeface="+mn-ea"/>
                <a:cs typeface="+mn-cs"/>
              </a:rPr>
              <a:t>Ofta är övergångszoner mellan naturtyper särskilt viktiga, i den här bilden handlar det om skogsbryn mellan skog och öppen mark. </a:t>
            </a:r>
            <a:r>
              <a:rPr lang="en-US" sz="1200" b="0" i="0" kern="1200" dirty="0">
                <a:solidFill>
                  <a:schemeClr val="tx1"/>
                </a:solidFill>
                <a:effectLst/>
                <a:latin typeface="+mn-lt"/>
                <a:ea typeface="+mn-ea"/>
                <a:cs typeface="+mn-cs"/>
              </a:rPr>
              <a:t>​</a:t>
            </a:r>
          </a:p>
          <a:p>
            <a:pPr marL="0" marR="0" lvl="0" indent="0" algn="l" defTabSz="914400" rtl="0" eaLnBrk="1" fontAlgn="base" latinLnBrk="0" hangingPunct="1">
              <a:lnSpc>
                <a:spcPct val="100000"/>
              </a:lnSpc>
              <a:spcBef>
                <a:spcPts val="0"/>
              </a:spcBef>
              <a:spcAft>
                <a:spcPts val="0"/>
              </a:spcAft>
              <a:buClrTx/>
              <a:buSzTx/>
              <a:buFontTx/>
              <a:buNone/>
              <a:tabLst/>
              <a:defRPr/>
            </a:pPr>
            <a:r>
              <a:rPr lang="sv-SE" sz="1200" b="0" i="0" u="none" strike="noStrike" kern="1200" dirty="0">
                <a:solidFill>
                  <a:schemeClr val="tx1"/>
                </a:solidFill>
                <a:effectLst/>
                <a:latin typeface="+mn-lt"/>
                <a:ea typeface="+mn-ea"/>
                <a:cs typeface="+mn-cs"/>
              </a:rPr>
              <a:t>Många gånger ligger skog med särskilda kvaliteter utspridda, vilket kan medföra att de arter som behöver miljöerna blir isolerade.</a:t>
            </a:r>
            <a:r>
              <a:rPr lang="en-US" sz="1200" b="0" i="0" kern="1200" dirty="0">
                <a:solidFill>
                  <a:schemeClr val="tx1"/>
                </a:solidFill>
                <a:effectLst/>
                <a:latin typeface="+mn-lt"/>
                <a:ea typeface="+mn-ea"/>
                <a:cs typeface="+mn-cs"/>
              </a:rPr>
              <a:t>​</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dirty="0" err="1">
                <a:solidFill>
                  <a:schemeClr val="tx1"/>
                </a:solidFill>
                <a:effectLst/>
                <a:latin typeface="+mn-lt"/>
                <a:ea typeface="+mn-ea"/>
                <a:cs typeface="+mn-cs"/>
              </a:rPr>
              <a:t>Det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är</a:t>
            </a:r>
            <a:r>
              <a:rPr lang="en-US" sz="1200" b="0" i="0" kern="1200" dirty="0">
                <a:solidFill>
                  <a:schemeClr val="tx1"/>
                </a:solidFill>
                <a:effectLst/>
                <a:latin typeface="+mn-lt"/>
                <a:ea typeface="+mn-ea"/>
                <a:cs typeface="+mn-cs"/>
              </a:rPr>
              <a:t> bland </a:t>
            </a:r>
            <a:r>
              <a:rPr lang="en-US" sz="1200" b="0" i="0" kern="1200" dirty="0" err="1">
                <a:solidFill>
                  <a:schemeClr val="tx1"/>
                </a:solidFill>
                <a:effectLst/>
                <a:latin typeface="+mn-lt"/>
                <a:ea typeface="+mn-ea"/>
                <a:cs typeface="+mn-cs"/>
              </a:rPr>
              <a:t>annat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därför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det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är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det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viktigt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att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veta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var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olika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miljöer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finns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för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att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kunna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gynna</a:t>
            </a:r>
            <a:r>
              <a:rPr lang="en-US" sz="1200" b="0" i="0" kern="1200" dirty="0">
                <a:solidFill>
                  <a:schemeClr val="tx1"/>
                </a:solidFill>
                <a:effectLst/>
                <a:latin typeface="+mn-lt"/>
                <a:ea typeface="+mn-ea"/>
                <a:cs typeface="+mn-cs"/>
              </a:rPr>
              <a:t> den </a:t>
            </a:r>
            <a:r>
              <a:rPr lang="en-US" sz="1200" b="0" i="0" kern="1200" dirty="0" err="1">
                <a:solidFill>
                  <a:schemeClr val="tx1"/>
                </a:solidFill>
                <a:effectLst/>
                <a:latin typeface="+mn-lt"/>
                <a:ea typeface="+mn-ea"/>
                <a:cs typeface="+mn-cs"/>
              </a:rPr>
              <a:t>gröna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infrastrukturen</a:t>
            </a:r>
            <a:r>
              <a:rPr lang="en-US" sz="1200" b="0" i="0" kern="1200" dirty="0">
                <a:solidFill>
                  <a:schemeClr val="tx1"/>
                </a:solidFill>
                <a:effectLst/>
                <a:latin typeface="+mn-lt"/>
                <a:ea typeface="+mn-ea"/>
                <a:cs typeface="+mn-cs"/>
              </a:rPr>
              <a:t>.</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97AE7156-62F3-4CA3-9C03-D68BF7374B4F}" type="slidenum">
              <a:rPr lang="sv-SE" smtClean="0"/>
              <a:t>5</a:t>
            </a:fld>
            <a:endParaRPr lang="sv-SE"/>
          </a:p>
        </p:txBody>
      </p:sp>
    </p:spTree>
    <p:extLst>
      <p:ext uri="{BB962C8B-B14F-4D97-AF65-F5344CB8AC3E}">
        <p14:creationId xmlns:p14="http://schemas.microsoft.com/office/powerpoint/2010/main" val="2413928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dirty="0">
                <a:solidFill>
                  <a:schemeClr val="tx1"/>
                </a:solidFill>
                <a:effectLst/>
                <a:latin typeface="+mn-lt"/>
                <a:ea typeface="+mn-ea"/>
                <a:cs typeface="+mn-cs"/>
              </a:rPr>
              <a:t>Pollinering är en viktig ekosystemtjänst som genom befruktning av vilda och odlade blomväxter bidrar till produktion av bär och frukt.</a:t>
            </a:r>
          </a:p>
          <a:p>
            <a:endParaRPr lang="sv-SE" sz="1200" b="0" i="0" u="none" strike="noStrike" kern="1200" dirty="0">
              <a:solidFill>
                <a:schemeClr val="tx1"/>
              </a:solidFill>
              <a:effectLst/>
              <a:latin typeface="+mn-lt"/>
              <a:ea typeface="+mn-ea"/>
              <a:cs typeface="+mn-cs"/>
            </a:endParaRPr>
          </a:p>
          <a:p>
            <a:pPr rtl="0" fontAlgn="base"/>
            <a:r>
              <a:rPr lang="sv-SE" sz="1200" b="0" i="0" u="none" strike="noStrike" kern="1200" dirty="0">
                <a:solidFill>
                  <a:schemeClr val="tx1"/>
                </a:solidFill>
                <a:effectLst/>
                <a:latin typeface="+mn-lt"/>
                <a:ea typeface="+mn-ea"/>
                <a:cs typeface="+mn-cs"/>
              </a:rPr>
              <a:t>Övre bild: Honungsbi som suger nektar och samlar pollen från äppleblomma. </a:t>
            </a:r>
          </a:p>
          <a:p>
            <a:pPr rtl="0" fontAlgn="base"/>
            <a:r>
              <a:rPr lang="sv-SE" sz="1200" b="0" i="0" u="none" strike="noStrike" kern="1200" dirty="0">
                <a:solidFill>
                  <a:schemeClr val="tx1"/>
                </a:solidFill>
                <a:effectLst/>
                <a:latin typeface="+mn-lt"/>
                <a:ea typeface="+mn-ea"/>
                <a:cs typeface="+mn-cs"/>
              </a:rPr>
              <a:t>Det kan bara bildas äpplen om biet kan pollinera blommor på olika träd – det måste alltså finnas flera äppleträd i landskapet.</a:t>
            </a:r>
            <a:r>
              <a:rPr lang="en-US" sz="1200" b="0" i="0" kern="1200" dirty="0">
                <a:solidFill>
                  <a:schemeClr val="tx1"/>
                </a:solidFill>
                <a:effectLst/>
                <a:latin typeface="+mn-lt"/>
                <a:ea typeface="+mn-ea"/>
                <a:cs typeface="+mn-cs"/>
              </a:rPr>
              <a:t>​</a:t>
            </a:r>
          </a:p>
          <a:p>
            <a:pPr rtl="0" fontAlgn="base"/>
            <a:r>
              <a:rPr lang="sv-SE" sz="1200" b="0" i="0" kern="1200" dirty="0">
                <a:solidFill>
                  <a:schemeClr val="tx1"/>
                </a:solidFill>
                <a:effectLst/>
                <a:latin typeface="+mn-lt"/>
                <a:ea typeface="+mn-ea"/>
                <a:cs typeface="+mn-cs"/>
              </a:rPr>
              <a:t>​</a:t>
            </a:r>
          </a:p>
          <a:p>
            <a:pPr rtl="0" fontAlgn="base"/>
            <a:r>
              <a:rPr lang="sv-SE" sz="1200" b="0" i="0" u="none" strike="noStrike" kern="1200" dirty="0">
                <a:solidFill>
                  <a:schemeClr val="tx1"/>
                </a:solidFill>
                <a:effectLst/>
                <a:latin typeface="+mn-lt"/>
                <a:ea typeface="+mn-ea"/>
                <a:cs typeface="+mn-cs"/>
              </a:rPr>
              <a:t>Nedre bild: Plockade blåbär – resultatet av ekosystemtjänsten pollinering.</a:t>
            </a:r>
            <a:r>
              <a:rPr lang="en-US" sz="1200" b="0" i="0" kern="1200" dirty="0">
                <a:solidFill>
                  <a:schemeClr val="tx1"/>
                </a:solidFill>
                <a:effectLst/>
                <a:latin typeface="+mn-lt"/>
                <a:ea typeface="+mn-ea"/>
                <a:cs typeface="+mn-cs"/>
              </a:rPr>
              <a:t>​</a:t>
            </a:r>
          </a:p>
          <a:p>
            <a:endParaRPr lang="sv-SE" dirty="0"/>
          </a:p>
        </p:txBody>
      </p:sp>
      <p:sp>
        <p:nvSpPr>
          <p:cNvPr id="4" name="Platshållare för bildnummer 3"/>
          <p:cNvSpPr>
            <a:spLocks noGrp="1"/>
          </p:cNvSpPr>
          <p:nvPr>
            <p:ph type="sldNum" sz="quarter" idx="10"/>
          </p:nvPr>
        </p:nvSpPr>
        <p:spPr/>
        <p:txBody>
          <a:bodyPr/>
          <a:lstStyle/>
          <a:p>
            <a:fld id="{97AE7156-62F3-4CA3-9C03-D68BF7374B4F}" type="slidenum">
              <a:rPr lang="sv-SE" smtClean="0"/>
              <a:t>6</a:t>
            </a:fld>
            <a:endParaRPr lang="sv-SE"/>
          </a:p>
        </p:txBody>
      </p:sp>
    </p:spTree>
    <p:extLst>
      <p:ext uri="{BB962C8B-B14F-4D97-AF65-F5344CB8AC3E}">
        <p14:creationId xmlns:p14="http://schemas.microsoft.com/office/powerpoint/2010/main" val="1953774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Våtmarker ger både skydd mot översvämning genom vattenutjämning – och skyddar mot torka genom sin vattenkvarhållande förmåga.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Träd och gröna växter renar luften, tar upp koldioxid och ger bullerdämpning.</a:t>
            </a:r>
          </a:p>
          <a:p>
            <a:r>
              <a:rPr lang="sv-SE" dirty="0"/>
              <a:t>Träd ger också virke, skugga och UV-skydd.</a:t>
            </a:r>
          </a:p>
          <a:p>
            <a:r>
              <a:rPr lang="sv-SE" dirty="0"/>
              <a:t>Skadedjursbekämpning: Till exempel nyckelpigor som äter bladlöss.</a:t>
            </a:r>
          </a:p>
          <a:p>
            <a:endParaRPr lang="sv-SE" sz="1200" b="0" i="0" u="none" strike="noStrike" kern="1200" dirty="0">
              <a:solidFill>
                <a:schemeClr val="tx1"/>
              </a:solidFill>
              <a:effectLst/>
              <a:latin typeface="+mn-lt"/>
              <a:ea typeface="+mn-ea"/>
              <a:cs typeface="+mn-cs"/>
            </a:endParaRPr>
          </a:p>
          <a:p>
            <a:r>
              <a:rPr lang="sv-SE" sz="1200" b="0" i="0" u="none" strike="noStrike" kern="1200" dirty="0">
                <a:solidFill>
                  <a:schemeClr val="tx1"/>
                </a:solidFill>
                <a:effectLst/>
                <a:latin typeface="+mn-lt"/>
                <a:ea typeface="+mn-ea"/>
                <a:cs typeface="+mn-cs"/>
              </a:rPr>
              <a:t>(Fler argument för ekosystemtjänster finns på Naturvårdsverkets hemsida:</a:t>
            </a:r>
            <a:r>
              <a:rPr lang="en-US" sz="1200" b="0" i="0" kern="1200" dirty="0">
                <a:solidFill>
                  <a:schemeClr val="tx1"/>
                </a:solidFill>
                <a:effectLst/>
                <a:latin typeface="+mn-lt"/>
                <a:ea typeface="+mn-ea"/>
                <a:cs typeface="+mn-cs"/>
              </a:rPr>
              <a:t>​ </a:t>
            </a:r>
            <a:r>
              <a:rPr lang="sv-SE" sz="1200" b="0" i="0" u="none" strike="noStrike" kern="1200" dirty="0">
                <a:solidFill>
                  <a:schemeClr val="tx1"/>
                </a:solidFill>
                <a:effectLst/>
                <a:latin typeface="+mn-lt"/>
                <a:ea typeface="+mn-ea"/>
                <a:cs typeface="+mn-cs"/>
              </a:rPr>
              <a:t>https://www.naturvardsverket.se/Documents/publikationer6400/2071489-rapport-argument.pdf?pid=19706</a:t>
            </a:r>
            <a:r>
              <a:rPr lang="en-US" sz="1200" b="0" i="0" kern="1200" dirty="0">
                <a:solidFill>
                  <a:schemeClr val="tx1"/>
                </a:solidFill>
                <a:effectLst/>
                <a:latin typeface="+mn-lt"/>
                <a:ea typeface="+mn-ea"/>
                <a:cs typeface="+mn-cs"/>
              </a:rPr>
              <a:t>​)</a:t>
            </a:r>
          </a:p>
          <a:p>
            <a:pPr rtl="0" fontAlgn="base"/>
            <a:r>
              <a:rPr lang="sv-SE" sz="1200" b="0" i="0" kern="1200" dirty="0">
                <a:solidFill>
                  <a:schemeClr val="tx1"/>
                </a:solidFill>
                <a:effectLst/>
                <a:latin typeface="+mn-lt"/>
                <a:ea typeface="+mn-ea"/>
                <a:cs typeface="+mn-cs"/>
              </a:rPr>
              <a:t>​</a:t>
            </a:r>
          </a:p>
        </p:txBody>
      </p:sp>
      <p:sp>
        <p:nvSpPr>
          <p:cNvPr id="4" name="Platshållare för bildnummer 3"/>
          <p:cNvSpPr>
            <a:spLocks noGrp="1"/>
          </p:cNvSpPr>
          <p:nvPr>
            <p:ph type="sldNum" sz="quarter" idx="10"/>
          </p:nvPr>
        </p:nvSpPr>
        <p:spPr/>
        <p:txBody>
          <a:bodyPr/>
          <a:lstStyle/>
          <a:p>
            <a:fld id="{97AE7156-62F3-4CA3-9C03-D68BF7374B4F}" type="slidenum">
              <a:rPr lang="sv-SE" smtClean="0"/>
              <a:t>7</a:t>
            </a:fld>
            <a:endParaRPr lang="sv-SE"/>
          </a:p>
        </p:txBody>
      </p:sp>
    </p:spTree>
    <p:extLst>
      <p:ext uri="{BB962C8B-B14F-4D97-AF65-F5344CB8AC3E}">
        <p14:creationId xmlns:p14="http://schemas.microsoft.com/office/powerpoint/2010/main" val="910546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sv-SE" sz="1200" b="0" i="0" u="none" strike="noStrike" kern="1200" dirty="0">
                <a:solidFill>
                  <a:schemeClr val="tx1"/>
                </a:solidFill>
                <a:effectLst/>
                <a:latin typeface="+mn-lt"/>
                <a:ea typeface="+mn-ea"/>
                <a:cs typeface="+mn-cs"/>
              </a:rPr>
              <a:t>De myndigheter som arbetar tillsammans är Länsstyrelserna, Naturvårdsverket, Havs- och vattenmyndigheten, Skogsstyrelsen, Boverket, Jordbruksverket, Trafikverket, Svenska kraftnät, Riksantikvarieämbetet och Sametinget.</a:t>
            </a:r>
            <a:r>
              <a:rPr lang="en-US" sz="1200" b="0" i="0" kern="1200" dirty="0">
                <a:solidFill>
                  <a:schemeClr val="tx1"/>
                </a:solidFill>
                <a:effectLst/>
                <a:latin typeface="+mn-lt"/>
                <a:ea typeface="+mn-ea"/>
                <a:cs typeface="+mn-cs"/>
              </a:rPr>
              <a:t>​</a:t>
            </a:r>
          </a:p>
          <a:p>
            <a:pPr rtl="0" fontAlgn="base"/>
            <a:endParaRPr lang="sv-SE" sz="1200" b="0" i="0" u="none" strike="noStrike" kern="1200" dirty="0">
              <a:solidFill>
                <a:schemeClr val="tx1"/>
              </a:solidFill>
              <a:effectLst/>
              <a:latin typeface="+mn-lt"/>
              <a:ea typeface="+mn-ea"/>
              <a:cs typeface="+mn-cs"/>
            </a:endParaRPr>
          </a:p>
          <a:p>
            <a:pPr rtl="0" fontAlgn="base"/>
            <a:r>
              <a:rPr lang="sv-SE" sz="1200" b="0" i="0" u="none" strike="noStrike" kern="1200" dirty="0">
                <a:solidFill>
                  <a:schemeClr val="tx1"/>
                </a:solidFill>
                <a:effectLst/>
                <a:latin typeface="+mn-lt"/>
                <a:ea typeface="+mn-ea"/>
                <a:cs typeface="+mn-cs"/>
              </a:rPr>
              <a:t>Naturvårdsverkets koordineringsarbete innebär bland annat dialog och samverkan med olika myndigheter, att ta fram vägledning om metoder och ge stöd åt samverkan, samt att ta fram kommunikationsmaterial som förklarar vad grön infrastruktur är.</a:t>
            </a:r>
            <a:endParaRPr lang="en-US" sz="1200" b="0" i="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97AE7156-62F3-4CA3-9C03-D68BF7374B4F}" type="slidenum">
              <a:rPr lang="sv-SE" smtClean="0"/>
              <a:t>8</a:t>
            </a:fld>
            <a:endParaRPr lang="sv-SE"/>
          </a:p>
        </p:txBody>
      </p:sp>
    </p:spTree>
    <p:extLst>
      <p:ext uri="{BB962C8B-B14F-4D97-AF65-F5344CB8AC3E}">
        <p14:creationId xmlns:p14="http://schemas.microsoft.com/office/powerpoint/2010/main" val="1215476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rtl="0" fontAlgn="base"/>
            <a:r>
              <a:rPr lang="sv-SE" sz="1200" b="0" i="0" u="none" strike="noStrike" kern="1200" dirty="0">
                <a:solidFill>
                  <a:schemeClr val="tx1"/>
                </a:solidFill>
                <a:effectLst/>
                <a:latin typeface="+mn-lt"/>
                <a:ea typeface="+mn-ea"/>
                <a:cs typeface="+mn-cs"/>
              </a:rPr>
              <a:t>Handlingsplanerna innehåller två delar - en nulägesbeskrivning och en åtgärdsplan. </a:t>
            </a:r>
          </a:p>
          <a:p>
            <a:pPr rtl="0" fontAlgn="base"/>
            <a:endParaRPr lang="sv-SE" sz="1200" b="0" i="0" u="none" strike="noStrike" kern="1200" dirty="0">
              <a:solidFill>
                <a:schemeClr val="tx1"/>
              </a:solidFill>
              <a:effectLst/>
              <a:latin typeface="+mn-lt"/>
              <a:ea typeface="+mn-ea"/>
              <a:cs typeface="+mn-cs"/>
            </a:endParaRPr>
          </a:p>
          <a:p>
            <a:pPr rtl="0" fontAlgn="base"/>
            <a:r>
              <a:rPr lang="sv-SE" sz="1200" b="0" i="0" u="none" strike="noStrike" kern="1200" dirty="0">
                <a:solidFill>
                  <a:schemeClr val="tx1"/>
                </a:solidFill>
                <a:effectLst/>
                <a:latin typeface="+mn-lt"/>
                <a:ea typeface="+mn-ea"/>
                <a:cs typeface="+mn-cs"/>
              </a:rPr>
              <a:t>Nulägesbeskrivningen förklarar den regionala utbredningen av olika naturtyper, deras tillstånd och en analys av hur miljöerna hänger ihop</a:t>
            </a:r>
            <a:r>
              <a:rPr lang="en-US" sz="1200" b="0" i="0" kern="1200" dirty="0">
                <a:solidFill>
                  <a:schemeClr val="tx1"/>
                </a:solidFill>
                <a:effectLst/>
                <a:latin typeface="+mn-lt"/>
                <a:ea typeface="+mn-ea"/>
                <a:cs typeface="+mn-cs"/>
              </a:rPr>
              <a:t>.</a:t>
            </a:r>
          </a:p>
          <a:p>
            <a:pPr rtl="0" fontAlgn="base"/>
            <a:r>
              <a:rPr lang="sv-SE" sz="1200" b="0" i="0" kern="1200" dirty="0">
                <a:solidFill>
                  <a:schemeClr val="tx1"/>
                </a:solidFill>
                <a:effectLst/>
                <a:latin typeface="+mn-lt"/>
                <a:ea typeface="+mn-ea"/>
                <a:cs typeface="+mn-cs"/>
              </a:rPr>
              <a:t>​</a:t>
            </a:r>
          </a:p>
          <a:p>
            <a:pPr rtl="0" fontAlgn="base"/>
            <a:r>
              <a:rPr lang="sv-SE" sz="1200" b="0" i="0" u="none" strike="noStrike" kern="1200" dirty="0">
                <a:solidFill>
                  <a:schemeClr val="tx1"/>
                </a:solidFill>
                <a:effectLst/>
                <a:latin typeface="+mn-lt"/>
                <a:ea typeface="+mn-ea"/>
                <a:cs typeface="+mn-cs"/>
              </a:rPr>
              <a:t>Åtgärdsplanedelen beskriver olika insatsområden med uppsatta mål, och åtgärder som syftar till att nå målen.</a:t>
            </a:r>
            <a:r>
              <a:rPr lang="en-US"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Arbetet med grön infrastruktur är långsiktigt och handlingsplanerna kommer att utvecklas, följas upp och revideras.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97AE7156-62F3-4CA3-9C03-D68BF7374B4F}" type="slidenum">
              <a:rPr lang="sv-SE" smtClean="0"/>
              <a:t>9</a:t>
            </a:fld>
            <a:endParaRPr lang="sv-SE"/>
          </a:p>
        </p:txBody>
      </p:sp>
    </p:spTree>
    <p:extLst>
      <p:ext uri="{BB962C8B-B14F-4D97-AF65-F5344CB8AC3E}">
        <p14:creationId xmlns:p14="http://schemas.microsoft.com/office/powerpoint/2010/main" val="718100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7AE7156-62F3-4CA3-9C03-D68BF7374B4F}" type="slidenum">
              <a:rPr lang="sv-SE" smtClean="0"/>
              <a:t>10</a:t>
            </a:fld>
            <a:endParaRPr lang="sv-SE"/>
          </a:p>
        </p:txBody>
      </p:sp>
    </p:spTree>
    <p:extLst>
      <p:ext uri="{BB962C8B-B14F-4D97-AF65-F5344CB8AC3E}">
        <p14:creationId xmlns:p14="http://schemas.microsoft.com/office/powerpoint/2010/main" val="28835707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 med bild, rubrik, tex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DB20D2D8-1CB8-430C-8B77-FBDC8A53D0B9}" type="datetime1">
              <a:rPr lang="sv-SE" smtClean="0"/>
              <a:t>2019-06-19</a:t>
            </a:fld>
            <a:endParaRPr lang="sv-SE"/>
          </a:p>
        </p:txBody>
      </p:sp>
      <p:sp>
        <p:nvSpPr>
          <p:cNvPr id="5" name="Platshållare för sidfot 4"/>
          <p:cNvSpPr>
            <a:spLocks noGrp="1"/>
          </p:cNvSpPr>
          <p:nvPr>
            <p:ph type="ftr" sz="quarter" idx="11"/>
          </p:nvPr>
        </p:nvSpPr>
        <p:spPr/>
        <p:txBody>
          <a:bodyPr/>
          <a:lstStyle/>
          <a:p>
            <a:pPr algn="l"/>
            <a:r>
              <a:rPr lang="sv-SE" dirty="0"/>
              <a:t>Naturvårdsverket | Swedish </a:t>
            </a:r>
            <a:r>
              <a:rPr lang="sv-SE" dirty="0" err="1"/>
              <a:t>Environmental</a:t>
            </a:r>
            <a:r>
              <a:rPr lang="sv-SE" dirty="0"/>
              <a:t> </a:t>
            </a:r>
            <a:r>
              <a:rPr lang="sv-SE" dirty="0" err="1"/>
              <a:t>Protection</a:t>
            </a:r>
            <a:r>
              <a:rPr lang="sv-SE" dirty="0"/>
              <a:t> Agency</a:t>
            </a:r>
          </a:p>
        </p:txBody>
      </p:sp>
      <p:sp>
        <p:nvSpPr>
          <p:cNvPr id="6" name="Platshållare för bildnummer 5"/>
          <p:cNvSpPr>
            <a:spLocks noGrp="1"/>
          </p:cNvSpPr>
          <p:nvPr>
            <p:ph type="sldNum" sz="quarter" idx="12"/>
          </p:nvPr>
        </p:nvSpPr>
        <p:spPr/>
        <p:txBody>
          <a:bodyPr/>
          <a:lstStyle>
            <a:lvl1pPr algn="r">
              <a:defRPr/>
            </a:lvl1pPr>
          </a:lstStyle>
          <a:p>
            <a:fld id="{1844E2AD-2CA4-4022-8F3B-D585D66E2E30}" type="slidenum">
              <a:rPr lang="sv-SE" smtClean="0"/>
              <a:pPr/>
              <a:t>‹#›</a:t>
            </a:fld>
            <a:endParaRPr lang="sv-SE" dirty="0"/>
          </a:p>
        </p:txBody>
      </p:sp>
      <p:pic>
        <p:nvPicPr>
          <p:cNvPr id="7" name="Picture 8" descr="NV_4F_PC"/>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374" y="260350"/>
            <a:ext cx="898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ubrik 1"/>
          <p:cNvSpPr>
            <a:spLocks noGrp="1"/>
          </p:cNvSpPr>
          <p:nvPr>
            <p:ph type="title" hasCustomPrompt="1"/>
          </p:nvPr>
        </p:nvSpPr>
        <p:spPr>
          <a:xfrm>
            <a:off x="5940000" y="1580400"/>
            <a:ext cx="3060000" cy="1998000"/>
          </a:xfrm>
        </p:spPr>
        <p:txBody>
          <a:bodyPr>
            <a:noAutofit/>
          </a:bodyPr>
          <a:lstStyle>
            <a:lvl1pPr algn="ctr">
              <a:defRPr cap="all" baseline="0"/>
            </a:lvl1pPr>
          </a:lstStyle>
          <a:p>
            <a:r>
              <a:rPr lang="sv-SE" dirty="0"/>
              <a:t>Miljö-</a:t>
            </a:r>
            <a:br>
              <a:rPr lang="sv-SE" dirty="0"/>
            </a:br>
            <a:r>
              <a:rPr lang="sv-SE" dirty="0"/>
              <a:t>ekonomi-dagarna</a:t>
            </a:r>
            <a:br>
              <a:rPr lang="sv-SE" dirty="0"/>
            </a:br>
            <a:r>
              <a:rPr lang="sv-SE" dirty="0"/>
              <a:t>2050</a:t>
            </a:r>
          </a:p>
        </p:txBody>
      </p:sp>
      <p:sp>
        <p:nvSpPr>
          <p:cNvPr id="3" name="Platshållare för bild 2"/>
          <p:cNvSpPr>
            <a:spLocks noGrp="1"/>
          </p:cNvSpPr>
          <p:nvPr>
            <p:ph type="pic" sz="quarter" idx="13"/>
          </p:nvPr>
        </p:nvSpPr>
        <p:spPr>
          <a:xfrm>
            <a:off x="-540000" y="1530000"/>
            <a:ext cx="6480000" cy="4320000"/>
          </a:xfrm>
        </p:spPr>
        <p:txBody>
          <a:bodyPr/>
          <a:lstStyle/>
          <a:p>
            <a:r>
              <a:rPr lang="sv-SE"/>
              <a:t>Klicka på ikonen för att lägga till en bild</a:t>
            </a:r>
          </a:p>
        </p:txBody>
      </p:sp>
      <p:sp>
        <p:nvSpPr>
          <p:cNvPr id="12" name="Platshållare för text 11"/>
          <p:cNvSpPr>
            <a:spLocks noGrp="1"/>
          </p:cNvSpPr>
          <p:nvPr>
            <p:ph type="body" sz="quarter" idx="14" hasCustomPrompt="1"/>
          </p:nvPr>
        </p:nvSpPr>
        <p:spPr>
          <a:xfrm>
            <a:off x="5940000" y="3722400"/>
            <a:ext cx="3060000" cy="2091600"/>
          </a:xfrm>
        </p:spPr>
        <p:txBody>
          <a:bodyPr>
            <a:noAutofit/>
          </a:bodyPr>
          <a:lstStyle>
            <a:lvl1pPr marL="0" indent="0" algn="ctr" eaLnBrk="1" hangingPunct="1">
              <a:buFont typeface="Arial" charset="0"/>
              <a:buNone/>
              <a:defRPr sz="2400"/>
            </a:lvl1pPr>
            <a:lvl2pPr marL="434250" indent="0" algn="ctr">
              <a:buFontTx/>
              <a:buNone/>
              <a:defRPr sz="2000"/>
            </a:lvl2pPr>
            <a:lvl3pPr marL="914400" indent="0" algn="ctr">
              <a:buFontTx/>
              <a:buNone/>
              <a:defRPr sz="2000"/>
            </a:lvl3pPr>
            <a:lvl4pPr marL="1312200" indent="0" algn="ctr">
              <a:buFontTx/>
              <a:buNone/>
              <a:defRPr sz="2000"/>
            </a:lvl4pPr>
            <a:lvl5pPr marL="1828800" indent="0" algn="ctr">
              <a:buFontTx/>
              <a:buNone/>
              <a:defRPr sz="2000"/>
            </a:lvl5pPr>
          </a:lstStyle>
          <a:p>
            <a:pPr marL="0" indent="0" algn="ctr" eaLnBrk="1" hangingPunct="1">
              <a:buFont typeface="Arial" charset="0"/>
              <a:buNone/>
            </a:pPr>
            <a:r>
              <a:rPr lang="de-DE" dirty="0">
                <a:latin typeface="Arial" charset="0"/>
                <a:cs typeface="Arial" charset="0"/>
              </a:rPr>
              <a:t>Stockholm </a:t>
            </a:r>
            <a:br>
              <a:rPr lang="de-DE" dirty="0">
                <a:latin typeface="Arial" charset="0"/>
                <a:cs typeface="Arial" charset="0"/>
              </a:rPr>
            </a:br>
            <a:r>
              <a:rPr lang="de-DE" dirty="0">
                <a:latin typeface="Arial" charset="0"/>
                <a:cs typeface="Arial" charset="0"/>
              </a:rPr>
              <a:t>20–21 </a:t>
            </a:r>
            <a:r>
              <a:rPr lang="de-DE" dirty="0" err="1">
                <a:latin typeface="Arial" charset="0"/>
                <a:cs typeface="Arial" charset="0"/>
              </a:rPr>
              <a:t>september</a:t>
            </a:r>
            <a:endParaRPr lang="de-DE" dirty="0">
              <a:latin typeface="Arial" charset="0"/>
              <a:cs typeface="Arial" charset="0"/>
            </a:endParaRPr>
          </a:p>
          <a:p>
            <a:pPr marL="0" indent="0" algn="ctr" eaLnBrk="1" hangingPunct="1">
              <a:buFont typeface="Arial" charset="0"/>
              <a:buNone/>
            </a:pPr>
            <a:br>
              <a:rPr lang="de-DE" dirty="0">
                <a:latin typeface="Arial" charset="0"/>
                <a:cs typeface="Arial" charset="0"/>
              </a:rPr>
            </a:br>
            <a:r>
              <a:rPr lang="de-DE" dirty="0">
                <a:latin typeface="Arial" charset="0"/>
                <a:cs typeface="Arial" charset="0"/>
              </a:rPr>
              <a:t>Sven Svensson,</a:t>
            </a:r>
            <a:br>
              <a:rPr lang="de-DE" dirty="0">
                <a:latin typeface="Arial" charset="0"/>
                <a:cs typeface="Arial" charset="0"/>
              </a:rPr>
            </a:br>
            <a:r>
              <a:rPr lang="de-DE" dirty="0" err="1">
                <a:latin typeface="Arial" charset="0"/>
                <a:cs typeface="Arial" charset="0"/>
              </a:rPr>
              <a:t>generaldirektör</a:t>
            </a:r>
            <a:endParaRPr lang="sv-SE" dirty="0">
              <a:latin typeface="Arial" charset="0"/>
              <a:cs typeface="Arial" charset="0"/>
            </a:endParaRPr>
          </a:p>
        </p:txBody>
      </p:sp>
    </p:spTree>
    <p:extLst>
      <p:ext uri="{BB962C8B-B14F-4D97-AF65-F5344CB8AC3E}">
        <p14:creationId xmlns:p14="http://schemas.microsoft.com/office/powerpoint/2010/main" val="2387481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ående bild, rubrik, punktlista">
    <p:spTree>
      <p:nvGrpSpPr>
        <p:cNvPr id="1" name=""/>
        <p:cNvGrpSpPr/>
        <p:nvPr/>
      </p:nvGrpSpPr>
      <p:grpSpPr>
        <a:xfrm>
          <a:off x="0" y="0"/>
          <a:ext cx="0" cy="0"/>
          <a:chOff x="0" y="0"/>
          <a:chExt cx="0" cy="0"/>
        </a:xfrm>
      </p:grpSpPr>
      <p:sp>
        <p:nvSpPr>
          <p:cNvPr id="2" name="Rubrik 1"/>
          <p:cNvSpPr>
            <a:spLocks noGrp="1"/>
          </p:cNvSpPr>
          <p:nvPr>
            <p:ph type="title"/>
          </p:nvPr>
        </p:nvSpPr>
        <p:spPr>
          <a:xfrm>
            <a:off x="4572000" y="619200"/>
            <a:ext cx="3596400" cy="1224000"/>
          </a:xfrm>
        </p:spPr>
        <p:txBody>
          <a:bodyPr>
            <a:noAutofit/>
          </a:bodyPr>
          <a:lstStyle/>
          <a:p>
            <a:r>
              <a:rPr lang="sv-SE"/>
              <a:t>Klicka här för att ändra mall för rubrikformat</a:t>
            </a:r>
          </a:p>
        </p:txBody>
      </p:sp>
      <p:sp>
        <p:nvSpPr>
          <p:cNvPr id="3" name="Platshållare för datum 2"/>
          <p:cNvSpPr>
            <a:spLocks noGrp="1"/>
          </p:cNvSpPr>
          <p:nvPr>
            <p:ph type="dt" sz="half" idx="10"/>
          </p:nvPr>
        </p:nvSpPr>
        <p:spPr/>
        <p:txBody>
          <a:bodyPr/>
          <a:lstStyle/>
          <a:p>
            <a:fld id="{5B8BE423-1780-43BB-A8FE-3025F34AD1F8}" type="datetime1">
              <a:rPr lang="sv-SE" smtClean="0"/>
              <a:pPr/>
              <a:t>2019-06-19</a:t>
            </a:fld>
            <a:endParaRPr lang="sv-SE" dirty="0"/>
          </a:p>
        </p:txBody>
      </p:sp>
      <p:sp>
        <p:nvSpPr>
          <p:cNvPr id="4" name="Platshållare för sidfot 3"/>
          <p:cNvSpPr>
            <a:spLocks noGrp="1"/>
          </p:cNvSpPr>
          <p:nvPr>
            <p:ph type="ftr" sz="quarter" idx="11"/>
          </p:nvPr>
        </p:nvSpPr>
        <p:spPr/>
        <p:txBody>
          <a:bodyPr/>
          <a:lstStyle/>
          <a:p>
            <a:pPr algn="l"/>
            <a:r>
              <a:rPr lang="sv-SE"/>
              <a:t>Naturvårdsverket | Swedish Environmental Protection Agency</a:t>
            </a:r>
            <a:endParaRPr lang="sv-SE" dirty="0"/>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dirty="0"/>
          </a:p>
        </p:txBody>
      </p:sp>
      <p:sp>
        <p:nvSpPr>
          <p:cNvPr id="9" name="Platshållare för bild 8"/>
          <p:cNvSpPr>
            <a:spLocks noGrp="1"/>
          </p:cNvSpPr>
          <p:nvPr>
            <p:ph type="pic" sz="quarter" idx="13"/>
          </p:nvPr>
        </p:nvSpPr>
        <p:spPr>
          <a:xfrm>
            <a:off x="612000" y="0"/>
            <a:ext cx="3600000" cy="5400000"/>
          </a:xfrm>
        </p:spPr>
        <p:txBody>
          <a:bodyPr/>
          <a:lstStyle/>
          <a:p>
            <a:r>
              <a:rPr lang="sv-SE"/>
              <a:t>Klicka på ikonen för att lägga till en bild</a:t>
            </a:r>
          </a:p>
        </p:txBody>
      </p:sp>
      <p:sp>
        <p:nvSpPr>
          <p:cNvPr id="11" name="Platshållare för text 10"/>
          <p:cNvSpPr>
            <a:spLocks noGrp="1"/>
          </p:cNvSpPr>
          <p:nvPr>
            <p:ph type="body" sz="quarter" idx="14"/>
          </p:nvPr>
        </p:nvSpPr>
        <p:spPr>
          <a:xfrm>
            <a:off x="4572000" y="1926000"/>
            <a:ext cx="3686400" cy="3452400"/>
          </a:xfrm>
        </p:spPr>
        <p:txBody>
          <a:bodyPr>
            <a:noAutofit/>
          </a:bodyPr>
          <a:lstStyle>
            <a:lvl1pPr>
              <a:defRPr sz="2000"/>
            </a:lvl1pPr>
            <a:lvl2pPr>
              <a:defRPr sz="2000"/>
            </a:lvl2pPr>
            <a:lvl3pPr>
              <a:defRPr sz="2000"/>
            </a:lvl3pPr>
            <a:lvl4pPr>
              <a:defRPr sz="1800"/>
            </a:lvl4pPr>
            <a:lvl5pPr>
              <a:defRPr sz="18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429557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vå liggande vä bilder och text">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5B8BE423-1780-43BB-A8FE-3025F34AD1F8}" type="datetime1">
              <a:rPr lang="sv-SE" smtClean="0"/>
              <a:pPr/>
              <a:t>2019-06-19</a:t>
            </a:fld>
            <a:endParaRPr lang="sv-SE" dirty="0"/>
          </a:p>
        </p:txBody>
      </p:sp>
      <p:sp>
        <p:nvSpPr>
          <p:cNvPr id="4" name="Platshållare för sidfot 3"/>
          <p:cNvSpPr>
            <a:spLocks noGrp="1"/>
          </p:cNvSpPr>
          <p:nvPr>
            <p:ph type="ftr" sz="quarter" idx="11"/>
          </p:nvPr>
        </p:nvSpPr>
        <p:spPr/>
        <p:txBody>
          <a:bodyPr/>
          <a:lstStyle/>
          <a:p>
            <a:pPr algn="l"/>
            <a:r>
              <a:rPr lang="sv-SE"/>
              <a:t>Naturvårdsverket | Swedish Environmental Protection Agency</a:t>
            </a:r>
            <a:endParaRPr lang="sv-SE" dirty="0"/>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dirty="0"/>
          </a:p>
        </p:txBody>
      </p:sp>
      <p:sp>
        <p:nvSpPr>
          <p:cNvPr id="9" name="Platshållare för bild 8"/>
          <p:cNvSpPr>
            <a:spLocks noGrp="1"/>
          </p:cNvSpPr>
          <p:nvPr>
            <p:ph type="pic" sz="quarter" idx="14"/>
          </p:nvPr>
        </p:nvSpPr>
        <p:spPr>
          <a:xfrm>
            <a:off x="612000" y="0"/>
            <a:ext cx="3564000" cy="2376000"/>
          </a:xfrm>
        </p:spPr>
        <p:txBody>
          <a:bodyPr/>
          <a:lstStyle/>
          <a:p>
            <a:r>
              <a:rPr lang="sv-SE"/>
              <a:t>Klicka på ikonen för att lägga till en bild</a:t>
            </a:r>
          </a:p>
        </p:txBody>
      </p:sp>
      <p:sp>
        <p:nvSpPr>
          <p:cNvPr id="11" name="Platshållare för bild 10"/>
          <p:cNvSpPr>
            <a:spLocks noGrp="1"/>
          </p:cNvSpPr>
          <p:nvPr>
            <p:ph type="pic" sz="quarter" idx="15"/>
          </p:nvPr>
        </p:nvSpPr>
        <p:spPr>
          <a:xfrm>
            <a:off x="612000" y="2556000"/>
            <a:ext cx="3564000" cy="2376000"/>
          </a:xfrm>
        </p:spPr>
        <p:txBody>
          <a:bodyPr/>
          <a:lstStyle/>
          <a:p>
            <a:r>
              <a:rPr lang="sv-SE"/>
              <a:t>Klicka på ikonen för att lägga till en bild</a:t>
            </a:r>
          </a:p>
        </p:txBody>
      </p:sp>
      <p:sp>
        <p:nvSpPr>
          <p:cNvPr id="13" name="Platshållare för text 12"/>
          <p:cNvSpPr>
            <a:spLocks noGrp="1"/>
          </p:cNvSpPr>
          <p:nvPr>
            <p:ph type="body" sz="quarter" idx="16"/>
          </p:nvPr>
        </p:nvSpPr>
        <p:spPr>
          <a:xfrm>
            <a:off x="4572000" y="619200"/>
            <a:ext cx="3596400" cy="4251600"/>
          </a:xfrm>
        </p:spPr>
        <p:txBody>
          <a:bodyPr>
            <a:noAutofit/>
          </a:bodyPr>
          <a:lstStyle>
            <a:lvl1pPr marL="12700" indent="0">
              <a:buFontTx/>
              <a:buNone/>
              <a:defRPr sz="2000"/>
            </a:lvl1pPr>
            <a:lvl2pPr marL="434250" indent="0">
              <a:buFontTx/>
              <a:buNone/>
              <a:defRPr sz="2000"/>
            </a:lvl2pPr>
            <a:lvl3pPr marL="914400" indent="0">
              <a:buFontTx/>
              <a:buNone/>
              <a:defRPr sz="2000"/>
            </a:lvl3pPr>
            <a:lvl4pPr marL="1312200" indent="0">
              <a:buFontTx/>
              <a:buNone/>
              <a:defRPr sz="1800"/>
            </a:lvl4pPr>
            <a:lvl5pPr marL="1828800" indent="0">
              <a:buFontTx/>
              <a:buNone/>
              <a:defRPr sz="1800"/>
            </a:lvl5pPr>
          </a:lstStyle>
          <a:p>
            <a:pPr lvl="0"/>
            <a:r>
              <a:rPr lang="sv-SE"/>
              <a:t>Redigera format för bakgrundstext</a:t>
            </a:r>
          </a:p>
        </p:txBody>
      </p:sp>
    </p:spTree>
    <p:extLst>
      <p:ext uri="{BB962C8B-B14F-4D97-AF65-F5344CB8AC3E}">
        <p14:creationId xmlns:p14="http://schemas.microsoft.com/office/powerpoint/2010/main" val="1147853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vå liggande toppbilder, rubrik">
    <p:spTree>
      <p:nvGrpSpPr>
        <p:cNvPr id="1" name=""/>
        <p:cNvGrpSpPr/>
        <p:nvPr/>
      </p:nvGrpSpPr>
      <p:grpSpPr>
        <a:xfrm>
          <a:off x="0" y="0"/>
          <a:ext cx="0" cy="0"/>
          <a:chOff x="0" y="0"/>
          <a:chExt cx="0" cy="0"/>
        </a:xfrm>
      </p:grpSpPr>
      <p:sp>
        <p:nvSpPr>
          <p:cNvPr id="2" name="Rubrik 1"/>
          <p:cNvSpPr>
            <a:spLocks noGrp="1"/>
          </p:cNvSpPr>
          <p:nvPr>
            <p:ph type="title"/>
          </p:nvPr>
        </p:nvSpPr>
        <p:spPr>
          <a:xfrm>
            <a:off x="824400" y="2595600"/>
            <a:ext cx="7347600" cy="1555200"/>
          </a:xfrm>
        </p:spPr>
        <p:txBody>
          <a:bodyPr>
            <a:noAutofit/>
          </a:bodyPr>
          <a:lstStyle>
            <a:lvl1pPr>
              <a:defRPr cap="all" baseline="0"/>
            </a:lvl1pPr>
          </a:lstStyle>
          <a:p>
            <a:r>
              <a:rPr lang="sv-SE"/>
              <a:t>Klicka här för att ändra mall för rubrikformat</a:t>
            </a:r>
            <a:endParaRPr lang="sv-SE" dirty="0"/>
          </a:p>
        </p:txBody>
      </p:sp>
      <p:sp>
        <p:nvSpPr>
          <p:cNvPr id="3" name="Platshållare för datum 2"/>
          <p:cNvSpPr>
            <a:spLocks noGrp="1"/>
          </p:cNvSpPr>
          <p:nvPr>
            <p:ph type="dt" sz="half" idx="10"/>
          </p:nvPr>
        </p:nvSpPr>
        <p:spPr/>
        <p:txBody>
          <a:bodyPr/>
          <a:lstStyle/>
          <a:p>
            <a:fld id="{5B8BE423-1780-43BB-A8FE-3025F34AD1F8}" type="datetime1">
              <a:rPr lang="sv-SE" smtClean="0"/>
              <a:pPr/>
              <a:t>2019-06-19</a:t>
            </a:fld>
            <a:endParaRPr lang="sv-SE" dirty="0"/>
          </a:p>
        </p:txBody>
      </p:sp>
      <p:sp>
        <p:nvSpPr>
          <p:cNvPr id="4" name="Platshållare för sidfot 3"/>
          <p:cNvSpPr>
            <a:spLocks noGrp="1"/>
          </p:cNvSpPr>
          <p:nvPr>
            <p:ph type="ftr" sz="quarter" idx="11"/>
          </p:nvPr>
        </p:nvSpPr>
        <p:spPr/>
        <p:txBody>
          <a:bodyPr/>
          <a:lstStyle/>
          <a:p>
            <a:pPr algn="l"/>
            <a:r>
              <a:rPr lang="sv-SE"/>
              <a:t>Naturvårdsverket | Swedish Environmental Protection Agency</a:t>
            </a:r>
            <a:endParaRPr lang="sv-SE" dirty="0"/>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dirty="0"/>
          </a:p>
        </p:txBody>
      </p:sp>
      <p:sp>
        <p:nvSpPr>
          <p:cNvPr id="9" name="Platshållare för bild 8"/>
          <p:cNvSpPr>
            <a:spLocks noGrp="1"/>
          </p:cNvSpPr>
          <p:nvPr>
            <p:ph type="pic" sz="quarter" idx="13"/>
          </p:nvPr>
        </p:nvSpPr>
        <p:spPr>
          <a:xfrm>
            <a:off x="842400" y="0"/>
            <a:ext cx="3564000" cy="2376000"/>
          </a:xfrm>
        </p:spPr>
        <p:txBody>
          <a:bodyPr/>
          <a:lstStyle/>
          <a:p>
            <a:r>
              <a:rPr lang="sv-SE"/>
              <a:t>Klicka på ikonen för att lägga till en bild</a:t>
            </a:r>
          </a:p>
        </p:txBody>
      </p:sp>
      <p:sp>
        <p:nvSpPr>
          <p:cNvPr id="11" name="Platshållare för bild 10"/>
          <p:cNvSpPr>
            <a:spLocks noGrp="1"/>
          </p:cNvSpPr>
          <p:nvPr>
            <p:ph type="pic" sz="quarter" idx="14"/>
          </p:nvPr>
        </p:nvSpPr>
        <p:spPr>
          <a:xfrm>
            <a:off x="4590000" y="0"/>
            <a:ext cx="3564000" cy="2376000"/>
          </a:xfrm>
        </p:spPr>
        <p:txBody>
          <a:bodyPr/>
          <a:lstStyle/>
          <a:p>
            <a:r>
              <a:rPr lang="sv-SE"/>
              <a:t>Klicka på ikonen för att lägga till en bild</a:t>
            </a:r>
          </a:p>
        </p:txBody>
      </p:sp>
    </p:spTree>
    <p:extLst>
      <p:ext uri="{BB962C8B-B14F-4D97-AF65-F5344CB8AC3E}">
        <p14:creationId xmlns:p14="http://schemas.microsoft.com/office/powerpoint/2010/main" val="625016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ående bild och rubrik">
    <p:spTree>
      <p:nvGrpSpPr>
        <p:cNvPr id="1" name=""/>
        <p:cNvGrpSpPr/>
        <p:nvPr/>
      </p:nvGrpSpPr>
      <p:grpSpPr>
        <a:xfrm>
          <a:off x="0" y="0"/>
          <a:ext cx="0" cy="0"/>
          <a:chOff x="0" y="0"/>
          <a:chExt cx="0" cy="0"/>
        </a:xfrm>
      </p:grpSpPr>
      <p:sp>
        <p:nvSpPr>
          <p:cNvPr id="2" name="Rubrik 1"/>
          <p:cNvSpPr>
            <a:spLocks noGrp="1"/>
          </p:cNvSpPr>
          <p:nvPr>
            <p:ph type="title"/>
          </p:nvPr>
        </p:nvSpPr>
        <p:spPr>
          <a:xfrm>
            <a:off x="4971600" y="619200"/>
            <a:ext cx="3279600" cy="2739600"/>
          </a:xfrm>
        </p:spPr>
        <p:txBody>
          <a:bodyPr>
            <a:noAutofit/>
          </a:bodyPr>
          <a:lstStyle/>
          <a:p>
            <a:r>
              <a:rPr lang="sv-SE"/>
              <a:t>Klicka här för att ändra mall för rubrikformat</a:t>
            </a:r>
            <a:endParaRPr lang="sv-SE" dirty="0"/>
          </a:p>
        </p:txBody>
      </p:sp>
      <p:sp>
        <p:nvSpPr>
          <p:cNvPr id="3" name="Platshållare för datum 2"/>
          <p:cNvSpPr>
            <a:spLocks noGrp="1"/>
          </p:cNvSpPr>
          <p:nvPr>
            <p:ph type="dt" sz="half" idx="10"/>
          </p:nvPr>
        </p:nvSpPr>
        <p:spPr/>
        <p:txBody>
          <a:bodyPr/>
          <a:lstStyle/>
          <a:p>
            <a:fld id="{5B8BE423-1780-43BB-A8FE-3025F34AD1F8}" type="datetime1">
              <a:rPr lang="sv-SE" smtClean="0"/>
              <a:pPr/>
              <a:t>2019-06-19</a:t>
            </a:fld>
            <a:endParaRPr lang="sv-SE" dirty="0"/>
          </a:p>
        </p:txBody>
      </p:sp>
      <p:sp>
        <p:nvSpPr>
          <p:cNvPr id="4" name="Platshållare för sidfot 3"/>
          <p:cNvSpPr>
            <a:spLocks noGrp="1"/>
          </p:cNvSpPr>
          <p:nvPr>
            <p:ph type="ftr" sz="quarter" idx="11"/>
          </p:nvPr>
        </p:nvSpPr>
        <p:spPr/>
        <p:txBody>
          <a:bodyPr/>
          <a:lstStyle/>
          <a:p>
            <a:pPr algn="l"/>
            <a:r>
              <a:rPr lang="sv-SE"/>
              <a:t>Naturvårdsverket | Swedish Environmental Protection Agency</a:t>
            </a:r>
            <a:endParaRPr lang="sv-SE" dirty="0"/>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dirty="0"/>
          </a:p>
        </p:txBody>
      </p:sp>
      <p:sp>
        <p:nvSpPr>
          <p:cNvPr id="8" name="Platshållare för bild 7"/>
          <p:cNvSpPr>
            <a:spLocks noGrp="1"/>
          </p:cNvSpPr>
          <p:nvPr>
            <p:ph type="pic" sz="quarter" idx="13"/>
          </p:nvPr>
        </p:nvSpPr>
        <p:spPr>
          <a:xfrm>
            <a:off x="612000" y="0"/>
            <a:ext cx="3960000" cy="5940000"/>
          </a:xfrm>
        </p:spPr>
        <p:txBody>
          <a:bodyPr/>
          <a:lstStyle/>
          <a:p>
            <a:r>
              <a:rPr lang="sv-SE"/>
              <a:t>Klicka på ikonen för att lägga till en bild</a:t>
            </a:r>
          </a:p>
        </p:txBody>
      </p:sp>
    </p:spTree>
    <p:extLst>
      <p:ext uri="{BB962C8B-B14F-4D97-AF65-F5344CB8AC3E}">
        <p14:creationId xmlns:p14="http://schemas.microsoft.com/office/powerpoint/2010/main" val="1776988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nnehåll utan bild, text, logo">
    <p:spTree>
      <p:nvGrpSpPr>
        <p:cNvPr id="1" name=""/>
        <p:cNvGrpSpPr/>
        <p:nvPr/>
      </p:nvGrpSpPr>
      <p:grpSpPr>
        <a:xfrm>
          <a:off x="0" y="0"/>
          <a:ext cx="0" cy="0"/>
          <a:chOff x="0" y="0"/>
          <a:chExt cx="0" cy="0"/>
        </a:xfrm>
      </p:grpSpPr>
      <p:sp>
        <p:nvSpPr>
          <p:cNvPr id="3" name="Platshållare för innehåll 2"/>
          <p:cNvSpPr>
            <a:spLocks noGrp="1"/>
          </p:cNvSpPr>
          <p:nvPr>
            <p:ph sz="quarter" idx="10"/>
          </p:nvPr>
        </p:nvSpPr>
        <p:spPr>
          <a:xfrm>
            <a:off x="360000" y="360000"/>
            <a:ext cx="8460000" cy="5877312"/>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Platshållare för datum 1"/>
          <p:cNvSpPr>
            <a:spLocks noGrp="1"/>
          </p:cNvSpPr>
          <p:nvPr>
            <p:ph type="dt" sz="half" idx="11"/>
          </p:nvPr>
        </p:nvSpPr>
        <p:spPr/>
        <p:txBody>
          <a:bodyPr/>
          <a:lstStyle/>
          <a:p>
            <a:fld id="{5B8BE423-1780-43BB-A8FE-3025F34AD1F8}" type="datetime1">
              <a:rPr lang="sv-SE" smtClean="0"/>
              <a:pPr/>
              <a:t>2019-06-19</a:t>
            </a:fld>
            <a:endParaRPr lang="sv-SE" dirty="0"/>
          </a:p>
        </p:txBody>
      </p:sp>
      <p:sp>
        <p:nvSpPr>
          <p:cNvPr id="4" name="Platshållare för sidfot 3"/>
          <p:cNvSpPr>
            <a:spLocks noGrp="1"/>
          </p:cNvSpPr>
          <p:nvPr>
            <p:ph type="ftr" sz="quarter" idx="12"/>
          </p:nvPr>
        </p:nvSpPr>
        <p:spPr/>
        <p:txBody>
          <a:bodyPr/>
          <a:lstStyle/>
          <a:p>
            <a:pPr algn="l"/>
            <a:r>
              <a:rPr lang="sv-SE"/>
              <a:t>Naturvårdsverket | Swedish Environmental Protection Agency</a:t>
            </a:r>
            <a:endParaRPr lang="sv-SE" dirty="0"/>
          </a:p>
        </p:txBody>
      </p:sp>
      <p:sp>
        <p:nvSpPr>
          <p:cNvPr id="5" name="Platshållare för bildnummer 4"/>
          <p:cNvSpPr>
            <a:spLocks noGrp="1"/>
          </p:cNvSpPr>
          <p:nvPr>
            <p:ph type="sldNum" sz="quarter" idx="13"/>
          </p:nvPr>
        </p:nvSpPr>
        <p:spPr/>
        <p:txBody>
          <a:bodyPr/>
          <a:lstStyle/>
          <a:p>
            <a:fld id="{1844E2AD-2CA4-4022-8F3B-D585D66E2E30}" type="slidenum">
              <a:rPr lang="sv-SE" smtClean="0"/>
              <a:pPr/>
              <a:t>‹#›</a:t>
            </a:fld>
            <a:endParaRPr lang="sv-SE" dirty="0"/>
          </a:p>
        </p:txBody>
      </p:sp>
    </p:spTree>
    <p:extLst>
      <p:ext uri="{BB962C8B-B14F-4D97-AF65-F5344CB8AC3E}">
        <p14:creationId xmlns:p14="http://schemas.microsoft.com/office/powerpoint/2010/main" val="3581272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tart grå med rubrik och text">
    <p:spTree>
      <p:nvGrpSpPr>
        <p:cNvPr id="1" name=""/>
        <p:cNvGrpSpPr/>
        <p:nvPr/>
      </p:nvGrpSpPr>
      <p:grpSpPr>
        <a:xfrm>
          <a:off x="0" y="0"/>
          <a:ext cx="0" cy="0"/>
          <a:chOff x="0" y="0"/>
          <a:chExt cx="0" cy="0"/>
        </a:xfrm>
      </p:grpSpPr>
      <p:sp>
        <p:nvSpPr>
          <p:cNvPr id="2" name="Rektangel 1"/>
          <p:cNvSpPr/>
          <p:nvPr userDrawn="1"/>
        </p:nvSpPr>
        <p:spPr>
          <a:xfrm>
            <a:off x="0" y="1530000"/>
            <a:ext cx="9147600" cy="4320000"/>
          </a:xfrm>
          <a:prstGeom prst="rect">
            <a:avLst/>
          </a:prstGeom>
          <a:solidFill>
            <a:srgbClr val="717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Platshållare för datum 3"/>
          <p:cNvSpPr>
            <a:spLocks noGrp="1"/>
          </p:cNvSpPr>
          <p:nvPr>
            <p:ph type="dt" sz="half" idx="10"/>
          </p:nvPr>
        </p:nvSpPr>
        <p:spPr/>
        <p:txBody>
          <a:bodyPr/>
          <a:lstStyle/>
          <a:p>
            <a:fld id="{DB20D2D8-1CB8-430C-8B77-FBDC8A53D0B9}" type="datetime1">
              <a:rPr lang="sv-SE" smtClean="0"/>
              <a:t>2019-06-19</a:t>
            </a:fld>
            <a:endParaRPr lang="sv-SE"/>
          </a:p>
        </p:txBody>
      </p:sp>
      <p:sp>
        <p:nvSpPr>
          <p:cNvPr id="5" name="Platshållare för sidfot 4"/>
          <p:cNvSpPr>
            <a:spLocks noGrp="1"/>
          </p:cNvSpPr>
          <p:nvPr>
            <p:ph type="ftr" sz="quarter" idx="11"/>
          </p:nvPr>
        </p:nvSpPr>
        <p:spPr/>
        <p:txBody>
          <a:bodyPr/>
          <a:lstStyle/>
          <a:p>
            <a:pPr algn="l"/>
            <a:r>
              <a:rPr lang="sv-SE" dirty="0"/>
              <a:t>Naturvårdsverket | Swedish </a:t>
            </a:r>
            <a:r>
              <a:rPr lang="sv-SE" dirty="0" err="1"/>
              <a:t>Environmental</a:t>
            </a:r>
            <a:r>
              <a:rPr lang="sv-SE" dirty="0"/>
              <a:t> </a:t>
            </a:r>
            <a:r>
              <a:rPr lang="sv-SE" dirty="0" err="1"/>
              <a:t>Protection</a:t>
            </a:r>
            <a:r>
              <a:rPr lang="sv-SE" dirty="0"/>
              <a:t> Agency</a:t>
            </a:r>
          </a:p>
        </p:txBody>
      </p:sp>
      <p:sp>
        <p:nvSpPr>
          <p:cNvPr id="6" name="Platshållare för bildnummer 5"/>
          <p:cNvSpPr>
            <a:spLocks noGrp="1"/>
          </p:cNvSpPr>
          <p:nvPr>
            <p:ph type="sldNum" sz="quarter" idx="12"/>
          </p:nvPr>
        </p:nvSpPr>
        <p:spPr/>
        <p:txBody>
          <a:bodyPr/>
          <a:lstStyle>
            <a:lvl1pPr algn="r">
              <a:defRPr/>
            </a:lvl1pPr>
          </a:lstStyle>
          <a:p>
            <a:fld id="{1844E2AD-2CA4-4022-8F3B-D585D66E2E30}" type="slidenum">
              <a:rPr lang="sv-SE" smtClean="0"/>
              <a:pPr/>
              <a:t>‹#›</a:t>
            </a:fld>
            <a:endParaRPr lang="sv-SE" dirty="0"/>
          </a:p>
        </p:txBody>
      </p:sp>
      <p:pic>
        <p:nvPicPr>
          <p:cNvPr id="7" name="Picture 8" descr="NV_4F_PC"/>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374" y="260350"/>
            <a:ext cx="898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ubrik 1"/>
          <p:cNvSpPr>
            <a:spLocks noGrp="1"/>
          </p:cNvSpPr>
          <p:nvPr>
            <p:ph type="title" hasCustomPrompt="1"/>
          </p:nvPr>
        </p:nvSpPr>
        <p:spPr>
          <a:xfrm>
            <a:off x="4068000" y="1580400"/>
            <a:ext cx="3240000" cy="1998000"/>
          </a:xfrm>
        </p:spPr>
        <p:txBody>
          <a:bodyPr>
            <a:noAutofit/>
          </a:bodyPr>
          <a:lstStyle>
            <a:lvl1pPr algn="ctr">
              <a:defRPr cap="all" baseline="0">
                <a:solidFill>
                  <a:schemeClr val="bg1"/>
                </a:solidFill>
              </a:defRPr>
            </a:lvl1pPr>
          </a:lstStyle>
          <a:p>
            <a:r>
              <a:rPr lang="sv-SE" dirty="0"/>
              <a:t>Miljö-</a:t>
            </a:r>
            <a:br>
              <a:rPr lang="sv-SE" dirty="0"/>
            </a:br>
            <a:r>
              <a:rPr lang="sv-SE" dirty="0"/>
              <a:t>ekonomi-dagarna</a:t>
            </a:r>
            <a:br>
              <a:rPr lang="sv-SE" dirty="0"/>
            </a:br>
            <a:r>
              <a:rPr lang="sv-SE" dirty="0"/>
              <a:t>2050</a:t>
            </a:r>
          </a:p>
        </p:txBody>
      </p:sp>
      <p:sp>
        <p:nvSpPr>
          <p:cNvPr id="9" name="Platshållare för text 11"/>
          <p:cNvSpPr>
            <a:spLocks noGrp="1"/>
          </p:cNvSpPr>
          <p:nvPr>
            <p:ph type="body" sz="quarter" idx="14" hasCustomPrompt="1"/>
          </p:nvPr>
        </p:nvSpPr>
        <p:spPr>
          <a:xfrm>
            <a:off x="4068000" y="3722400"/>
            <a:ext cx="3240000" cy="2091600"/>
          </a:xfrm>
        </p:spPr>
        <p:txBody>
          <a:bodyPr>
            <a:noAutofit/>
          </a:bodyPr>
          <a:lstStyle>
            <a:lvl1pPr marL="0" indent="0" algn="ctr" eaLnBrk="1" hangingPunct="1">
              <a:buFont typeface="Arial" charset="0"/>
              <a:buNone/>
              <a:defRPr sz="2400">
                <a:solidFill>
                  <a:schemeClr val="bg1"/>
                </a:solidFill>
              </a:defRPr>
            </a:lvl1pPr>
            <a:lvl2pPr marL="434250" indent="0" algn="ctr">
              <a:buFontTx/>
              <a:buNone/>
              <a:defRPr sz="2000"/>
            </a:lvl2pPr>
            <a:lvl3pPr marL="914400" indent="0" algn="ctr">
              <a:buFontTx/>
              <a:buNone/>
              <a:defRPr sz="2000"/>
            </a:lvl3pPr>
            <a:lvl4pPr marL="1312200" indent="0" algn="ctr">
              <a:buFontTx/>
              <a:buNone/>
              <a:defRPr sz="2000"/>
            </a:lvl4pPr>
            <a:lvl5pPr marL="1828800" indent="0" algn="ctr">
              <a:buFontTx/>
              <a:buNone/>
              <a:defRPr sz="2000"/>
            </a:lvl5pPr>
          </a:lstStyle>
          <a:p>
            <a:pPr marL="0" indent="0" algn="ctr" eaLnBrk="1" hangingPunct="1">
              <a:buFont typeface="Arial" charset="0"/>
              <a:buNone/>
            </a:pPr>
            <a:r>
              <a:rPr lang="de-DE" dirty="0">
                <a:latin typeface="Arial" charset="0"/>
                <a:cs typeface="Arial" charset="0"/>
              </a:rPr>
              <a:t>Stockholm </a:t>
            </a:r>
            <a:br>
              <a:rPr lang="de-DE" dirty="0">
                <a:latin typeface="Arial" charset="0"/>
                <a:cs typeface="Arial" charset="0"/>
              </a:rPr>
            </a:br>
            <a:r>
              <a:rPr lang="de-DE" dirty="0">
                <a:latin typeface="Arial" charset="0"/>
                <a:cs typeface="Arial" charset="0"/>
              </a:rPr>
              <a:t>20–21 </a:t>
            </a:r>
            <a:r>
              <a:rPr lang="de-DE" dirty="0" err="1">
                <a:latin typeface="Arial" charset="0"/>
                <a:cs typeface="Arial" charset="0"/>
              </a:rPr>
              <a:t>september</a:t>
            </a:r>
            <a:endParaRPr lang="de-DE" dirty="0">
              <a:latin typeface="Arial" charset="0"/>
              <a:cs typeface="Arial" charset="0"/>
            </a:endParaRPr>
          </a:p>
          <a:p>
            <a:pPr marL="0" indent="0" algn="ctr" eaLnBrk="1" hangingPunct="1">
              <a:buFont typeface="Arial" charset="0"/>
              <a:buNone/>
            </a:pPr>
            <a:br>
              <a:rPr lang="de-DE" dirty="0">
                <a:latin typeface="Arial" charset="0"/>
                <a:cs typeface="Arial" charset="0"/>
              </a:rPr>
            </a:br>
            <a:r>
              <a:rPr lang="de-DE" dirty="0">
                <a:latin typeface="Arial" charset="0"/>
                <a:cs typeface="Arial" charset="0"/>
              </a:rPr>
              <a:t>Sven Svensson,</a:t>
            </a:r>
            <a:br>
              <a:rPr lang="de-DE" dirty="0">
                <a:latin typeface="Arial" charset="0"/>
                <a:cs typeface="Arial" charset="0"/>
              </a:rPr>
            </a:br>
            <a:r>
              <a:rPr lang="de-DE" dirty="0" err="1">
                <a:latin typeface="Arial" charset="0"/>
                <a:cs typeface="Arial" charset="0"/>
              </a:rPr>
              <a:t>generaldirektör</a:t>
            </a:r>
            <a:endParaRPr lang="sv-SE" dirty="0">
              <a:latin typeface="Arial" charset="0"/>
              <a:cs typeface="Arial" charset="0"/>
            </a:endParaRPr>
          </a:p>
        </p:txBody>
      </p:sp>
    </p:spTree>
    <p:extLst>
      <p:ext uri="{BB962C8B-B14F-4D97-AF65-F5344CB8AC3E}">
        <p14:creationId xmlns:p14="http://schemas.microsoft.com/office/powerpoint/2010/main" val="1436900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tart blå med rubrik och text">
    <p:spTree>
      <p:nvGrpSpPr>
        <p:cNvPr id="1" name=""/>
        <p:cNvGrpSpPr/>
        <p:nvPr/>
      </p:nvGrpSpPr>
      <p:grpSpPr>
        <a:xfrm>
          <a:off x="0" y="0"/>
          <a:ext cx="0" cy="0"/>
          <a:chOff x="0" y="0"/>
          <a:chExt cx="0" cy="0"/>
        </a:xfrm>
      </p:grpSpPr>
      <p:sp>
        <p:nvSpPr>
          <p:cNvPr id="2" name="Rektangel 1"/>
          <p:cNvSpPr/>
          <p:nvPr userDrawn="1"/>
        </p:nvSpPr>
        <p:spPr>
          <a:xfrm>
            <a:off x="0" y="1530000"/>
            <a:ext cx="9147600" cy="4320000"/>
          </a:xfrm>
          <a:prstGeom prst="rect">
            <a:avLst/>
          </a:prstGeom>
          <a:solidFill>
            <a:srgbClr val="7E9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Platshållare för datum 3"/>
          <p:cNvSpPr>
            <a:spLocks noGrp="1"/>
          </p:cNvSpPr>
          <p:nvPr>
            <p:ph type="dt" sz="half" idx="10"/>
          </p:nvPr>
        </p:nvSpPr>
        <p:spPr/>
        <p:txBody>
          <a:bodyPr/>
          <a:lstStyle/>
          <a:p>
            <a:fld id="{DB20D2D8-1CB8-430C-8B77-FBDC8A53D0B9}" type="datetime1">
              <a:rPr lang="sv-SE" smtClean="0"/>
              <a:t>2019-06-19</a:t>
            </a:fld>
            <a:endParaRPr lang="sv-SE"/>
          </a:p>
        </p:txBody>
      </p:sp>
      <p:sp>
        <p:nvSpPr>
          <p:cNvPr id="5" name="Platshållare för sidfot 4"/>
          <p:cNvSpPr>
            <a:spLocks noGrp="1"/>
          </p:cNvSpPr>
          <p:nvPr>
            <p:ph type="ftr" sz="quarter" idx="11"/>
          </p:nvPr>
        </p:nvSpPr>
        <p:spPr/>
        <p:txBody>
          <a:bodyPr/>
          <a:lstStyle/>
          <a:p>
            <a:pPr algn="l"/>
            <a:r>
              <a:rPr lang="sv-SE" dirty="0"/>
              <a:t>Naturvårdsverket | Swedish </a:t>
            </a:r>
            <a:r>
              <a:rPr lang="sv-SE" dirty="0" err="1"/>
              <a:t>Environmental</a:t>
            </a:r>
            <a:r>
              <a:rPr lang="sv-SE" dirty="0"/>
              <a:t> </a:t>
            </a:r>
            <a:r>
              <a:rPr lang="sv-SE" dirty="0" err="1"/>
              <a:t>Protection</a:t>
            </a:r>
            <a:r>
              <a:rPr lang="sv-SE" dirty="0"/>
              <a:t> Agency</a:t>
            </a:r>
          </a:p>
        </p:txBody>
      </p:sp>
      <p:sp>
        <p:nvSpPr>
          <p:cNvPr id="6" name="Platshållare för bildnummer 5"/>
          <p:cNvSpPr>
            <a:spLocks noGrp="1"/>
          </p:cNvSpPr>
          <p:nvPr>
            <p:ph type="sldNum" sz="quarter" idx="12"/>
          </p:nvPr>
        </p:nvSpPr>
        <p:spPr/>
        <p:txBody>
          <a:bodyPr/>
          <a:lstStyle>
            <a:lvl1pPr algn="r">
              <a:defRPr/>
            </a:lvl1pPr>
          </a:lstStyle>
          <a:p>
            <a:fld id="{1844E2AD-2CA4-4022-8F3B-D585D66E2E30}" type="slidenum">
              <a:rPr lang="sv-SE" smtClean="0"/>
              <a:pPr/>
              <a:t>‹#›</a:t>
            </a:fld>
            <a:endParaRPr lang="sv-SE" dirty="0"/>
          </a:p>
        </p:txBody>
      </p:sp>
      <p:pic>
        <p:nvPicPr>
          <p:cNvPr id="7" name="Picture 8" descr="NV_4F_PC"/>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374" y="260350"/>
            <a:ext cx="898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ubrik 1"/>
          <p:cNvSpPr>
            <a:spLocks noGrp="1"/>
          </p:cNvSpPr>
          <p:nvPr>
            <p:ph type="title" hasCustomPrompt="1"/>
          </p:nvPr>
        </p:nvSpPr>
        <p:spPr>
          <a:xfrm>
            <a:off x="4068000" y="1580400"/>
            <a:ext cx="3240000" cy="1998000"/>
          </a:xfrm>
        </p:spPr>
        <p:txBody>
          <a:bodyPr>
            <a:noAutofit/>
          </a:bodyPr>
          <a:lstStyle>
            <a:lvl1pPr algn="ctr">
              <a:defRPr cap="all" baseline="0">
                <a:solidFill>
                  <a:schemeClr val="bg1"/>
                </a:solidFill>
              </a:defRPr>
            </a:lvl1pPr>
          </a:lstStyle>
          <a:p>
            <a:r>
              <a:rPr lang="sv-SE" dirty="0"/>
              <a:t>Miljö-</a:t>
            </a:r>
            <a:br>
              <a:rPr lang="sv-SE" dirty="0"/>
            </a:br>
            <a:r>
              <a:rPr lang="sv-SE" dirty="0"/>
              <a:t>ekonomi-dagarna</a:t>
            </a:r>
            <a:br>
              <a:rPr lang="sv-SE" dirty="0"/>
            </a:br>
            <a:r>
              <a:rPr lang="sv-SE" dirty="0"/>
              <a:t>2050</a:t>
            </a:r>
          </a:p>
        </p:txBody>
      </p:sp>
      <p:sp>
        <p:nvSpPr>
          <p:cNvPr id="9" name="Platshållare för text 11"/>
          <p:cNvSpPr>
            <a:spLocks noGrp="1"/>
          </p:cNvSpPr>
          <p:nvPr>
            <p:ph type="body" sz="quarter" idx="14" hasCustomPrompt="1"/>
          </p:nvPr>
        </p:nvSpPr>
        <p:spPr>
          <a:xfrm>
            <a:off x="4068000" y="3722400"/>
            <a:ext cx="3240000" cy="2091600"/>
          </a:xfrm>
        </p:spPr>
        <p:txBody>
          <a:bodyPr>
            <a:noAutofit/>
          </a:bodyPr>
          <a:lstStyle>
            <a:lvl1pPr marL="0" indent="0" algn="ctr" eaLnBrk="1" hangingPunct="1">
              <a:buFont typeface="Arial" charset="0"/>
              <a:buNone/>
              <a:defRPr sz="2400">
                <a:solidFill>
                  <a:schemeClr val="bg1"/>
                </a:solidFill>
              </a:defRPr>
            </a:lvl1pPr>
            <a:lvl2pPr marL="434250" indent="0" algn="ctr">
              <a:buFontTx/>
              <a:buNone/>
              <a:defRPr sz="2000"/>
            </a:lvl2pPr>
            <a:lvl3pPr marL="914400" indent="0" algn="ctr">
              <a:buFontTx/>
              <a:buNone/>
              <a:defRPr sz="2000"/>
            </a:lvl3pPr>
            <a:lvl4pPr marL="1312200" indent="0" algn="ctr">
              <a:buFontTx/>
              <a:buNone/>
              <a:defRPr sz="2000"/>
            </a:lvl4pPr>
            <a:lvl5pPr marL="1828800" indent="0" algn="ctr">
              <a:buFontTx/>
              <a:buNone/>
              <a:defRPr sz="2000"/>
            </a:lvl5pPr>
          </a:lstStyle>
          <a:p>
            <a:pPr marL="0" indent="0" algn="ctr" eaLnBrk="1" hangingPunct="1">
              <a:buFont typeface="Arial" charset="0"/>
              <a:buNone/>
            </a:pPr>
            <a:r>
              <a:rPr lang="de-DE" dirty="0">
                <a:latin typeface="Arial" charset="0"/>
                <a:cs typeface="Arial" charset="0"/>
              </a:rPr>
              <a:t>Stockholm </a:t>
            </a:r>
            <a:br>
              <a:rPr lang="de-DE" dirty="0">
                <a:latin typeface="Arial" charset="0"/>
                <a:cs typeface="Arial" charset="0"/>
              </a:rPr>
            </a:br>
            <a:r>
              <a:rPr lang="de-DE" dirty="0">
                <a:latin typeface="Arial" charset="0"/>
                <a:cs typeface="Arial" charset="0"/>
              </a:rPr>
              <a:t>20–21 </a:t>
            </a:r>
            <a:r>
              <a:rPr lang="de-DE" dirty="0" err="1">
                <a:latin typeface="Arial" charset="0"/>
                <a:cs typeface="Arial" charset="0"/>
              </a:rPr>
              <a:t>september</a:t>
            </a:r>
            <a:endParaRPr lang="de-DE" dirty="0">
              <a:latin typeface="Arial" charset="0"/>
              <a:cs typeface="Arial" charset="0"/>
            </a:endParaRPr>
          </a:p>
          <a:p>
            <a:pPr marL="0" indent="0" algn="ctr" eaLnBrk="1" hangingPunct="1">
              <a:buFont typeface="Arial" charset="0"/>
              <a:buNone/>
            </a:pPr>
            <a:br>
              <a:rPr lang="de-DE" dirty="0">
                <a:latin typeface="Arial" charset="0"/>
                <a:cs typeface="Arial" charset="0"/>
              </a:rPr>
            </a:br>
            <a:r>
              <a:rPr lang="de-DE" dirty="0">
                <a:latin typeface="Arial" charset="0"/>
                <a:cs typeface="Arial" charset="0"/>
              </a:rPr>
              <a:t>Sven Svensson,</a:t>
            </a:r>
            <a:br>
              <a:rPr lang="de-DE" dirty="0">
                <a:latin typeface="Arial" charset="0"/>
                <a:cs typeface="Arial" charset="0"/>
              </a:rPr>
            </a:br>
            <a:r>
              <a:rPr lang="de-DE" dirty="0" err="1">
                <a:latin typeface="Arial" charset="0"/>
                <a:cs typeface="Arial" charset="0"/>
              </a:rPr>
              <a:t>generaldirektör</a:t>
            </a:r>
            <a:endParaRPr lang="sv-SE" dirty="0">
              <a:latin typeface="Arial" charset="0"/>
              <a:cs typeface="Arial" charset="0"/>
            </a:endParaRPr>
          </a:p>
        </p:txBody>
      </p:sp>
    </p:spTree>
    <p:extLst>
      <p:ext uri="{BB962C8B-B14F-4D97-AF65-F5344CB8AC3E}">
        <p14:creationId xmlns:p14="http://schemas.microsoft.com/office/powerpoint/2010/main" val="586176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punktlista, diagram">
    <p:spTree>
      <p:nvGrpSpPr>
        <p:cNvPr id="1" name=""/>
        <p:cNvGrpSpPr/>
        <p:nvPr/>
      </p:nvGrpSpPr>
      <p:grpSpPr>
        <a:xfrm>
          <a:off x="0" y="0"/>
          <a:ext cx="0" cy="0"/>
          <a:chOff x="0" y="0"/>
          <a:chExt cx="0" cy="0"/>
        </a:xfrm>
      </p:grpSpPr>
      <p:sp>
        <p:nvSpPr>
          <p:cNvPr id="2" name="Rubrik 1"/>
          <p:cNvSpPr>
            <a:spLocks noGrp="1"/>
          </p:cNvSpPr>
          <p:nvPr>
            <p:ph type="title"/>
          </p:nvPr>
        </p:nvSpPr>
        <p:spPr>
          <a:xfrm>
            <a:off x="824400" y="619200"/>
            <a:ext cx="7344000" cy="1224000"/>
          </a:xfrm>
        </p:spPr>
        <p:txBody>
          <a:bodyPr anchor="t">
            <a:noAutofit/>
          </a:bodyPr>
          <a:lstStyle>
            <a:lvl1pPr algn="l">
              <a:defRPr sz="3000" b="1">
                <a:latin typeface="Arial" pitchFamily="34" charset="0"/>
                <a:cs typeface="Arial" pitchFamily="34" charset="0"/>
              </a:defRPr>
            </a:lvl1pPr>
          </a:lstStyle>
          <a:p>
            <a:r>
              <a:rPr lang="sv-SE"/>
              <a:t>Klicka här för att ändra mall för rubrikformat</a:t>
            </a:r>
            <a:endParaRPr lang="sv-SE" dirty="0"/>
          </a:p>
        </p:txBody>
      </p:sp>
      <p:sp>
        <p:nvSpPr>
          <p:cNvPr id="3" name="Platshållare för innehåll 2"/>
          <p:cNvSpPr>
            <a:spLocks noGrp="1"/>
          </p:cNvSpPr>
          <p:nvPr>
            <p:ph idx="1"/>
          </p:nvPr>
        </p:nvSpPr>
        <p:spPr>
          <a:xfrm>
            <a:off x="824400" y="1926000"/>
            <a:ext cx="7344000" cy="3888000"/>
          </a:xfrm>
        </p:spPr>
        <p:txBody>
          <a:bodyPr>
            <a:no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marL="756000" indent="-252000">
              <a:buFont typeface="Wingdings" pitchFamily="2" charset="2"/>
              <a:buChar char="§"/>
              <a:defRPr>
                <a:latin typeface="Arial" pitchFamily="34" charset="0"/>
                <a:cs typeface="Arial" pitchFamily="34" charset="0"/>
              </a:defRPr>
            </a:lvl3pPr>
            <a:lvl4pPr>
              <a:defRPr sz="2400">
                <a:latin typeface="Arial" pitchFamily="34" charset="0"/>
                <a:cs typeface="Arial" pitchFamily="34" charset="0"/>
              </a:defRPr>
            </a:lvl4pPr>
            <a:lvl5pPr>
              <a:defRPr sz="2400">
                <a:latin typeface="Arial" pitchFamily="34" charset="0"/>
                <a:cs typeface="Arial" pitchFamily="34" charset="0"/>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a:xfrm>
            <a:off x="3099600" y="6460340"/>
            <a:ext cx="752320" cy="252000"/>
          </a:xfrm>
        </p:spPr>
        <p:txBody>
          <a:bodyPr/>
          <a:lstStyle/>
          <a:p>
            <a:fld id="{31F8AAC4-2748-4E53-A84E-4A6AD65B6C1B}" type="datetime1">
              <a:rPr lang="sv-SE" smtClean="0"/>
              <a:t>2019-06-19</a:t>
            </a:fld>
            <a:endParaRPr lang="sv-SE" dirty="0"/>
          </a:p>
        </p:txBody>
      </p:sp>
      <p:sp>
        <p:nvSpPr>
          <p:cNvPr id="5" name="Platshållare för sidfot 4"/>
          <p:cNvSpPr>
            <a:spLocks noGrp="1"/>
          </p:cNvSpPr>
          <p:nvPr>
            <p:ph type="ftr" sz="quarter" idx="11"/>
          </p:nvPr>
        </p:nvSpPr>
        <p:spPr>
          <a:xfrm>
            <a:off x="92990" y="6460340"/>
            <a:ext cx="3038850" cy="252000"/>
          </a:xfrm>
        </p:spPr>
        <p:txBody>
          <a:bodyPr/>
          <a:lstStyle/>
          <a:p>
            <a:pPr algn="l"/>
            <a:r>
              <a:rPr lang="sv-SE" dirty="0"/>
              <a:t>Naturvårdsverket | Swedish </a:t>
            </a:r>
            <a:r>
              <a:rPr lang="sv-SE" dirty="0" err="1"/>
              <a:t>Environmental</a:t>
            </a:r>
            <a:r>
              <a:rPr lang="sv-SE" dirty="0"/>
              <a:t> </a:t>
            </a:r>
            <a:r>
              <a:rPr lang="sv-SE" dirty="0" err="1"/>
              <a:t>Protection</a:t>
            </a:r>
            <a:r>
              <a:rPr lang="sv-SE" dirty="0"/>
              <a:t> Agency</a:t>
            </a:r>
          </a:p>
        </p:txBody>
      </p:sp>
      <p:sp>
        <p:nvSpPr>
          <p:cNvPr id="6" name="Platshållare för bildnummer 5"/>
          <p:cNvSpPr>
            <a:spLocks noGrp="1"/>
          </p:cNvSpPr>
          <p:nvPr>
            <p:ph type="sldNum" sz="quarter" idx="12"/>
          </p:nvPr>
        </p:nvSpPr>
        <p:spPr>
          <a:xfrm>
            <a:off x="3837600" y="6460340"/>
            <a:ext cx="360000" cy="252000"/>
          </a:xfrm>
        </p:spPr>
        <p:txBody>
          <a:bodyPr/>
          <a:lstStyle>
            <a:lvl1pPr algn="r">
              <a:defRPr/>
            </a:lvl1pPr>
          </a:lstStyle>
          <a:p>
            <a:fld id="{1844E2AD-2CA4-4022-8F3B-D585D66E2E30}" type="slidenum">
              <a:rPr lang="sv-SE" smtClean="0"/>
              <a:pPr/>
              <a:t>‹#›</a:t>
            </a:fld>
            <a:endParaRPr lang="sv-SE" dirty="0"/>
          </a:p>
        </p:txBody>
      </p:sp>
    </p:spTree>
    <p:extLst>
      <p:ext uri="{BB962C8B-B14F-4D97-AF65-F5344CB8AC3E}">
        <p14:creationId xmlns:p14="http://schemas.microsoft.com/office/powerpoint/2010/main" val="4258688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561486"/>
            <a:ext cx="7810500" cy="4680000"/>
          </a:xfrm>
        </p:spPr>
        <p:txBody>
          <a:bodyPr anchor="t">
            <a:noAutofit/>
          </a:bodyPr>
          <a:lstStyle>
            <a:lvl1pPr algn="l">
              <a:lnSpc>
                <a:spcPct val="90000"/>
              </a:lnSpc>
              <a:defRPr sz="9000" b="0" cap="none" baseline="0">
                <a:solidFill>
                  <a:schemeClr val="accent1"/>
                </a:solidFill>
              </a:defRPr>
            </a:lvl1p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fld id="{4B186DA5-3779-4115-B9FF-F6458A5B1E08}" type="datetime1">
              <a:rPr lang="sv-SE" smtClean="0"/>
              <a:t>2019-06-19</a:t>
            </a:fld>
            <a:endParaRPr lang="sv-SE"/>
          </a:p>
        </p:txBody>
      </p:sp>
      <p:sp>
        <p:nvSpPr>
          <p:cNvPr id="5" name="Platshållare för sidfot 4"/>
          <p:cNvSpPr>
            <a:spLocks noGrp="1"/>
          </p:cNvSpPr>
          <p:nvPr>
            <p:ph type="ftr" sz="quarter" idx="11"/>
          </p:nvPr>
        </p:nvSpPr>
        <p:spPr/>
        <p:txBody>
          <a:bodyPr/>
          <a:lstStyle/>
          <a:p>
            <a:pPr algn="l"/>
            <a:r>
              <a:rPr lang="sv-SE" dirty="0"/>
              <a:t>Naturvårdsverket | Swedish </a:t>
            </a:r>
            <a:r>
              <a:rPr lang="sv-SE" dirty="0" err="1"/>
              <a:t>Environmental</a:t>
            </a:r>
            <a:r>
              <a:rPr lang="sv-SE" dirty="0"/>
              <a:t> </a:t>
            </a:r>
            <a:r>
              <a:rPr lang="sv-SE" dirty="0" err="1"/>
              <a:t>Protection</a:t>
            </a:r>
            <a:r>
              <a:rPr lang="sv-SE" dirty="0"/>
              <a:t> Agency</a:t>
            </a:r>
          </a:p>
        </p:txBody>
      </p:sp>
      <p:sp>
        <p:nvSpPr>
          <p:cNvPr id="6" name="Platshållare för bildnummer 5"/>
          <p:cNvSpPr>
            <a:spLocks noGrp="1"/>
          </p:cNvSpPr>
          <p:nvPr>
            <p:ph type="sldNum" sz="quarter" idx="12"/>
          </p:nvPr>
        </p:nvSpPr>
        <p:spPr/>
        <p:txBody>
          <a:bodyPr/>
          <a:lstStyle>
            <a:lvl1pPr algn="r">
              <a:defRPr/>
            </a:lvl1pPr>
          </a:lstStyle>
          <a:p>
            <a:fld id="{1844E2AD-2CA4-4022-8F3B-D585D66E2E30}" type="slidenum">
              <a:rPr lang="sv-SE" smtClean="0"/>
              <a:pPr/>
              <a:t>‹#›</a:t>
            </a:fld>
            <a:endParaRPr lang="sv-SE" dirty="0"/>
          </a:p>
        </p:txBody>
      </p:sp>
    </p:spTree>
    <p:extLst>
      <p:ext uri="{BB962C8B-B14F-4D97-AF65-F5344CB8AC3E}">
        <p14:creationId xmlns:p14="http://schemas.microsoft.com/office/powerpoint/2010/main" val="2907096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vsnittsrubrik vit">
    <p:spTree>
      <p:nvGrpSpPr>
        <p:cNvPr id="1" name=""/>
        <p:cNvGrpSpPr/>
        <p:nvPr/>
      </p:nvGrpSpPr>
      <p:grpSpPr>
        <a:xfrm>
          <a:off x="0" y="0"/>
          <a:ext cx="0" cy="0"/>
          <a:chOff x="0" y="0"/>
          <a:chExt cx="0" cy="0"/>
        </a:xfrm>
      </p:grpSpPr>
      <p:sp>
        <p:nvSpPr>
          <p:cNvPr id="7" name="Rektangel 6"/>
          <p:cNvSpPr/>
          <p:nvPr userDrawn="1"/>
        </p:nvSpPr>
        <p:spPr>
          <a:xfrm>
            <a:off x="0" y="0"/>
            <a:ext cx="9144000" cy="5661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datum 2"/>
          <p:cNvSpPr>
            <a:spLocks noGrp="1"/>
          </p:cNvSpPr>
          <p:nvPr>
            <p:ph type="dt" sz="half" idx="10"/>
          </p:nvPr>
        </p:nvSpPr>
        <p:spPr/>
        <p:txBody>
          <a:bodyPr/>
          <a:lstStyle/>
          <a:p>
            <a:fld id="{5B8BE423-1780-43BB-A8FE-3025F34AD1F8}" type="datetime1">
              <a:rPr lang="sv-SE" smtClean="0"/>
              <a:pPr/>
              <a:t>2019-06-19</a:t>
            </a:fld>
            <a:endParaRPr lang="sv-SE" dirty="0"/>
          </a:p>
        </p:txBody>
      </p:sp>
      <p:sp>
        <p:nvSpPr>
          <p:cNvPr id="4" name="Platshållare för sidfot 3"/>
          <p:cNvSpPr>
            <a:spLocks noGrp="1"/>
          </p:cNvSpPr>
          <p:nvPr>
            <p:ph type="ftr" sz="quarter" idx="11"/>
          </p:nvPr>
        </p:nvSpPr>
        <p:spPr/>
        <p:txBody>
          <a:bodyPr/>
          <a:lstStyle/>
          <a:p>
            <a:pPr algn="l"/>
            <a:r>
              <a:rPr lang="sv-SE"/>
              <a:t>Naturvårdsverket | Swedish Environmental Protection Agency</a:t>
            </a:r>
            <a:endParaRPr lang="sv-SE" dirty="0"/>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dirty="0"/>
          </a:p>
        </p:txBody>
      </p:sp>
      <p:sp>
        <p:nvSpPr>
          <p:cNvPr id="6" name="Rubrik 1"/>
          <p:cNvSpPr>
            <a:spLocks noGrp="1"/>
          </p:cNvSpPr>
          <p:nvPr>
            <p:ph type="title"/>
          </p:nvPr>
        </p:nvSpPr>
        <p:spPr>
          <a:xfrm>
            <a:off x="722313" y="561486"/>
            <a:ext cx="7810500" cy="4680000"/>
          </a:xfrm>
        </p:spPr>
        <p:txBody>
          <a:bodyPr anchor="t">
            <a:noAutofit/>
          </a:bodyPr>
          <a:lstStyle>
            <a:lvl1pPr algn="l">
              <a:lnSpc>
                <a:spcPct val="90000"/>
              </a:lnSpc>
              <a:defRPr sz="9000" b="0" cap="none" baseline="0">
                <a:solidFill>
                  <a:schemeClr val="bg1"/>
                </a:solidFill>
              </a:defRPr>
            </a:lvl1pPr>
          </a:lstStyle>
          <a:p>
            <a:r>
              <a:rPr lang="sv-SE"/>
              <a:t>Klicka här för att ändra mall för rubrikformat</a:t>
            </a:r>
            <a:endParaRPr lang="sv-SE" dirty="0"/>
          </a:p>
        </p:txBody>
      </p:sp>
    </p:spTree>
    <p:extLst>
      <p:ext uri="{BB962C8B-B14F-4D97-AF65-F5344CB8AC3E}">
        <p14:creationId xmlns:p14="http://schemas.microsoft.com/office/powerpoint/2010/main" val="3204480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tor liggande bild utan logo">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5B8BE423-1780-43BB-A8FE-3025F34AD1F8}" type="datetime1">
              <a:rPr lang="sv-SE" smtClean="0"/>
              <a:pPr/>
              <a:t>2019-06-19</a:t>
            </a:fld>
            <a:endParaRPr lang="sv-SE" dirty="0"/>
          </a:p>
        </p:txBody>
      </p:sp>
      <p:sp>
        <p:nvSpPr>
          <p:cNvPr id="4" name="Platshållare för sidfot 3"/>
          <p:cNvSpPr>
            <a:spLocks noGrp="1"/>
          </p:cNvSpPr>
          <p:nvPr>
            <p:ph type="ftr" sz="quarter" idx="11"/>
          </p:nvPr>
        </p:nvSpPr>
        <p:spPr/>
        <p:txBody>
          <a:bodyPr/>
          <a:lstStyle/>
          <a:p>
            <a:pPr algn="l"/>
            <a:r>
              <a:rPr lang="sv-SE"/>
              <a:t>Naturvårdsverket | Swedish Environmental Protection Agency</a:t>
            </a:r>
            <a:endParaRPr lang="sv-SE" dirty="0"/>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dirty="0"/>
          </a:p>
        </p:txBody>
      </p:sp>
      <p:sp>
        <p:nvSpPr>
          <p:cNvPr id="7" name="Platshållare för bild 6"/>
          <p:cNvSpPr>
            <a:spLocks noGrp="1"/>
          </p:cNvSpPr>
          <p:nvPr>
            <p:ph type="pic" sz="quarter" idx="13"/>
          </p:nvPr>
        </p:nvSpPr>
        <p:spPr>
          <a:xfrm>
            <a:off x="0" y="612000"/>
            <a:ext cx="8391600" cy="5594400"/>
          </a:xfrm>
        </p:spPr>
        <p:txBody>
          <a:bodyPr/>
          <a:lstStyle/>
          <a:p>
            <a:r>
              <a:rPr lang="sv-SE"/>
              <a:t>Klicka på ikonen för att lägga till en bild</a:t>
            </a:r>
          </a:p>
        </p:txBody>
      </p:sp>
    </p:spTree>
    <p:extLst>
      <p:ext uri="{BB962C8B-B14F-4D97-AF65-F5344CB8AC3E}">
        <p14:creationId xmlns:p14="http://schemas.microsoft.com/office/powerpoint/2010/main" val="3183764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or liggande bild och rubrik">
    <p:spTree>
      <p:nvGrpSpPr>
        <p:cNvPr id="1" name=""/>
        <p:cNvGrpSpPr/>
        <p:nvPr/>
      </p:nvGrpSpPr>
      <p:grpSpPr>
        <a:xfrm>
          <a:off x="0" y="0"/>
          <a:ext cx="0" cy="0"/>
          <a:chOff x="0" y="0"/>
          <a:chExt cx="0" cy="0"/>
        </a:xfrm>
      </p:grpSpPr>
      <p:sp>
        <p:nvSpPr>
          <p:cNvPr id="2" name="Rubrik 1"/>
          <p:cNvSpPr>
            <a:spLocks noGrp="1"/>
          </p:cNvSpPr>
          <p:nvPr>
            <p:ph type="title"/>
          </p:nvPr>
        </p:nvSpPr>
        <p:spPr>
          <a:xfrm>
            <a:off x="900000" y="4870800"/>
            <a:ext cx="6552000" cy="1080000"/>
          </a:xfrm>
        </p:spPr>
        <p:txBody>
          <a:bodyPr>
            <a:noAutofit/>
          </a:bodyPr>
          <a:lstStyle>
            <a:lvl1pPr>
              <a:defRPr cap="all" baseline="0"/>
            </a:lvl1pPr>
          </a:lstStyle>
          <a:p>
            <a:r>
              <a:rPr lang="sv-SE"/>
              <a:t>Klicka här för att ändra mall för rubrikformat</a:t>
            </a:r>
            <a:endParaRPr lang="sv-SE" dirty="0"/>
          </a:p>
        </p:txBody>
      </p:sp>
      <p:sp>
        <p:nvSpPr>
          <p:cNvPr id="3" name="Platshållare för datum 2"/>
          <p:cNvSpPr>
            <a:spLocks noGrp="1"/>
          </p:cNvSpPr>
          <p:nvPr>
            <p:ph type="dt" sz="half" idx="10"/>
          </p:nvPr>
        </p:nvSpPr>
        <p:spPr/>
        <p:txBody>
          <a:bodyPr/>
          <a:lstStyle/>
          <a:p>
            <a:fld id="{5B8BE423-1780-43BB-A8FE-3025F34AD1F8}" type="datetime1">
              <a:rPr lang="sv-SE" smtClean="0"/>
              <a:pPr/>
              <a:t>2019-06-19</a:t>
            </a:fld>
            <a:endParaRPr lang="sv-SE" dirty="0"/>
          </a:p>
        </p:txBody>
      </p:sp>
      <p:sp>
        <p:nvSpPr>
          <p:cNvPr id="4" name="Platshållare för sidfot 3"/>
          <p:cNvSpPr>
            <a:spLocks noGrp="1"/>
          </p:cNvSpPr>
          <p:nvPr>
            <p:ph type="ftr" sz="quarter" idx="11"/>
          </p:nvPr>
        </p:nvSpPr>
        <p:spPr/>
        <p:txBody>
          <a:bodyPr/>
          <a:lstStyle/>
          <a:p>
            <a:pPr algn="l"/>
            <a:r>
              <a:rPr lang="sv-SE"/>
              <a:t>Naturvårdsverket | Swedish Environmental Protection Agency</a:t>
            </a:r>
            <a:endParaRPr lang="sv-SE" dirty="0"/>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dirty="0"/>
          </a:p>
        </p:txBody>
      </p:sp>
      <p:sp>
        <p:nvSpPr>
          <p:cNvPr id="8" name="Platshållare för bild 7"/>
          <p:cNvSpPr>
            <a:spLocks noGrp="1"/>
          </p:cNvSpPr>
          <p:nvPr>
            <p:ph type="pic" sz="quarter" idx="13"/>
          </p:nvPr>
        </p:nvSpPr>
        <p:spPr>
          <a:xfrm>
            <a:off x="900000" y="-25200"/>
            <a:ext cx="7020000" cy="4680000"/>
          </a:xfrm>
        </p:spPr>
        <p:txBody>
          <a:bodyPr/>
          <a:lstStyle/>
          <a:p>
            <a:r>
              <a:rPr lang="sv-SE"/>
              <a:t>Klicka på ikonen för att lägga till en bild</a:t>
            </a:r>
          </a:p>
        </p:txBody>
      </p:sp>
    </p:spTree>
    <p:extLst>
      <p:ext uri="{BB962C8B-B14F-4D97-AF65-F5344CB8AC3E}">
        <p14:creationId xmlns:p14="http://schemas.microsoft.com/office/powerpoint/2010/main" val="1568851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ggande bild, rubrik, punktl.">
    <p:spTree>
      <p:nvGrpSpPr>
        <p:cNvPr id="1" name=""/>
        <p:cNvGrpSpPr/>
        <p:nvPr/>
      </p:nvGrpSpPr>
      <p:grpSpPr>
        <a:xfrm>
          <a:off x="0" y="0"/>
          <a:ext cx="0" cy="0"/>
          <a:chOff x="0" y="0"/>
          <a:chExt cx="0" cy="0"/>
        </a:xfrm>
      </p:grpSpPr>
      <p:sp>
        <p:nvSpPr>
          <p:cNvPr id="2" name="Rubrik 1"/>
          <p:cNvSpPr>
            <a:spLocks noGrp="1"/>
          </p:cNvSpPr>
          <p:nvPr>
            <p:ph type="title"/>
          </p:nvPr>
        </p:nvSpPr>
        <p:spPr>
          <a:xfrm>
            <a:off x="824400" y="619200"/>
            <a:ext cx="8136000" cy="1224000"/>
          </a:xfrm>
        </p:spPr>
        <p:txBody>
          <a:bodyPr>
            <a:noAutofit/>
          </a:bodyPr>
          <a:lstStyle/>
          <a:p>
            <a:r>
              <a:rPr lang="sv-SE"/>
              <a:t>Klicka här för att ändra mall för rubrikformat</a:t>
            </a:r>
          </a:p>
        </p:txBody>
      </p:sp>
      <p:sp>
        <p:nvSpPr>
          <p:cNvPr id="3" name="Platshållare för datum 2"/>
          <p:cNvSpPr>
            <a:spLocks noGrp="1"/>
          </p:cNvSpPr>
          <p:nvPr>
            <p:ph type="dt" sz="half" idx="10"/>
          </p:nvPr>
        </p:nvSpPr>
        <p:spPr/>
        <p:txBody>
          <a:bodyPr/>
          <a:lstStyle/>
          <a:p>
            <a:fld id="{5B8BE423-1780-43BB-A8FE-3025F34AD1F8}" type="datetime1">
              <a:rPr lang="sv-SE" smtClean="0"/>
              <a:pPr/>
              <a:t>2019-06-19</a:t>
            </a:fld>
            <a:endParaRPr lang="sv-SE" dirty="0"/>
          </a:p>
        </p:txBody>
      </p:sp>
      <p:sp>
        <p:nvSpPr>
          <p:cNvPr id="4" name="Platshållare för sidfot 3"/>
          <p:cNvSpPr>
            <a:spLocks noGrp="1"/>
          </p:cNvSpPr>
          <p:nvPr>
            <p:ph type="ftr" sz="quarter" idx="11"/>
          </p:nvPr>
        </p:nvSpPr>
        <p:spPr/>
        <p:txBody>
          <a:bodyPr/>
          <a:lstStyle/>
          <a:p>
            <a:pPr algn="l"/>
            <a:r>
              <a:rPr lang="sv-SE"/>
              <a:t>Naturvårdsverket | Swedish Environmental Protection Agency</a:t>
            </a:r>
            <a:endParaRPr lang="sv-SE" dirty="0"/>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dirty="0"/>
          </a:p>
        </p:txBody>
      </p:sp>
      <p:sp>
        <p:nvSpPr>
          <p:cNvPr id="9" name="Platshållare för bild 8"/>
          <p:cNvSpPr>
            <a:spLocks noGrp="1"/>
          </p:cNvSpPr>
          <p:nvPr>
            <p:ph type="pic" sz="quarter" idx="13"/>
          </p:nvPr>
        </p:nvSpPr>
        <p:spPr>
          <a:xfrm>
            <a:off x="0" y="2016000"/>
            <a:ext cx="4165200" cy="2775600"/>
          </a:xfrm>
        </p:spPr>
        <p:txBody>
          <a:bodyPr/>
          <a:lstStyle/>
          <a:p>
            <a:r>
              <a:rPr lang="sv-SE"/>
              <a:t>Klicka på ikonen för att lägga till en bild</a:t>
            </a:r>
          </a:p>
        </p:txBody>
      </p:sp>
      <p:sp>
        <p:nvSpPr>
          <p:cNvPr id="11" name="Platshållare för text 10"/>
          <p:cNvSpPr>
            <a:spLocks noGrp="1"/>
          </p:cNvSpPr>
          <p:nvPr>
            <p:ph type="body" sz="quarter" idx="14"/>
          </p:nvPr>
        </p:nvSpPr>
        <p:spPr>
          <a:xfrm>
            <a:off x="4572000" y="1926000"/>
            <a:ext cx="3686400" cy="3888000"/>
          </a:xfrm>
        </p:spPr>
        <p:txBody>
          <a:bodyPr>
            <a:noAutofit/>
          </a:bodyPr>
          <a:lstStyle>
            <a:lvl1pPr>
              <a:defRPr sz="2000"/>
            </a:lvl1pPr>
            <a:lvl2pPr>
              <a:defRPr sz="2000"/>
            </a:lvl2pPr>
            <a:lvl3pPr>
              <a:defRPr sz="2000"/>
            </a:lvl3pPr>
            <a:lvl4pPr>
              <a:defRPr sz="1800"/>
            </a:lvl4pPr>
            <a:lvl5pPr>
              <a:defRPr sz="18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193168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24400" y="619200"/>
            <a:ext cx="7344000" cy="1224000"/>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824247" y="1926000"/>
            <a:ext cx="7344000" cy="3888000"/>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3099600" y="6462000"/>
            <a:ext cx="752320" cy="252000"/>
          </a:xfrm>
          <a:prstGeom prst="rect">
            <a:avLst/>
          </a:prstGeom>
        </p:spPr>
        <p:txBody>
          <a:bodyPr vert="horz" lIns="91440" tIns="45720" rIns="91440" bIns="45720" rtlCol="0" anchor="ctr"/>
          <a:lstStyle>
            <a:lvl1pPr algn="l">
              <a:defRPr sz="800" baseline="0">
                <a:solidFill>
                  <a:schemeClr val="tx1"/>
                </a:solidFill>
                <a:latin typeface="Arial" pitchFamily="34" charset="0"/>
                <a:cs typeface="Arial" pitchFamily="34" charset="0"/>
              </a:defRPr>
            </a:lvl1pPr>
          </a:lstStyle>
          <a:p>
            <a:fld id="{5B8BE423-1780-43BB-A8FE-3025F34AD1F8}" type="datetime1">
              <a:rPr lang="sv-SE" smtClean="0"/>
              <a:pPr/>
              <a:t>2019-06-19</a:t>
            </a:fld>
            <a:endParaRPr lang="sv-SE" dirty="0"/>
          </a:p>
        </p:txBody>
      </p:sp>
      <p:sp>
        <p:nvSpPr>
          <p:cNvPr id="5" name="Platshållare för sidfot 4"/>
          <p:cNvSpPr>
            <a:spLocks noGrp="1"/>
          </p:cNvSpPr>
          <p:nvPr>
            <p:ph type="ftr" sz="quarter" idx="3"/>
          </p:nvPr>
        </p:nvSpPr>
        <p:spPr>
          <a:xfrm>
            <a:off x="92990" y="6462000"/>
            <a:ext cx="3038850" cy="252000"/>
          </a:xfrm>
          <a:prstGeom prst="rect">
            <a:avLst/>
          </a:prstGeom>
        </p:spPr>
        <p:txBody>
          <a:bodyPr vert="horz" lIns="91440" tIns="45720" rIns="91440" bIns="45720" rtlCol="0" anchor="ctr"/>
          <a:lstStyle>
            <a:lvl1pPr algn="ctr">
              <a:defRPr sz="800" baseline="0">
                <a:solidFill>
                  <a:schemeClr val="tx1"/>
                </a:solidFill>
                <a:latin typeface="Arial" pitchFamily="34" charset="0"/>
                <a:cs typeface="Arial" pitchFamily="34" charset="0"/>
              </a:defRPr>
            </a:lvl1pPr>
          </a:lstStyle>
          <a:p>
            <a:pPr algn="l"/>
            <a:r>
              <a:rPr lang="sv-SE" dirty="0"/>
              <a:t>Naturvårdsverket | Swedish </a:t>
            </a:r>
            <a:r>
              <a:rPr lang="sv-SE" dirty="0" err="1"/>
              <a:t>Environmental</a:t>
            </a:r>
            <a:r>
              <a:rPr lang="sv-SE" dirty="0"/>
              <a:t> </a:t>
            </a:r>
            <a:r>
              <a:rPr lang="sv-SE" dirty="0" err="1"/>
              <a:t>Protection</a:t>
            </a:r>
            <a:r>
              <a:rPr lang="sv-SE" dirty="0"/>
              <a:t> Agency</a:t>
            </a:r>
          </a:p>
        </p:txBody>
      </p:sp>
      <p:sp>
        <p:nvSpPr>
          <p:cNvPr id="6" name="Platshållare för bildnummer 5"/>
          <p:cNvSpPr>
            <a:spLocks noGrp="1"/>
          </p:cNvSpPr>
          <p:nvPr>
            <p:ph type="sldNum" sz="quarter" idx="4"/>
          </p:nvPr>
        </p:nvSpPr>
        <p:spPr>
          <a:xfrm>
            <a:off x="3837600" y="6462000"/>
            <a:ext cx="360000" cy="252000"/>
          </a:xfrm>
          <a:prstGeom prst="rect">
            <a:avLst/>
          </a:prstGeom>
        </p:spPr>
        <p:txBody>
          <a:bodyPr vert="horz" lIns="91440" tIns="45720" rIns="91440" bIns="45720" rtlCol="0" anchor="ctr"/>
          <a:lstStyle>
            <a:lvl1pPr algn="r">
              <a:defRPr sz="800" baseline="0">
                <a:solidFill>
                  <a:schemeClr val="tx1"/>
                </a:solidFill>
                <a:latin typeface="Arial" pitchFamily="34" charset="0"/>
                <a:cs typeface="Arial" pitchFamily="34" charset="0"/>
              </a:defRPr>
            </a:lvl1pPr>
          </a:lstStyle>
          <a:p>
            <a:fld id="{1844E2AD-2CA4-4022-8F3B-D585D66E2E30}" type="slidenum">
              <a:rPr lang="sv-SE" smtClean="0"/>
              <a:pPr/>
              <a:t>‹#›</a:t>
            </a:fld>
            <a:endParaRPr lang="sv-SE" dirty="0"/>
          </a:p>
        </p:txBody>
      </p:sp>
      <p:pic>
        <p:nvPicPr>
          <p:cNvPr id="7" name="Picture 7" descr="NV_4F_PC"/>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237178" y="5930900"/>
            <a:ext cx="641350" cy="719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52029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50" r:id="rId4"/>
    <p:sldLayoutId id="2147483651" r:id="rId5"/>
    <p:sldLayoutId id="2147483679" r:id="rId6"/>
    <p:sldLayoutId id="2147483671" r:id="rId7"/>
    <p:sldLayoutId id="2147483678" r:id="rId8"/>
    <p:sldLayoutId id="2147483673" r:id="rId9"/>
    <p:sldLayoutId id="2147483674" r:id="rId10"/>
    <p:sldLayoutId id="2147483675" r:id="rId11"/>
    <p:sldLayoutId id="2147483676" r:id="rId12"/>
    <p:sldLayoutId id="2147483677" r:id="rId13"/>
    <p:sldLayoutId id="2147483656" r:id="rId14"/>
  </p:sldLayoutIdLst>
  <p:hf hdr="0"/>
  <p:txStyles>
    <p:titleStyle>
      <a:lvl1pPr algn="l" defTabSz="914400" rtl="0" eaLnBrk="1" latinLnBrk="0" hangingPunct="1">
        <a:spcBef>
          <a:spcPct val="0"/>
        </a:spcBef>
        <a:buNone/>
        <a:defRPr sz="3000" b="1" kern="1200">
          <a:solidFill>
            <a:srgbClr val="5F5F5F"/>
          </a:solidFill>
          <a:latin typeface="Arial" pitchFamily="34" charset="0"/>
          <a:ea typeface="+mj-ea"/>
          <a:cs typeface="Arial" pitchFamily="34" charset="0"/>
        </a:defRPr>
      </a:lvl1pPr>
    </p:titleStyle>
    <p:bodyStyle>
      <a:lvl1pPr marL="252000" indent="-2520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504000" indent="-2520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756000" indent="-252000" algn="l" defTabSz="914400" rtl="0" eaLnBrk="1" latinLnBrk="0" hangingPunct="1">
        <a:spcBef>
          <a:spcPct val="20000"/>
        </a:spcBef>
        <a:buFont typeface="Wingdings" pitchFamily="2" charset="2"/>
        <a:buChar char="§"/>
        <a:defRPr sz="2400" kern="1200">
          <a:solidFill>
            <a:schemeClr val="tx1"/>
          </a:solidFill>
          <a:latin typeface="Arial" pitchFamily="34" charset="0"/>
          <a:ea typeface="+mn-ea"/>
          <a:cs typeface="Arial" pitchFamily="34" charset="0"/>
        </a:defRPr>
      </a:lvl3pPr>
      <a:lvl4pPr marL="1008000" indent="-2520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4pPr>
      <a:lvl5pPr marL="1260000" indent="-2520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4.xml"/><Relationship Id="rId1" Type="http://schemas.openxmlformats.org/officeDocument/2006/relationships/video" Target="https://www.youtube.com/embed/wptQHpit2nU"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www.naturvardsverket.se/"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hyperlink" Target="http://www.lansstyrelsen.se/" TargetMode="External"/><Relationship Id="rId4" Type="http://schemas.openxmlformats.org/officeDocument/2006/relationships/hyperlink" Target="https://www.naturvardsverket.se/filmer-gron-infrastruktur"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video" Target="https://www.youtube.com/embed/G1eUN3P5O7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63040D45-9A89-4A46-98FD-0AD69D86AEAD}"/>
              </a:ext>
            </a:extLst>
          </p:cNvPr>
          <p:cNvSpPr>
            <a:spLocks noGrp="1"/>
          </p:cNvSpPr>
          <p:nvPr>
            <p:ph type="dt" sz="half" idx="10"/>
          </p:nvPr>
        </p:nvSpPr>
        <p:spPr>
          <a:xfrm>
            <a:off x="3099600" y="6462000"/>
            <a:ext cx="1256376" cy="252000"/>
          </a:xfrm>
        </p:spPr>
        <p:txBody>
          <a:bodyPr/>
          <a:lstStyle/>
          <a:p>
            <a:fld id="{DB20D2D8-1CB8-430C-8B77-FBDC8A53D0B9}" type="datetime1">
              <a:rPr lang="sv-SE" smtClean="0"/>
              <a:t>2019-06-19</a:t>
            </a:fld>
            <a:endParaRPr lang="sv-SE" dirty="0"/>
          </a:p>
        </p:txBody>
      </p:sp>
      <p:sp>
        <p:nvSpPr>
          <p:cNvPr id="3" name="Platshållare för sidfot 2">
            <a:extLst>
              <a:ext uri="{FF2B5EF4-FFF2-40B4-BE49-F238E27FC236}">
                <a16:creationId xmlns:a16="http://schemas.microsoft.com/office/drawing/2014/main" id="{2141797F-16C9-4661-AF4D-4C57ED3B53BF}"/>
              </a:ext>
            </a:extLst>
          </p:cNvPr>
          <p:cNvSpPr>
            <a:spLocks noGrp="1"/>
          </p:cNvSpPr>
          <p:nvPr>
            <p:ph type="ftr" sz="quarter" idx="11"/>
          </p:nvPr>
        </p:nvSpPr>
        <p:spPr>
          <a:xfrm>
            <a:off x="92990" y="6110675"/>
            <a:ext cx="3038850" cy="603325"/>
          </a:xfrm>
        </p:spPr>
        <p:txBody>
          <a:bodyPr/>
          <a:lstStyle/>
          <a:p>
            <a:pPr algn="l"/>
            <a:r>
              <a:rPr lang="sv-SE" dirty="0"/>
              <a:t>	                   Illustration: Kjell Ström</a:t>
            </a:r>
          </a:p>
          <a:p>
            <a:pPr algn="l"/>
            <a:endParaRPr lang="sv-SE" dirty="0"/>
          </a:p>
          <a:p>
            <a:pPr algn="l"/>
            <a:endParaRPr lang="sv-SE" dirty="0"/>
          </a:p>
          <a:p>
            <a:pPr algn="l"/>
            <a:r>
              <a:rPr lang="sv-SE" dirty="0"/>
              <a:t>Naturvårdsverket | Swedish </a:t>
            </a:r>
            <a:r>
              <a:rPr lang="sv-SE" dirty="0" err="1"/>
              <a:t>Environmental</a:t>
            </a:r>
            <a:r>
              <a:rPr lang="sv-SE" dirty="0"/>
              <a:t> </a:t>
            </a:r>
            <a:r>
              <a:rPr lang="sv-SE" dirty="0" err="1"/>
              <a:t>Protection</a:t>
            </a:r>
            <a:r>
              <a:rPr lang="sv-SE" dirty="0"/>
              <a:t> Agency</a:t>
            </a:r>
          </a:p>
        </p:txBody>
      </p:sp>
      <p:sp>
        <p:nvSpPr>
          <p:cNvPr id="4" name="Platshållare för bildnummer 3">
            <a:extLst>
              <a:ext uri="{FF2B5EF4-FFF2-40B4-BE49-F238E27FC236}">
                <a16:creationId xmlns:a16="http://schemas.microsoft.com/office/drawing/2014/main" id="{91E79542-80BE-4834-987F-16D4CE95BCC7}"/>
              </a:ext>
            </a:extLst>
          </p:cNvPr>
          <p:cNvSpPr>
            <a:spLocks noGrp="1"/>
          </p:cNvSpPr>
          <p:nvPr>
            <p:ph type="sldNum" sz="quarter" idx="12"/>
          </p:nvPr>
        </p:nvSpPr>
        <p:spPr/>
        <p:txBody>
          <a:bodyPr/>
          <a:lstStyle/>
          <a:p>
            <a:fld id="{1844E2AD-2CA4-4022-8F3B-D585D66E2E30}" type="slidenum">
              <a:rPr lang="sv-SE" smtClean="0"/>
              <a:pPr/>
              <a:t>1</a:t>
            </a:fld>
            <a:endParaRPr lang="sv-SE" dirty="0"/>
          </a:p>
        </p:txBody>
      </p:sp>
      <p:sp>
        <p:nvSpPr>
          <p:cNvPr id="5" name="Rubrik 4">
            <a:extLst>
              <a:ext uri="{FF2B5EF4-FFF2-40B4-BE49-F238E27FC236}">
                <a16:creationId xmlns:a16="http://schemas.microsoft.com/office/drawing/2014/main" id="{BD987F79-3D04-475B-A8EC-1A21506D977F}"/>
              </a:ext>
            </a:extLst>
          </p:cNvPr>
          <p:cNvSpPr>
            <a:spLocks noGrp="1"/>
          </p:cNvSpPr>
          <p:nvPr>
            <p:ph type="title"/>
          </p:nvPr>
        </p:nvSpPr>
        <p:spPr>
          <a:xfrm>
            <a:off x="1691680" y="341958"/>
            <a:ext cx="6192688" cy="548696"/>
          </a:xfrm>
        </p:spPr>
        <p:txBody>
          <a:bodyPr/>
          <a:lstStyle/>
          <a:p>
            <a:r>
              <a:rPr lang="sv-SE" sz="3200" dirty="0">
                <a:solidFill>
                  <a:srgbClr val="00B050"/>
                </a:solidFill>
              </a:rPr>
              <a:t>grön </a:t>
            </a:r>
            <a:r>
              <a:rPr lang="sv-SE" sz="3200" b="0" dirty="0">
                <a:solidFill>
                  <a:schemeClr val="tx1"/>
                </a:solidFill>
              </a:rPr>
              <a:t>infrastruktur</a:t>
            </a:r>
          </a:p>
        </p:txBody>
      </p:sp>
      <p:sp>
        <p:nvSpPr>
          <p:cNvPr id="7" name="Platshållare för text 6">
            <a:extLst>
              <a:ext uri="{FF2B5EF4-FFF2-40B4-BE49-F238E27FC236}">
                <a16:creationId xmlns:a16="http://schemas.microsoft.com/office/drawing/2014/main" id="{520473B7-F48E-4574-8443-7C6108EFC2FC}"/>
              </a:ext>
            </a:extLst>
          </p:cNvPr>
          <p:cNvSpPr>
            <a:spLocks noGrp="1"/>
          </p:cNvSpPr>
          <p:nvPr>
            <p:ph type="body" sz="quarter" idx="14"/>
          </p:nvPr>
        </p:nvSpPr>
        <p:spPr>
          <a:xfrm>
            <a:off x="1691680" y="1043333"/>
            <a:ext cx="6192688" cy="396017"/>
          </a:xfrm>
        </p:spPr>
        <p:txBody>
          <a:bodyPr/>
          <a:lstStyle/>
          <a:p>
            <a:r>
              <a:rPr lang="sv-SE" sz="2800" dirty="0"/>
              <a:t>Vad är det? Varför behövs det?</a:t>
            </a:r>
          </a:p>
          <a:p>
            <a:endParaRPr lang="sv-SE" dirty="0"/>
          </a:p>
        </p:txBody>
      </p:sp>
      <p:pic>
        <p:nvPicPr>
          <p:cNvPr id="9" name="Platshållare för bild 8">
            <a:extLst>
              <a:ext uri="{FF2B5EF4-FFF2-40B4-BE49-F238E27FC236}">
                <a16:creationId xmlns:a16="http://schemas.microsoft.com/office/drawing/2014/main" id="{87740581-301F-46DD-808F-211D2C452062}"/>
              </a:ext>
            </a:extLst>
          </p:cNvPr>
          <p:cNvPicPr>
            <a:picLocks noGrp="1" noChangeAspect="1"/>
          </p:cNvPicPr>
          <p:nvPr>
            <p:ph type="pic" sz="quarter" idx="13"/>
          </p:nvPr>
        </p:nvPicPr>
        <p:blipFill>
          <a:blip r:embed="rId3"/>
          <a:srcRect l="2350" r="2350"/>
          <a:stretch>
            <a:fillRect/>
          </a:stretch>
        </p:blipFill>
        <p:spPr>
          <a:xfrm>
            <a:off x="1548024" y="1790675"/>
            <a:ext cx="6480000" cy="4320000"/>
          </a:xfrm>
          <a:prstGeom prst="rect">
            <a:avLst/>
          </a:prstGeom>
        </p:spPr>
      </p:pic>
    </p:spTree>
    <p:extLst>
      <p:ext uri="{BB962C8B-B14F-4D97-AF65-F5344CB8AC3E}">
        <p14:creationId xmlns:p14="http://schemas.microsoft.com/office/powerpoint/2010/main" val="1166838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492190-D1D8-4E6D-ACD0-D9123E35EF92}"/>
              </a:ext>
            </a:extLst>
          </p:cNvPr>
          <p:cNvSpPr>
            <a:spLocks noGrp="1"/>
          </p:cNvSpPr>
          <p:nvPr>
            <p:ph type="title"/>
          </p:nvPr>
        </p:nvSpPr>
        <p:spPr>
          <a:xfrm>
            <a:off x="824400" y="332656"/>
            <a:ext cx="7420008" cy="641068"/>
          </a:xfrm>
        </p:spPr>
        <p:txBody>
          <a:bodyPr/>
          <a:lstStyle/>
          <a:p>
            <a:pPr algn="ctr"/>
            <a:r>
              <a:rPr lang="sv-SE" dirty="0"/>
              <a:t>Vad är syftet med handlingsplanerna?</a:t>
            </a:r>
          </a:p>
        </p:txBody>
      </p:sp>
      <p:sp>
        <p:nvSpPr>
          <p:cNvPr id="3" name="Platshållare för innehåll 2">
            <a:extLst>
              <a:ext uri="{FF2B5EF4-FFF2-40B4-BE49-F238E27FC236}">
                <a16:creationId xmlns:a16="http://schemas.microsoft.com/office/drawing/2014/main" id="{81ACB41F-08AB-481C-A6D2-FA21E38DB29F}"/>
              </a:ext>
            </a:extLst>
          </p:cNvPr>
          <p:cNvSpPr>
            <a:spLocks noGrp="1"/>
          </p:cNvSpPr>
          <p:nvPr>
            <p:ph idx="1"/>
          </p:nvPr>
        </p:nvSpPr>
        <p:spPr>
          <a:xfrm>
            <a:off x="824400" y="1196752"/>
            <a:ext cx="7564024" cy="5040560"/>
          </a:xfrm>
        </p:spPr>
        <p:txBody>
          <a:bodyPr vert="horz" lIns="91440" tIns="45720" rIns="91440" bIns="45720" rtlCol="0" anchor="t">
            <a:noAutofit/>
          </a:bodyPr>
          <a:lstStyle/>
          <a:p>
            <a:pPr marL="251460" indent="-251460"/>
            <a:r>
              <a:rPr lang="sv-SE" dirty="0">
                <a:latin typeface="Arial"/>
                <a:cs typeface="Arial"/>
              </a:rPr>
              <a:t>Gemensamt kunskapsunderlag.</a:t>
            </a:r>
          </a:p>
          <a:p>
            <a:pPr marL="251460" indent="-251460"/>
            <a:r>
              <a:rPr lang="sv-SE" dirty="0">
                <a:latin typeface="Arial"/>
                <a:cs typeface="Arial"/>
              </a:rPr>
              <a:t>Tillgänglig kunskap - alla kan bidra.</a:t>
            </a:r>
          </a:p>
          <a:p>
            <a:pPr marL="251460" indent="-251460"/>
            <a:r>
              <a:rPr lang="sv-SE" dirty="0">
                <a:latin typeface="Arial"/>
                <a:cs typeface="Arial"/>
              </a:rPr>
              <a:t>Landskapsperspektiv - naturen känner inga administrativa gränser.</a:t>
            </a:r>
          </a:p>
          <a:p>
            <a:pPr marL="251460" indent="-251460"/>
            <a:r>
              <a:rPr lang="sv-SE" dirty="0">
                <a:latin typeface="Arial"/>
                <a:cs typeface="Arial"/>
              </a:rPr>
              <a:t>Bättre samverkan - mellan markägare, kommuner, myndigheter och andra berörda.</a:t>
            </a:r>
          </a:p>
          <a:p>
            <a:pPr marL="251460" indent="-251460"/>
            <a:r>
              <a:rPr lang="sv-SE" dirty="0">
                <a:latin typeface="Arial"/>
                <a:cs typeface="Arial"/>
              </a:rPr>
              <a:t>Visa var det finns naturvärden som kräver stor hänsyn, samt var det krävs mindre hänsyn.</a:t>
            </a:r>
            <a:endParaRPr lang="sv-SE" dirty="0"/>
          </a:p>
          <a:p>
            <a:pPr marL="251460" indent="-251460"/>
            <a:r>
              <a:rPr lang="sv-SE" dirty="0">
                <a:latin typeface="Arial"/>
                <a:cs typeface="Arial"/>
              </a:rPr>
              <a:t>Prioritering på landskapsnivå av var det krävs ett stort behov av insatser.</a:t>
            </a:r>
          </a:p>
          <a:p>
            <a:pPr marL="251460" indent="-251460"/>
            <a:r>
              <a:rPr lang="sv-SE" dirty="0">
                <a:latin typeface="Arial"/>
                <a:cs typeface="Arial"/>
              </a:rPr>
              <a:t>Rätt åtgärd på rätt plats – både stora och små åtgärder har betydelse.</a:t>
            </a:r>
            <a:endParaRPr lang="sv-SE" dirty="0"/>
          </a:p>
          <a:p>
            <a:pPr marL="251460" indent="-251460"/>
            <a:endParaRPr lang="sv-SE" dirty="0"/>
          </a:p>
        </p:txBody>
      </p:sp>
      <p:sp>
        <p:nvSpPr>
          <p:cNvPr id="4" name="Platshållare för datum 3">
            <a:extLst>
              <a:ext uri="{FF2B5EF4-FFF2-40B4-BE49-F238E27FC236}">
                <a16:creationId xmlns:a16="http://schemas.microsoft.com/office/drawing/2014/main" id="{D14DBB6A-474D-49FD-8DE7-94D0CD759405}"/>
              </a:ext>
            </a:extLst>
          </p:cNvPr>
          <p:cNvSpPr>
            <a:spLocks noGrp="1"/>
          </p:cNvSpPr>
          <p:nvPr>
            <p:ph type="dt" sz="half" idx="10"/>
          </p:nvPr>
        </p:nvSpPr>
        <p:spPr/>
        <p:txBody>
          <a:bodyPr/>
          <a:lstStyle/>
          <a:p>
            <a:fld id="{31F8AAC4-2748-4E53-A84E-4A6AD65B6C1B}" type="datetime1">
              <a:rPr lang="sv-SE" smtClean="0"/>
              <a:t>2019-06-19</a:t>
            </a:fld>
            <a:endParaRPr lang="sv-SE" dirty="0"/>
          </a:p>
        </p:txBody>
      </p:sp>
      <p:sp>
        <p:nvSpPr>
          <p:cNvPr id="5" name="Platshållare för sidfot 4">
            <a:extLst>
              <a:ext uri="{FF2B5EF4-FFF2-40B4-BE49-F238E27FC236}">
                <a16:creationId xmlns:a16="http://schemas.microsoft.com/office/drawing/2014/main" id="{10E45D99-F29E-4483-8943-4EA7BD9E4484}"/>
              </a:ext>
            </a:extLst>
          </p:cNvPr>
          <p:cNvSpPr>
            <a:spLocks noGrp="1"/>
          </p:cNvSpPr>
          <p:nvPr>
            <p:ph type="ftr" sz="quarter" idx="11"/>
          </p:nvPr>
        </p:nvSpPr>
        <p:spPr/>
        <p:txBody>
          <a:bodyPr/>
          <a:lstStyle/>
          <a:p>
            <a:pPr algn="l"/>
            <a:r>
              <a:rPr lang="sv-SE"/>
              <a:t>Naturvårdsverket | Swedish Environmental Protection Agency</a:t>
            </a:r>
            <a:endParaRPr lang="sv-SE" dirty="0"/>
          </a:p>
        </p:txBody>
      </p:sp>
      <p:sp>
        <p:nvSpPr>
          <p:cNvPr id="6" name="Platshållare för bildnummer 5">
            <a:extLst>
              <a:ext uri="{FF2B5EF4-FFF2-40B4-BE49-F238E27FC236}">
                <a16:creationId xmlns:a16="http://schemas.microsoft.com/office/drawing/2014/main" id="{455C74CC-83DE-4EAB-9654-4E14D30A045E}"/>
              </a:ext>
            </a:extLst>
          </p:cNvPr>
          <p:cNvSpPr>
            <a:spLocks noGrp="1"/>
          </p:cNvSpPr>
          <p:nvPr>
            <p:ph type="sldNum" sz="quarter" idx="12"/>
          </p:nvPr>
        </p:nvSpPr>
        <p:spPr/>
        <p:txBody>
          <a:bodyPr/>
          <a:lstStyle/>
          <a:p>
            <a:fld id="{1844E2AD-2CA4-4022-8F3B-D585D66E2E30}" type="slidenum">
              <a:rPr lang="sv-SE" smtClean="0"/>
              <a:pPr/>
              <a:t>10</a:t>
            </a:fld>
            <a:endParaRPr lang="sv-SE" dirty="0"/>
          </a:p>
        </p:txBody>
      </p:sp>
    </p:spTree>
    <p:extLst>
      <p:ext uri="{BB962C8B-B14F-4D97-AF65-F5344CB8AC3E}">
        <p14:creationId xmlns:p14="http://schemas.microsoft.com/office/powerpoint/2010/main" val="2418194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EBC76F-580F-4A6D-B1A3-3259F6656414}"/>
              </a:ext>
            </a:extLst>
          </p:cNvPr>
          <p:cNvSpPr>
            <a:spLocks noGrp="1"/>
          </p:cNvSpPr>
          <p:nvPr>
            <p:ph type="title"/>
          </p:nvPr>
        </p:nvSpPr>
        <p:spPr>
          <a:xfrm>
            <a:off x="92990" y="360024"/>
            <a:ext cx="8867410" cy="1052752"/>
          </a:xfrm>
        </p:spPr>
        <p:txBody>
          <a:bodyPr/>
          <a:lstStyle/>
          <a:p>
            <a:pPr algn="ctr"/>
            <a:r>
              <a:rPr lang="sv-SE" dirty="0"/>
              <a:t>Hur har länsstyrelserna tagit fram handlingsplanerna?</a:t>
            </a:r>
          </a:p>
        </p:txBody>
      </p:sp>
      <p:sp>
        <p:nvSpPr>
          <p:cNvPr id="3" name="Platshållare för datum 2">
            <a:extLst>
              <a:ext uri="{FF2B5EF4-FFF2-40B4-BE49-F238E27FC236}">
                <a16:creationId xmlns:a16="http://schemas.microsoft.com/office/drawing/2014/main" id="{B73F0766-91FD-418D-BF0B-0D9DAFA25302}"/>
              </a:ext>
            </a:extLst>
          </p:cNvPr>
          <p:cNvSpPr>
            <a:spLocks noGrp="1"/>
          </p:cNvSpPr>
          <p:nvPr>
            <p:ph type="dt" sz="half" idx="10"/>
          </p:nvPr>
        </p:nvSpPr>
        <p:spPr/>
        <p:txBody>
          <a:bodyPr/>
          <a:lstStyle/>
          <a:p>
            <a:fld id="{5B8BE423-1780-43BB-A8FE-3025F34AD1F8}" type="datetime1">
              <a:rPr lang="sv-SE" smtClean="0"/>
              <a:pPr/>
              <a:t>2019-06-19</a:t>
            </a:fld>
            <a:endParaRPr lang="sv-SE" dirty="0"/>
          </a:p>
        </p:txBody>
      </p:sp>
      <p:sp>
        <p:nvSpPr>
          <p:cNvPr id="4" name="Platshållare för sidfot 3">
            <a:extLst>
              <a:ext uri="{FF2B5EF4-FFF2-40B4-BE49-F238E27FC236}">
                <a16:creationId xmlns:a16="http://schemas.microsoft.com/office/drawing/2014/main" id="{7D79C86E-30DC-4E9C-9EAB-BD12C0D79B2A}"/>
              </a:ext>
            </a:extLst>
          </p:cNvPr>
          <p:cNvSpPr>
            <a:spLocks noGrp="1"/>
          </p:cNvSpPr>
          <p:nvPr>
            <p:ph type="ftr" sz="quarter" idx="11"/>
          </p:nvPr>
        </p:nvSpPr>
        <p:spPr>
          <a:xfrm>
            <a:off x="23260" y="5445224"/>
            <a:ext cx="3076340" cy="1268776"/>
          </a:xfrm>
        </p:spPr>
        <p:txBody>
          <a:bodyPr/>
          <a:lstStyle/>
          <a:p>
            <a:pPr algn="l"/>
            <a:r>
              <a:rPr lang="sv-SE" dirty="0"/>
              <a:t>Illustration: Kjell Ström</a:t>
            </a:r>
          </a:p>
          <a:p>
            <a:pPr algn="l"/>
            <a:endParaRPr lang="sv-SE" dirty="0"/>
          </a:p>
          <a:p>
            <a:pPr algn="l"/>
            <a:endParaRPr lang="sv-SE" dirty="0"/>
          </a:p>
          <a:p>
            <a:pPr algn="l"/>
            <a:endParaRPr lang="sv-SE" dirty="0"/>
          </a:p>
          <a:p>
            <a:pPr algn="l"/>
            <a:endParaRPr lang="sv-SE" dirty="0"/>
          </a:p>
          <a:p>
            <a:pPr algn="l"/>
            <a:endParaRPr lang="sv-SE" dirty="0"/>
          </a:p>
          <a:p>
            <a:pPr algn="l"/>
            <a:endParaRPr lang="sv-SE" dirty="0"/>
          </a:p>
          <a:p>
            <a:pPr algn="l"/>
            <a:endParaRPr lang="sv-SE" dirty="0"/>
          </a:p>
          <a:p>
            <a:pPr algn="l"/>
            <a:r>
              <a:rPr lang="sv-SE" dirty="0"/>
              <a:t>Naturvårdsverket | Swedish </a:t>
            </a:r>
            <a:r>
              <a:rPr lang="sv-SE" dirty="0" err="1"/>
              <a:t>Environmental</a:t>
            </a:r>
            <a:r>
              <a:rPr lang="sv-SE" dirty="0"/>
              <a:t> </a:t>
            </a:r>
            <a:r>
              <a:rPr lang="sv-SE" dirty="0" err="1"/>
              <a:t>Protection</a:t>
            </a:r>
            <a:r>
              <a:rPr lang="sv-SE" dirty="0"/>
              <a:t> Agency</a:t>
            </a:r>
          </a:p>
        </p:txBody>
      </p:sp>
      <p:sp>
        <p:nvSpPr>
          <p:cNvPr id="5" name="Platshållare för bildnummer 4">
            <a:extLst>
              <a:ext uri="{FF2B5EF4-FFF2-40B4-BE49-F238E27FC236}">
                <a16:creationId xmlns:a16="http://schemas.microsoft.com/office/drawing/2014/main" id="{FE9DA45A-C868-4EC4-8A77-0C14C10D8475}"/>
              </a:ext>
            </a:extLst>
          </p:cNvPr>
          <p:cNvSpPr>
            <a:spLocks noGrp="1"/>
          </p:cNvSpPr>
          <p:nvPr>
            <p:ph type="sldNum" sz="quarter" idx="12"/>
          </p:nvPr>
        </p:nvSpPr>
        <p:spPr/>
        <p:txBody>
          <a:bodyPr/>
          <a:lstStyle/>
          <a:p>
            <a:fld id="{1844E2AD-2CA4-4022-8F3B-D585D66E2E30}" type="slidenum">
              <a:rPr lang="sv-SE" smtClean="0"/>
              <a:pPr/>
              <a:t>11</a:t>
            </a:fld>
            <a:endParaRPr lang="sv-SE" dirty="0"/>
          </a:p>
        </p:txBody>
      </p:sp>
      <p:sp>
        <p:nvSpPr>
          <p:cNvPr id="7" name="Platshållare för text 6">
            <a:extLst>
              <a:ext uri="{FF2B5EF4-FFF2-40B4-BE49-F238E27FC236}">
                <a16:creationId xmlns:a16="http://schemas.microsoft.com/office/drawing/2014/main" id="{1BBD5281-E2F8-4CD9-8379-B243399544BC}"/>
              </a:ext>
            </a:extLst>
          </p:cNvPr>
          <p:cNvSpPr>
            <a:spLocks noGrp="1"/>
          </p:cNvSpPr>
          <p:nvPr>
            <p:ph type="body" sz="quarter" idx="14"/>
          </p:nvPr>
        </p:nvSpPr>
        <p:spPr>
          <a:xfrm>
            <a:off x="5090095" y="1628800"/>
            <a:ext cx="3870305" cy="4536504"/>
          </a:xfrm>
        </p:spPr>
        <p:txBody>
          <a:bodyPr vert="horz" lIns="91440" tIns="45720" rIns="91440" bIns="45720" rtlCol="0" anchor="t">
            <a:noAutofit/>
          </a:bodyPr>
          <a:lstStyle/>
          <a:p>
            <a:pPr marL="251460" indent="-251460"/>
            <a:r>
              <a:rPr lang="sv-SE" dirty="0">
                <a:latin typeface="Arial"/>
                <a:cs typeface="Arial"/>
              </a:rPr>
              <a:t>Kartläggning av landskapets kvaliteter.</a:t>
            </a:r>
          </a:p>
          <a:p>
            <a:pPr marL="251460" indent="-251460"/>
            <a:r>
              <a:rPr lang="sv-SE" dirty="0">
                <a:latin typeface="Arial"/>
                <a:cs typeface="Arial"/>
              </a:rPr>
              <a:t>Beskriver var det finns biologiskt rika områden i landskapet.</a:t>
            </a:r>
          </a:p>
          <a:p>
            <a:pPr marL="251460" indent="-251460"/>
            <a:r>
              <a:rPr lang="sv-SE" dirty="0">
                <a:latin typeface="Arial"/>
                <a:cs typeface="Arial"/>
              </a:rPr>
              <a:t>Långsiktighet och helhetssyn på landskapet.</a:t>
            </a:r>
          </a:p>
          <a:p>
            <a:pPr marL="251460" indent="-251460"/>
            <a:r>
              <a:rPr lang="sv-SE" dirty="0">
                <a:latin typeface="Arial"/>
                <a:cs typeface="Arial"/>
              </a:rPr>
              <a:t>Delaktighet genom dialog och samverkan.</a:t>
            </a:r>
          </a:p>
          <a:p>
            <a:pPr marL="251460" indent="-251460"/>
            <a:r>
              <a:rPr lang="sv-SE" dirty="0">
                <a:latin typeface="Arial"/>
                <a:cs typeface="Arial"/>
              </a:rPr>
              <a:t>Ingen styrande lagstiftning – bygger på förutsättningar och vilja att skapa en </a:t>
            </a:r>
            <a:br>
              <a:rPr lang="sv-SE" dirty="0">
                <a:latin typeface="Arial"/>
                <a:cs typeface="Arial"/>
              </a:rPr>
            </a:br>
            <a:r>
              <a:rPr lang="sv-SE" dirty="0">
                <a:latin typeface="Arial"/>
                <a:cs typeface="Arial"/>
              </a:rPr>
              <a:t>långsiktigt hållbar miljö.</a:t>
            </a:r>
          </a:p>
          <a:p>
            <a:pPr marL="251460" indent="-251460"/>
            <a:endParaRPr lang="sv-SE" dirty="0"/>
          </a:p>
          <a:p>
            <a:pPr marL="251460" indent="-251460"/>
            <a:endParaRPr lang="sv-SE" dirty="0"/>
          </a:p>
          <a:p>
            <a:pPr marL="251460" indent="-251460"/>
            <a:endParaRPr lang="sv-SE" dirty="0"/>
          </a:p>
        </p:txBody>
      </p:sp>
      <p:pic>
        <p:nvPicPr>
          <p:cNvPr id="10" name="Platshållare för bild 9">
            <a:extLst>
              <a:ext uri="{FF2B5EF4-FFF2-40B4-BE49-F238E27FC236}">
                <a16:creationId xmlns:a16="http://schemas.microsoft.com/office/drawing/2014/main" id="{5DE7CBF9-F487-4C79-88FE-7E5AECAB5FE3}"/>
              </a:ext>
            </a:extLst>
          </p:cNvPr>
          <p:cNvPicPr>
            <a:picLocks noGrp="1" noChangeAspect="1"/>
          </p:cNvPicPr>
          <p:nvPr>
            <p:ph type="pic" sz="quarter" idx="13"/>
          </p:nvPr>
        </p:nvPicPr>
        <p:blipFill>
          <a:blip r:embed="rId3"/>
          <a:srcRect t="1464" b="1464"/>
          <a:stretch>
            <a:fillRect/>
          </a:stretch>
        </p:blipFill>
        <p:spPr>
          <a:xfrm>
            <a:off x="0" y="2016000"/>
            <a:ext cx="5146060" cy="3429224"/>
          </a:xfrm>
          <a:prstGeom prst="rect">
            <a:avLst/>
          </a:prstGeom>
        </p:spPr>
      </p:pic>
    </p:spTree>
    <p:extLst>
      <p:ext uri="{BB962C8B-B14F-4D97-AF65-F5344CB8AC3E}">
        <p14:creationId xmlns:p14="http://schemas.microsoft.com/office/powerpoint/2010/main" val="1543577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69D841-29E5-477F-94F5-93039A74318F}"/>
              </a:ext>
            </a:extLst>
          </p:cNvPr>
          <p:cNvSpPr>
            <a:spLocks noGrp="1"/>
          </p:cNvSpPr>
          <p:nvPr>
            <p:ph type="title"/>
          </p:nvPr>
        </p:nvSpPr>
        <p:spPr>
          <a:xfrm>
            <a:off x="824400" y="404664"/>
            <a:ext cx="7344000" cy="1080120"/>
          </a:xfrm>
        </p:spPr>
        <p:txBody>
          <a:bodyPr/>
          <a:lstStyle/>
          <a:p>
            <a:pPr algn="ctr"/>
            <a:r>
              <a:rPr lang="sv-SE" dirty="0"/>
              <a:t>Landskapet består av pusselbitar av mark- och vattenområden</a:t>
            </a:r>
          </a:p>
        </p:txBody>
      </p:sp>
      <p:pic>
        <p:nvPicPr>
          <p:cNvPr id="8" name="Platshållare för innehåll 7">
            <a:extLst>
              <a:ext uri="{FF2B5EF4-FFF2-40B4-BE49-F238E27FC236}">
                <a16:creationId xmlns:a16="http://schemas.microsoft.com/office/drawing/2014/main" id="{59D1CC6F-0A0A-446C-A03D-F9F0D5D7F98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0629" y="1628800"/>
            <a:ext cx="8015854" cy="4134789"/>
          </a:xfrm>
        </p:spPr>
      </p:pic>
      <p:sp>
        <p:nvSpPr>
          <p:cNvPr id="4" name="Platshållare för datum 3">
            <a:extLst>
              <a:ext uri="{FF2B5EF4-FFF2-40B4-BE49-F238E27FC236}">
                <a16:creationId xmlns:a16="http://schemas.microsoft.com/office/drawing/2014/main" id="{9B82698A-895D-4214-84EF-C7343E135A26}"/>
              </a:ext>
            </a:extLst>
          </p:cNvPr>
          <p:cNvSpPr>
            <a:spLocks noGrp="1"/>
          </p:cNvSpPr>
          <p:nvPr>
            <p:ph type="dt" sz="half" idx="10"/>
          </p:nvPr>
        </p:nvSpPr>
        <p:spPr/>
        <p:txBody>
          <a:bodyPr/>
          <a:lstStyle/>
          <a:p>
            <a:fld id="{31F8AAC4-2748-4E53-A84E-4A6AD65B6C1B}" type="datetime1">
              <a:rPr lang="sv-SE" smtClean="0"/>
              <a:t>2019-06-19</a:t>
            </a:fld>
            <a:endParaRPr lang="sv-SE" dirty="0"/>
          </a:p>
        </p:txBody>
      </p:sp>
      <p:sp>
        <p:nvSpPr>
          <p:cNvPr id="5" name="Platshållare för sidfot 4">
            <a:extLst>
              <a:ext uri="{FF2B5EF4-FFF2-40B4-BE49-F238E27FC236}">
                <a16:creationId xmlns:a16="http://schemas.microsoft.com/office/drawing/2014/main" id="{52F22A94-D5B8-407D-84E0-6DF6773D6871}"/>
              </a:ext>
            </a:extLst>
          </p:cNvPr>
          <p:cNvSpPr>
            <a:spLocks noGrp="1"/>
          </p:cNvSpPr>
          <p:nvPr>
            <p:ph type="ftr" sz="quarter" idx="11"/>
          </p:nvPr>
        </p:nvSpPr>
        <p:spPr/>
        <p:txBody>
          <a:bodyPr/>
          <a:lstStyle/>
          <a:p>
            <a:pPr algn="l"/>
            <a:r>
              <a:rPr lang="sv-SE"/>
              <a:t>Naturvårdsverket | Swedish Environmental Protection Agency</a:t>
            </a:r>
            <a:endParaRPr lang="sv-SE" dirty="0"/>
          </a:p>
        </p:txBody>
      </p:sp>
      <p:sp>
        <p:nvSpPr>
          <p:cNvPr id="6" name="Platshållare för bildnummer 5">
            <a:extLst>
              <a:ext uri="{FF2B5EF4-FFF2-40B4-BE49-F238E27FC236}">
                <a16:creationId xmlns:a16="http://schemas.microsoft.com/office/drawing/2014/main" id="{A7FABFE9-9555-4F97-9802-189F7B7E6FB9}"/>
              </a:ext>
            </a:extLst>
          </p:cNvPr>
          <p:cNvSpPr>
            <a:spLocks noGrp="1"/>
          </p:cNvSpPr>
          <p:nvPr>
            <p:ph type="sldNum" sz="quarter" idx="12"/>
          </p:nvPr>
        </p:nvSpPr>
        <p:spPr/>
        <p:txBody>
          <a:bodyPr/>
          <a:lstStyle/>
          <a:p>
            <a:fld id="{1844E2AD-2CA4-4022-8F3B-D585D66E2E30}" type="slidenum">
              <a:rPr lang="sv-SE" smtClean="0"/>
              <a:pPr/>
              <a:t>12</a:t>
            </a:fld>
            <a:endParaRPr lang="sv-SE" dirty="0"/>
          </a:p>
        </p:txBody>
      </p:sp>
    </p:spTree>
    <p:extLst>
      <p:ext uri="{BB962C8B-B14F-4D97-AF65-F5344CB8AC3E}">
        <p14:creationId xmlns:p14="http://schemas.microsoft.com/office/powerpoint/2010/main" val="3278074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ED07B6-CA43-4DD7-9056-A0202B50E02F}"/>
              </a:ext>
            </a:extLst>
          </p:cNvPr>
          <p:cNvSpPr>
            <a:spLocks noGrp="1"/>
          </p:cNvSpPr>
          <p:nvPr>
            <p:ph type="title"/>
          </p:nvPr>
        </p:nvSpPr>
        <p:spPr>
          <a:xfrm>
            <a:off x="92990" y="468007"/>
            <a:ext cx="8867410" cy="560585"/>
          </a:xfrm>
        </p:spPr>
        <p:txBody>
          <a:bodyPr/>
          <a:lstStyle/>
          <a:p>
            <a:pPr algn="ctr"/>
            <a:r>
              <a:rPr lang="sv-SE" dirty="0"/>
              <a:t>Värdetrakter med värdekärnor</a:t>
            </a:r>
          </a:p>
        </p:txBody>
      </p:sp>
      <p:sp>
        <p:nvSpPr>
          <p:cNvPr id="3" name="Platshållare för datum 2">
            <a:extLst>
              <a:ext uri="{FF2B5EF4-FFF2-40B4-BE49-F238E27FC236}">
                <a16:creationId xmlns:a16="http://schemas.microsoft.com/office/drawing/2014/main" id="{6FC0A5EE-9CFD-4811-9D73-7BFEC7AC78C8}"/>
              </a:ext>
            </a:extLst>
          </p:cNvPr>
          <p:cNvSpPr>
            <a:spLocks noGrp="1"/>
          </p:cNvSpPr>
          <p:nvPr>
            <p:ph type="dt" sz="half" idx="10"/>
          </p:nvPr>
        </p:nvSpPr>
        <p:spPr/>
        <p:txBody>
          <a:bodyPr/>
          <a:lstStyle/>
          <a:p>
            <a:fld id="{5B8BE423-1780-43BB-A8FE-3025F34AD1F8}" type="datetime1">
              <a:rPr lang="sv-SE" smtClean="0"/>
              <a:pPr/>
              <a:t>2019-06-19</a:t>
            </a:fld>
            <a:endParaRPr lang="sv-SE" dirty="0"/>
          </a:p>
        </p:txBody>
      </p:sp>
      <p:sp>
        <p:nvSpPr>
          <p:cNvPr id="4" name="Platshållare för sidfot 3">
            <a:extLst>
              <a:ext uri="{FF2B5EF4-FFF2-40B4-BE49-F238E27FC236}">
                <a16:creationId xmlns:a16="http://schemas.microsoft.com/office/drawing/2014/main" id="{7571F1BF-E354-4689-96E1-2FCD38B9F0A2}"/>
              </a:ext>
            </a:extLst>
          </p:cNvPr>
          <p:cNvSpPr>
            <a:spLocks noGrp="1"/>
          </p:cNvSpPr>
          <p:nvPr>
            <p:ph type="ftr" sz="quarter" idx="11"/>
          </p:nvPr>
        </p:nvSpPr>
        <p:spPr>
          <a:xfrm>
            <a:off x="92989" y="5456015"/>
            <a:ext cx="3009025" cy="1268875"/>
          </a:xfrm>
        </p:spPr>
        <p:txBody>
          <a:bodyPr/>
          <a:lstStyle/>
          <a:p>
            <a:pPr algn="l"/>
            <a:r>
              <a:rPr lang="sv-SE" dirty="0"/>
              <a:t>Illustration: Kjell Ström</a:t>
            </a:r>
          </a:p>
          <a:p>
            <a:pPr algn="l"/>
            <a:endParaRPr lang="sv-SE" dirty="0"/>
          </a:p>
          <a:p>
            <a:pPr algn="l"/>
            <a:endParaRPr lang="sv-SE" dirty="0"/>
          </a:p>
          <a:p>
            <a:pPr algn="l"/>
            <a:endParaRPr lang="sv-SE" dirty="0"/>
          </a:p>
          <a:p>
            <a:pPr algn="l"/>
            <a:endParaRPr lang="sv-SE" dirty="0"/>
          </a:p>
          <a:p>
            <a:pPr algn="l"/>
            <a:endParaRPr lang="sv-SE" dirty="0"/>
          </a:p>
          <a:p>
            <a:pPr algn="l"/>
            <a:endParaRPr lang="sv-SE" dirty="0"/>
          </a:p>
          <a:p>
            <a:pPr algn="l"/>
            <a:endParaRPr lang="sv-SE" dirty="0"/>
          </a:p>
          <a:p>
            <a:pPr algn="l"/>
            <a:r>
              <a:rPr lang="sv-SE" dirty="0"/>
              <a:t>Naturvårdsverket | Swedish </a:t>
            </a:r>
            <a:r>
              <a:rPr lang="sv-SE" dirty="0" err="1"/>
              <a:t>Environmental</a:t>
            </a:r>
            <a:r>
              <a:rPr lang="sv-SE" dirty="0"/>
              <a:t> </a:t>
            </a:r>
            <a:r>
              <a:rPr lang="sv-SE" dirty="0" err="1"/>
              <a:t>Protection</a:t>
            </a:r>
            <a:r>
              <a:rPr lang="sv-SE" dirty="0"/>
              <a:t> Agency</a:t>
            </a:r>
          </a:p>
        </p:txBody>
      </p:sp>
      <p:sp>
        <p:nvSpPr>
          <p:cNvPr id="5" name="Platshållare för bildnummer 4">
            <a:extLst>
              <a:ext uri="{FF2B5EF4-FFF2-40B4-BE49-F238E27FC236}">
                <a16:creationId xmlns:a16="http://schemas.microsoft.com/office/drawing/2014/main" id="{CFF64561-1D6B-468B-AF0B-3A5F150BEB9A}"/>
              </a:ext>
            </a:extLst>
          </p:cNvPr>
          <p:cNvSpPr>
            <a:spLocks noGrp="1"/>
          </p:cNvSpPr>
          <p:nvPr>
            <p:ph type="sldNum" sz="quarter" idx="12"/>
          </p:nvPr>
        </p:nvSpPr>
        <p:spPr/>
        <p:txBody>
          <a:bodyPr/>
          <a:lstStyle/>
          <a:p>
            <a:fld id="{1844E2AD-2CA4-4022-8F3B-D585D66E2E30}" type="slidenum">
              <a:rPr lang="sv-SE" smtClean="0"/>
              <a:pPr/>
              <a:t>13</a:t>
            </a:fld>
            <a:endParaRPr lang="sv-SE" dirty="0"/>
          </a:p>
        </p:txBody>
      </p:sp>
      <p:sp>
        <p:nvSpPr>
          <p:cNvPr id="7" name="Platshållare för text 6">
            <a:extLst>
              <a:ext uri="{FF2B5EF4-FFF2-40B4-BE49-F238E27FC236}">
                <a16:creationId xmlns:a16="http://schemas.microsoft.com/office/drawing/2014/main" id="{29FD300C-2BC8-4E38-B8FC-9364131B5DF7}"/>
              </a:ext>
            </a:extLst>
          </p:cNvPr>
          <p:cNvSpPr>
            <a:spLocks noGrp="1"/>
          </p:cNvSpPr>
          <p:nvPr>
            <p:ph type="body" sz="quarter" idx="14"/>
          </p:nvPr>
        </p:nvSpPr>
        <p:spPr>
          <a:xfrm>
            <a:off x="5292082" y="1700808"/>
            <a:ext cx="3851918" cy="4392488"/>
          </a:xfrm>
        </p:spPr>
        <p:txBody>
          <a:bodyPr vert="horz" lIns="91440" tIns="45720" rIns="91440" bIns="45720" rtlCol="0" anchor="t">
            <a:noAutofit/>
          </a:bodyPr>
          <a:lstStyle/>
          <a:p>
            <a:pPr marL="251460" indent="-251460"/>
            <a:r>
              <a:rPr lang="sv-SE" dirty="0" err="1">
                <a:latin typeface="Arial"/>
                <a:cs typeface="Arial"/>
              </a:rPr>
              <a:t>Värdeelement</a:t>
            </a:r>
            <a:r>
              <a:rPr lang="sv-SE" dirty="0">
                <a:latin typeface="Arial"/>
                <a:cs typeface="Arial"/>
              </a:rPr>
              <a:t> är mindre objekt med stor betydelse för biologisk mångfald, till exempel ett gammalt träd.</a:t>
            </a:r>
          </a:p>
          <a:p>
            <a:pPr marL="251460" indent="-251460"/>
            <a:r>
              <a:rPr lang="sv-SE" dirty="0">
                <a:latin typeface="Arial"/>
                <a:cs typeface="Arial"/>
              </a:rPr>
              <a:t>Värdekärnor består av en viss rik naturtyp, till exempel blomrika gräsmarker.</a:t>
            </a:r>
          </a:p>
          <a:p>
            <a:pPr marL="251460" indent="-251460"/>
            <a:r>
              <a:rPr lang="sv-SE" dirty="0"/>
              <a:t>Värdetrakter är en del av landskapet där det finns ett stort antal värdekärnor.</a:t>
            </a:r>
          </a:p>
          <a:p>
            <a:pPr marL="251460" indent="-251460"/>
            <a:r>
              <a:rPr lang="sv-SE" dirty="0"/>
              <a:t>Utpekande av värdetrakter utgör ett underlag för planering.</a:t>
            </a:r>
          </a:p>
        </p:txBody>
      </p:sp>
      <p:pic>
        <p:nvPicPr>
          <p:cNvPr id="10" name="Platshållare för bild 9">
            <a:extLst>
              <a:ext uri="{FF2B5EF4-FFF2-40B4-BE49-F238E27FC236}">
                <a16:creationId xmlns:a16="http://schemas.microsoft.com/office/drawing/2014/main" id="{D769E847-68E3-46EF-9677-5D78D7F3376F}"/>
              </a:ext>
            </a:extLst>
          </p:cNvPr>
          <p:cNvPicPr>
            <a:picLocks noGrp="1" noChangeAspect="1"/>
          </p:cNvPicPr>
          <p:nvPr>
            <p:ph type="pic" sz="quarter" idx="13"/>
          </p:nvPr>
        </p:nvPicPr>
        <p:blipFill>
          <a:blip r:embed="rId3"/>
          <a:srcRect t="1386" b="1386"/>
          <a:stretch>
            <a:fillRect/>
          </a:stretch>
        </p:blipFill>
        <p:spPr>
          <a:xfrm>
            <a:off x="0" y="1882775"/>
            <a:ext cx="5362177" cy="3573240"/>
          </a:xfrm>
          <a:prstGeom prst="rect">
            <a:avLst/>
          </a:prstGeom>
        </p:spPr>
      </p:pic>
    </p:spTree>
    <p:extLst>
      <p:ext uri="{BB962C8B-B14F-4D97-AF65-F5344CB8AC3E}">
        <p14:creationId xmlns:p14="http://schemas.microsoft.com/office/powerpoint/2010/main" val="2298452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75A29F-8462-4053-B8EB-F8058B05527C}"/>
              </a:ext>
            </a:extLst>
          </p:cNvPr>
          <p:cNvSpPr>
            <a:spLocks noGrp="1"/>
          </p:cNvSpPr>
          <p:nvPr>
            <p:ph type="title"/>
          </p:nvPr>
        </p:nvSpPr>
        <p:spPr>
          <a:xfrm>
            <a:off x="824400" y="692696"/>
            <a:ext cx="7492016" cy="648072"/>
          </a:xfrm>
        </p:spPr>
        <p:txBody>
          <a:bodyPr/>
          <a:lstStyle/>
          <a:p>
            <a:pPr algn="ctr"/>
            <a:r>
              <a:rPr lang="sv-SE" dirty="0"/>
              <a:t>Hur kan handlingsplanerna användas?</a:t>
            </a:r>
          </a:p>
        </p:txBody>
      </p:sp>
      <p:sp>
        <p:nvSpPr>
          <p:cNvPr id="3" name="Platshållare för innehåll 2">
            <a:extLst>
              <a:ext uri="{FF2B5EF4-FFF2-40B4-BE49-F238E27FC236}">
                <a16:creationId xmlns:a16="http://schemas.microsoft.com/office/drawing/2014/main" id="{21328B5C-4367-4EAD-A09A-96A849BAFE12}"/>
              </a:ext>
            </a:extLst>
          </p:cNvPr>
          <p:cNvSpPr>
            <a:spLocks noGrp="1"/>
          </p:cNvSpPr>
          <p:nvPr>
            <p:ph idx="1"/>
          </p:nvPr>
        </p:nvSpPr>
        <p:spPr>
          <a:xfrm>
            <a:off x="824400" y="1700808"/>
            <a:ext cx="7492016" cy="4464496"/>
          </a:xfrm>
        </p:spPr>
        <p:txBody>
          <a:bodyPr vert="horz" lIns="91440" tIns="45720" rIns="91440" bIns="45720" rtlCol="0" anchor="t">
            <a:noAutofit/>
          </a:bodyPr>
          <a:lstStyle/>
          <a:p>
            <a:pPr marL="251460" indent="-251460"/>
            <a:r>
              <a:rPr lang="sv-SE" dirty="0">
                <a:latin typeface="Arial"/>
                <a:cs typeface="Arial"/>
              </a:rPr>
              <a:t>Planering i landskapet.</a:t>
            </a:r>
          </a:p>
          <a:p>
            <a:pPr marL="251460" indent="-251460"/>
            <a:r>
              <a:rPr lang="sv-SE" dirty="0">
                <a:latin typeface="Arial"/>
                <a:cs typeface="Arial"/>
              </a:rPr>
              <a:t>Prövning av ändrad mark- och vattenanvändning.</a:t>
            </a:r>
            <a:endParaRPr lang="en-US" dirty="0">
              <a:latin typeface="Arial"/>
              <a:cs typeface="Arial"/>
            </a:endParaRPr>
          </a:p>
          <a:p>
            <a:pPr marL="251460" indent="-251460"/>
            <a:r>
              <a:rPr lang="sv-SE" dirty="0">
                <a:latin typeface="Arial"/>
                <a:cs typeface="Arial"/>
              </a:rPr>
              <a:t>Hänsynstagande vid pågående mark- och vattenanvändning.</a:t>
            </a:r>
          </a:p>
          <a:p>
            <a:pPr marL="251460" indent="-251460"/>
            <a:r>
              <a:rPr lang="sv-SE" dirty="0">
                <a:latin typeface="Arial"/>
                <a:cs typeface="Arial"/>
              </a:rPr>
              <a:t>Dialog mellan berörda.</a:t>
            </a:r>
          </a:p>
          <a:p>
            <a:pPr marL="251460" indent="-251460"/>
            <a:r>
              <a:rPr lang="sv-SE" dirty="0">
                <a:latin typeface="Arial"/>
                <a:cs typeface="Arial"/>
              </a:rPr>
              <a:t>Samordning mellan kommuner, länsstyrelser, verksamhetsutövare, mark- och vattenägare.</a:t>
            </a:r>
          </a:p>
          <a:p>
            <a:pPr marL="251460" indent="-251460"/>
            <a:r>
              <a:rPr lang="sv-SE" dirty="0"/>
              <a:t>Öka och sprida kunskapen om förhållandena i landskapet</a:t>
            </a:r>
            <a:r>
              <a:rPr lang="sv-SE" dirty="0">
                <a:latin typeface="Arial"/>
                <a:cs typeface="Arial"/>
              </a:rPr>
              <a:t>.</a:t>
            </a:r>
          </a:p>
          <a:p>
            <a:pPr marL="251460" indent="-251460"/>
            <a:r>
              <a:rPr lang="sv-SE" dirty="0">
                <a:latin typeface="Arial"/>
                <a:cs typeface="Arial"/>
              </a:rPr>
              <a:t>Prioritera olika insatser där de ger störst nytta.</a:t>
            </a:r>
          </a:p>
        </p:txBody>
      </p:sp>
      <p:sp>
        <p:nvSpPr>
          <p:cNvPr id="4" name="Platshållare för datum 3">
            <a:extLst>
              <a:ext uri="{FF2B5EF4-FFF2-40B4-BE49-F238E27FC236}">
                <a16:creationId xmlns:a16="http://schemas.microsoft.com/office/drawing/2014/main" id="{4074B2D6-0239-4257-A1DA-9D4C580B0BCA}"/>
              </a:ext>
            </a:extLst>
          </p:cNvPr>
          <p:cNvSpPr>
            <a:spLocks noGrp="1"/>
          </p:cNvSpPr>
          <p:nvPr>
            <p:ph type="dt" sz="half" idx="10"/>
          </p:nvPr>
        </p:nvSpPr>
        <p:spPr/>
        <p:txBody>
          <a:bodyPr/>
          <a:lstStyle/>
          <a:p>
            <a:fld id="{31F8AAC4-2748-4E53-A84E-4A6AD65B6C1B}" type="datetime1">
              <a:rPr lang="sv-SE" smtClean="0"/>
              <a:t>2019-06-19</a:t>
            </a:fld>
            <a:endParaRPr lang="sv-SE" dirty="0"/>
          </a:p>
        </p:txBody>
      </p:sp>
      <p:sp>
        <p:nvSpPr>
          <p:cNvPr id="5" name="Platshållare för sidfot 4">
            <a:extLst>
              <a:ext uri="{FF2B5EF4-FFF2-40B4-BE49-F238E27FC236}">
                <a16:creationId xmlns:a16="http://schemas.microsoft.com/office/drawing/2014/main" id="{39763BF6-7B26-4FF1-BEC0-329DA104B3B4}"/>
              </a:ext>
            </a:extLst>
          </p:cNvPr>
          <p:cNvSpPr>
            <a:spLocks noGrp="1"/>
          </p:cNvSpPr>
          <p:nvPr>
            <p:ph type="ftr" sz="quarter" idx="11"/>
          </p:nvPr>
        </p:nvSpPr>
        <p:spPr/>
        <p:txBody>
          <a:bodyPr/>
          <a:lstStyle/>
          <a:p>
            <a:pPr algn="l"/>
            <a:r>
              <a:rPr lang="sv-SE"/>
              <a:t>Naturvårdsverket | Swedish Environmental Protection Agency</a:t>
            </a:r>
            <a:endParaRPr lang="sv-SE" dirty="0"/>
          </a:p>
        </p:txBody>
      </p:sp>
      <p:sp>
        <p:nvSpPr>
          <p:cNvPr id="6" name="Platshållare för bildnummer 5">
            <a:extLst>
              <a:ext uri="{FF2B5EF4-FFF2-40B4-BE49-F238E27FC236}">
                <a16:creationId xmlns:a16="http://schemas.microsoft.com/office/drawing/2014/main" id="{63373DD0-A9BA-4C10-B56F-3C50B46221BA}"/>
              </a:ext>
            </a:extLst>
          </p:cNvPr>
          <p:cNvSpPr>
            <a:spLocks noGrp="1"/>
          </p:cNvSpPr>
          <p:nvPr>
            <p:ph type="sldNum" sz="quarter" idx="12"/>
          </p:nvPr>
        </p:nvSpPr>
        <p:spPr/>
        <p:txBody>
          <a:bodyPr/>
          <a:lstStyle/>
          <a:p>
            <a:fld id="{1844E2AD-2CA4-4022-8F3B-D585D66E2E30}" type="slidenum">
              <a:rPr lang="sv-SE" smtClean="0"/>
              <a:pPr/>
              <a:t>14</a:t>
            </a:fld>
            <a:endParaRPr lang="sv-SE" dirty="0"/>
          </a:p>
        </p:txBody>
      </p:sp>
    </p:spTree>
    <p:extLst>
      <p:ext uri="{BB962C8B-B14F-4D97-AF65-F5344CB8AC3E}">
        <p14:creationId xmlns:p14="http://schemas.microsoft.com/office/powerpoint/2010/main" val="1865898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A09E4F5-F622-47CF-AB81-AF1F4E8E064E}"/>
              </a:ext>
            </a:extLst>
          </p:cNvPr>
          <p:cNvSpPr>
            <a:spLocks noGrp="1"/>
          </p:cNvSpPr>
          <p:nvPr>
            <p:ph type="title"/>
          </p:nvPr>
        </p:nvSpPr>
        <p:spPr>
          <a:xfrm>
            <a:off x="824400" y="404664"/>
            <a:ext cx="7344000" cy="1080120"/>
          </a:xfrm>
        </p:spPr>
        <p:txBody>
          <a:bodyPr/>
          <a:lstStyle/>
          <a:p>
            <a:pPr algn="ctr"/>
            <a:r>
              <a:rPr lang="sv-SE" sz="2800" dirty="0"/>
              <a:t>Med ett känt nätverk av natur kan vi prioritera bättre och planera mer effektivt</a:t>
            </a:r>
          </a:p>
        </p:txBody>
      </p:sp>
      <p:sp>
        <p:nvSpPr>
          <p:cNvPr id="4" name="Platshållare för datum 3">
            <a:extLst>
              <a:ext uri="{FF2B5EF4-FFF2-40B4-BE49-F238E27FC236}">
                <a16:creationId xmlns:a16="http://schemas.microsoft.com/office/drawing/2014/main" id="{06A77C9F-F2E1-4741-8006-A684CACC8B2E}"/>
              </a:ext>
            </a:extLst>
          </p:cNvPr>
          <p:cNvSpPr>
            <a:spLocks noGrp="1"/>
          </p:cNvSpPr>
          <p:nvPr>
            <p:ph type="dt" sz="half" idx="10"/>
          </p:nvPr>
        </p:nvSpPr>
        <p:spPr/>
        <p:txBody>
          <a:bodyPr/>
          <a:lstStyle/>
          <a:p>
            <a:fld id="{31F8AAC4-2748-4E53-A84E-4A6AD65B6C1B}" type="datetime1">
              <a:rPr lang="sv-SE" smtClean="0"/>
              <a:t>2019-06-19</a:t>
            </a:fld>
            <a:endParaRPr lang="sv-SE" dirty="0"/>
          </a:p>
        </p:txBody>
      </p:sp>
      <p:sp>
        <p:nvSpPr>
          <p:cNvPr id="5" name="Platshållare för sidfot 4">
            <a:extLst>
              <a:ext uri="{FF2B5EF4-FFF2-40B4-BE49-F238E27FC236}">
                <a16:creationId xmlns:a16="http://schemas.microsoft.com/office/drawing/2014/main" id="{48037AFE-4797-4E1E-989B-2F66F9169333}"/>
              </a:ext>
            </a:extLst>
          </p:cNvPr>
          <p:cNvSpPr>
            <a:spLocks noGrp="1"/>
          </p:cNvSpPr>
          <p:nvPr>
            <p:ph type="ftr" sz="quarter" idx="11"/>
          </p:nvPr>
        </p:nvSpPr>
        <p:spPr>
          <a:xfrm>
            <a:off x="92990" y="6177950"/>
            <a:ext cx="3006610" cy="534390"/>
          </a:xfrm>
        </p:spPr>
        <p:txBody>
          <a:bodyPr/>
          <a:lstStyle/>
          <a:p>
            <a:pPr algn="l"/>
            <a:r>
              <a:rPr lang="sv-SE" dirty="0"/>
              <a:t>	 Illustration: Kjell Ström</a:t>
            </a:r>
          </a:p>
          <a:p>
            <a:pPr algn="l"/>
            <a:endParaRPr lang="sv-SE" dirty="0"/>
          </a:p>
          <a:p>
            <a:pPr algn="l"/>
            <a:r>
              <a:rPr lang="sv-SE" dirty="0"/>
              <a:t>Naturvårdsverket | Swedish </a:t>
            </a:r>
            <a:r>
              <a:rPr lang="sv-SE" dirty="0" err="1"/>
              <a:t>Environmental</a:t>
            </a:r>
            <a:r>
              <a:rPr lang="sv-SE" dirty="0"/>
              <a:t> </a:t>
            </a:r>
            <a:r>
              <a:rPr lang="sv-SE" dirty="0" err="1"/>
              <a:t>Protection</a:t>
            </a:r>
            <a:r>
              <a:rPr lang="sv-SE" dirty="0"/>
              <a:t> Agency</a:t>
            </a:r>
          </a:p>
        </p:txBody>
      </p:sp>
      <p:sp>
        <p:nvSpPr>
          <p:cNvPr id="6" name="Platshållare för bildnummer 5">
            <a:extLst>
              <a:ext uri="{FF2B5EF4-FFF2-40B4-BE49-F238E27FC236}">
                <a16:creationId xmlns:a16="http://schemas.microsoft.com/office/drawing/2014/main" id="{BD1A1DBF-5717-465C-8987-F0FCE125D5B6}"/>
              </a:ext>
            </a:extLst>
          </p:cNvPr>
          <p:cNvSpPr>
            <a:spLocks noGrp="1"/>
          </p:cNvSpPr>
          <p:nvPr>
            <p:ph type="sldNum" sz="quarter" idx="12"/>
          </p:nvPr>
        </p:nvSpPr>
        <p:spPr/>
        <p:txBody>
          <a:bodyPr/>
          <a:lstStyle/>
          <a:p>
            <a:fld id="{1844E2AD-2CA4-4022-8F3B-D585D66E2E30}" type="slidenum">
              <a:rPr lang="sv-SE" smtClean="0"/>
              <a:pPr/>
              <a:t>15</a:t>
            </a:fld>
            <a:endParaRPr lang="sv-SE" dirty="0"/>
          </a:p>
        </p:txBody>
      </p:sp>
      <p:pic>
        <p:nvPicPr>
          <p:cNvPr id="9" name="Platshållare för innehåll 8">
            <a:extLst>
              <a:ext uri="{FF2B5EF4-FFF2-40B4-BE49-F238E27FC236}">
                <a16:creationId xmlns:a16="http://schemas.microsoft.com/office/drawing/2014/main" id="{5491ABB2-EF11-4EFB-8BF7-B76C0FDBB693}"/>
              </a:ext>
            </a:extLst>
          </p:cNvPr>
          <p:cNvPicPr>
            <a:picLocks noGrp="1" noChangeAspect="1"/>
          </p:cNvPicPr>
          <p:nvPr>
            <p:ph idx="1"/>
          </p:nvPr>
        </p:nvPicPr>
        <p:blipFill>
          <a:blip r:embed="rId3"/>
          <a:stretch>
            <a:fillRect/>
          </a:stretch>
        </p:blipFill>
        <p:spPr>
          <a:xfrm>
            <a:off x="1187624" y="1604563"/>
            <a:ext cx="6696744" cy="4573387"/>
          </a:xfrm>
          <a:prstGeom prst="rect">
            <a:avLst/>
          </a:prstGeom>
        </p:spPr>
      </p:pic>
    </p:spTree>
    <p:extLst>
      <p:ext uri="{BB962C8B-B14F-4D97-AF65-F5344CB8AC3E}">
        <p14:creationId xmlns:p14="http://schemas.microsoft.com/office/powerpoint/2010/main" val="1196232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DB0B5564-A93F-44B0-97F7-ABA543992418}"/>
              </a:ext>
            </a:extLst>
          </p:cNvPr>
          <p:cNvSpPr>
            <a:spLocks noGrp="1"/>
          </p:cNvSpPr>
          <p:nvPr>
            <p:ph type="dt" sz="half" idx="10"/>
          </p:nvPr>
        </p:nvSpPr>
        <p:spPr/>
        <p:txBody>
          <a:bodyPr/>
          <a:lstStyle/>
          <a:p>
            <a:fld id="{5B8BE423-1780-43BB-A8FE-3025F34AD1F8}" type="datetime1">
              <a:rPr lang="sv-SE" smtClean="0"/>
              <a:pPr/>
              <a:t>2019-06-19</a:t>
            </a:fld>
            <a:endParaRPr lang="sv-SE" dirty="0"/>
          </a:p>
        </p:txBody>
      </p:sp>
      <p:sp>
        <p:nvSpPr>
          <p:cNvPr id="3" name="Platshållare för sidfot 2">
            <a:extLst>
              <a:ext uri="{FF2B5EF4-FFF2-40B4-BE49-F238E27FC236}">
                <a16:creationId xmlns:a16="http://schemas.microsoft.com/office/drawing/2014/main" id="{5217ED0D-943B-4FC4-8E0C-E660A57DF000}"/>
              </a:ext>
            </a:extLst>
          </p:cNvPr>
          <p:cNvSpPr>
            <a:spLocks noGrp="1"/>
          </p:cNvSpPr>
          <p:nvPr>
            <p:ph type="ftr" sz="quarter" idx="11"/>
          </p:nvPr>
        </p:nvSpPr>
        <p:spPr/>
        <p:txBody>
          <a:bodyPr/>
          <a:lstStyle/>
          <a:p>
            <a:pPr algn="l"/>
            <a:r>
              <a:rPr lang="sv-SE"/>
              <a:t>Naturvårdsverket | Swedish Environmental Protection Agency</a:t>
            </a:r>
            <a:endParaRPr lang="sv-SE" dirty="0"/>
          </a:p>
        </p:txBody>
      </p:sp>
      <p:sp>
        <p:nvSpPr>
          <p:cNvPr id="4" name="Platshållare för bildnummer 3">
            <a:extLst>
              <a:ext uri="{FF2B5EF4-FFF2-40B4-BE49-F238E27FC236}">
                <a16:creationId xmlns:a16="http://schemas.microsoft.com/office/drawing/2014/main" id="{8295B57B-AFFD-474A-9FA0-4C3648F89AB5}"/>
              </a:ext>
            </a:extLst>
          </p:cNvPr>
          <p:cNvSpPr>
            <a:spLocks noGrp="1"/>
          </p:cNvSpPr>
          <p:nvPr>
            <p:ph type="sldNum" sz="quarter" idx="12"/>
          </p:nvPr>
        </p:nvSpPr>
        <p:spPr/>
        <p:txBody>
          <a:bodyPr/>
          <a:lstStyle/>
          <a:p>
            <a:fld id="{1844E2AD-2CA4-4022-8F3B-D585D66E2E30}" type="slidenum">
              <a:rPr lang="sv-SE" smtClean="0"/>
              <a:pPr/>
              <a:t>16</a:t>
            </a:fld>
            <a:endParaRPr lang="sv-SE" dirty="0"/>
          </a:p>
        </p:txBody>
      </p:sp>
      <p:sp>
        <p:nvSpPr>
          <p:cNvPr id="7" name="Platshållare för text 6">
            <a:extLst>
              <a:ext uri="{FF2B5EF4-FFF2-40B4-BE49-F238E27FC236}">
                <a16:creationId xmlns:a16="http://schemas.microsoft.com/office/drawing/2014/main" id="{832A55D4-0D43-4BA3-A304-23704FE2463F}"/>
              </a:ext>
            </a:extLst>
          </p:cNvPr>
          <p:cNvSpPr>
            <a:spLocks noGrp="1"/>
          </p:cNvSpPr>
          <p:nvPr>
            <p:ph type="body" sz="quarter" idx="16"/>
          </p:nvPr>
        </p:nvSpPr>
        <p:spPr>
          <a:xfrm>
            <a:off x="4557680" y="260649"/>
            <a:ext cx="4334800" cy="5912544"/>
          </a:xfrm>
        </p:spPr>
        <p:txBody>
          <a:bodyPr/>
          <a:lstStyle/>
          <a:p>
            <a:pPr algn="ctr"/>
            <a:r>
              <a:rPr lang="sv-SE" sz="2800" b="1" dirty="0">
                <a:solidFill>
                  <a:schemeClr val="tx1">
                    <a:lumMod val="65000"/>
                    <a:lumOff val="35000"/>
                  </a:schemeClr>
                </a:solidFill>
              </a:rPr>
              <a:t>Exempel på vad du som markägare eller brukare kan göra för att bidra</a:t>
            </a:r>
          </a:p>
          <a:p>
            <a:endParaRPr lang="sv-SE" b="1" dirty="0">
              <a:solidFill>
                <a:schemeClr val="tx1">
                  <a:lumMod val="65000"/>
                  <a:lumOff val="35000"/>
                </a:schemeClr>
              </a:solidFill>
            </a:endParaRPr>
          </a:p>
          <a:p>
            <a:pPr marL="355600" indent="-342900">
              <a:buFont typeface="Arial" panose="020B0604020202020204" pitchFamily="34" charset="0"/>
              <a:buChar char="•"/>
            </a:pPr>
            <a:r>
              <a:rPr lang="sv-SE" dirty="0">
                <a:latin typeface="Arial"/>
                <a:cs typeface="Arial"/>
              </a:rPr>
              <a:t>Värna vattendrag och småvatten.</a:t>
            </a:r>
          </a:p>
          <a:p>
            <a:pPr marL="355600" indent="-342900">
              <a:buFont typeface="Arial" panose="020B0604020202020204" pitchFamily="34" charset="0"/>
              <a:buChar char="•"/>
            </a:pPr>
            <a:r>
              <a:rPr lang="sv-SE" dirty="0">
                <a:latin typeface="Arial"/>
                <a:cs typeface="Arial"/>
              </a:rPr>
              <a:t>Spara en bevuxen </a:t>
            </a:r>
            <a:r>
              <a:rPr lang="sv-SE" dirty="0" err="1">
                <a:latin typeface="Arial"/>
                <a:cs typeface="Arial"/>
              </a:rPr>
              <a:t>kantzon</a:t>
            </a:r>
            <a:r>
              <a:rPr lang="sv-SE" dirty="0">
                <a:latin typeface="Arial"/>
                <a:cs typeface="Arial"/>
              </a:rPr>
              <a:t> mot vatten och åker.</a:t>
            </a:r>
          </a:p>
          <a:p>
            <a:pPr marL="342900" indent="-342900">
              <a:buFont typeface="Arial" panose="020B0604020202020204" pitchFamily="34" charset="0"/>
              <a:buChar char="•"/>
            </a:pPr>
            <a:r>
              <a:rPr lang="sv-SE" dirty="0">
                <a:latin typeface="Arial"/>
                <a:cs typeface="Arial"/>
              </a:rPr>
              <a:t>Röj fram och sköt stenmurar och åkerholmar.</a:t>
            </a:r>
          </a:p>
          <a:p>
            <a:pPr marL="342900" indent="-342900">
              <a:buFont typeface="Arial" panose="020B0604020202020204" pitchFamily="34" charset="0"/>
              <a:buChar char="•"/>
            </a:pPr>
            <a:r>
              <a:rPr lang="sv-SE" dirty="0">
                <a:latin typeface="Arial"/>
                <a:cs typeface="Arial"/>
              </a:rPr>
              <a:t>Sköt blommande väg- och åkerrenar.</a:t>
            </a:r>
          </a:p>
          <a:p>
            <a:pPr marL="342900" indent="-342900">
              <a:buFont typeface="Arial" panose="020B0604020202020204" pitchFamily="34" charset="0"/>
              <a:buChar char="•"/>
            </a:pPr>
            <a:r>
              <a:rPr lang="sv-SE" dirty="0">
                <a:latin typeface="Arial"/>
                <a:cs typeface="Arial"/>
              </a:rPr>
              <a:t>Låt betande djur gå ute i naturliga betesmarker.</a:t>
            </a:r>
          </a:p>
          <a:p>
            <a:pPr marL="342900" indent="-342900">
              <a:buFont typeface="Arial" panose="020B0604020202020204" pitchFamily="34" charset="0"/>
              <a:buChar char="•"/>
            </a:pPr>
            <a:r>
              <a:rPr lang="sv-SE" dirty="0">
                <a:latin typeface="Arial"/>
                <a:cs typeface="Arial"/>
              </a:rPr>
              <a:t>Skapa skalbaggsåsar i odlad mark – gynna arter och få bekämpning av skadedjur.</a:t>
            </a:r>
          </a:p>
          <a:p>
            <a:endParaRPr lang="sv-SE" sz="800" dirty="0"/>
          </a:p>
          <a:p>
            <a:endParaRPr lang="sv-SE" dirty="0"/>
          </a:p>
          <a:p>
            <a:endParaRPr lang="sv-SE" dirty="0"/>
          </a:p>
        </p:txBody>
      </p:sp>
      <p:pic>
        <p:nvPicPr>
          <p:cNvPr id="9" name="Platshållare för bild 8">
            <a:extLst>
              <a:ext uri="{FF2B5EF4-FFF2-40B4-BE49-F238E27FC236}">
                <a16:creationId xmlns:a16="http://schemas.microsoft.com/office/drawing/2014/main" id="{6B78CD6F-2CAB-4512-91AA-72D625C08C0E}"/>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937" b="937"/>
          <a:stretch>
            <a:fillRect/>
          </a:stretch>
        </p:blipFill>
        <p:spPr>
          <a:xfrm>
            <a:off x="395536" y="404371"/>
            <a:ext cx="3996884" cy="2664589"/>
          </a:xfrm>
        </p:spPr>
      </p:pic>
      <p:pic>
        <p:nvPicPr>
          <p:cNvPr id="14" name="Platshållare för bild 13">
            <a:extLst>
              <a:ext uri="{FF2B5EF4-FFF2-40B4-BE49-F238E27FC236}">
                <a16:creationId xmlns:a16="http://schemas.microsoft.com/office/drawing/2014/main" id="{9973AB4D-3076-44BB-B7BA-2B426A796B67}"/>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5172" b="5172"/>
          <a:stretch>
            <a:fillRect/>
          </a:stretch>
        </p:blipFill>
        <p:spPr>
          <a:xfrm>
            <a:off x="395536" y="3429000"/>
            <a:ext cx="3996884" cy="2664589"/>
          </a:xfrm>
        </p:spPr>
      </p:pic>
      <p:sp>
        <p:nvSpPr>
          <p:cNvPr id="10" name="Rektangel 9">
            <a:extLst>
              <a:ext uri="{FF2B5EF4-FFF2-40B4-BE49-F238E27FC236}">
                <a16:creationId xmlns:a16="http://schemas.microsoft.com/office/drawing/2014/main" id="{F204CAF0-4CBF-44E4-81AB-4BC8705B2C01}"/>
              </a:ext>
            </a:extLst>
          </p:cNvPr>
          <p:cNvSpPr/>
          <p:nvPr/>
        </p:nvSpPr>
        <p:spPr>
          <a:xfrm>
            <a:off x="360710" y="3060590"/>
            <a:ext cx="3996883" cy="215444"/>
          </a:xfrm>
          <a:prstGeom prst="rect">
            <a:avLst/>
          </a:prstGeom>
        </p:spPr>
        <p:txBody>
          <a:bodyPr wrap="square">
            <a:spAutoFit/>
          </a:bodyPr>
          <a:lstStyle/>
          <a:p>
            <a:pPr lvl="0"/>
            <a:r>
              <a:rPr lang="sv-SE" sz="800" dirty="0">
                <a:solidFill>
                  <a:prstClr val="black"/>
                </a:solidFill>
                <a:latin typeface="Arial" pitchFamily="34" charset="0"/>
                <a:cs typeface="Arial" pitchFamily="34" charset="0"/>
              </a:rPr>
              <a:t>Foto: , IBL</a:t>
            </a:r>
          </a:p>
        </p:txBody>
      </p:sp>
      <p:sp>
        <p:nvSpPr>
          <p:cNvPr id="11" name="Rektangel 10">
            <a:extLst>
              <a:ext uri="{FF2B5EF4-FFF2-40B4-BE49-F238E27FC236}">
                <a16:creationId xmlns:a16="http://schemas.microsoft.com/office/drawing/2014/main" id="{CC1CDD05-2B6F-43F5-BE61-254BA5C90B34}"/>
              </a:ext>
            </a:extLst>
          </p:cNvPr>
          <p:cNvSpPr/>
          <p:nvPr/>
        </p:nvSpPr>
        <p:spPr>
          <a:xfrm>
            <a:off x="360710" y="6093589"/>
            <a:ext cx="1574030" cy="215444"/>
          </a:xfrm>
          <a:prstGeom prst="rect">
            <a:avLst/>
          </a:prstGeom>
        </p:spPr>
        <p:txBody>
          <a:bodyPr wrap="square">
            <a:spAutoFit/>
          </a:bodyPr>
          <a:lstStyle/>
          <a:p>
            <a:r>
              <a:rPr lang="sv-SE" sz="800" dirty="0"/>
              <a:t>Foto: André Maslennikov, IBL</a:t>
            </a:r>
          </a:p>
        </p:txBody>
      </p:sp>
    </p:spTree>
    <p:extLst>
      <p:ext uri="{BB962C8B-B14F-4D97-AF65-F5344CB8AC3E}">
        <p14:creationId xmlns:p14="http://schemas.microsoft.com/office/powerpoint/2010/main" val="792819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A0AB1A6-29CB-44A5-967D-E118AA455400}"/>
              </a:ext>
            </a:extLst>
          </p:cNvPr>
          <p:cNvSpPr>
            <a:spLocks noGrp="1"/>
          </p:cNvSpPr>
          <p:nvPr>
            <p:ph type="dt" sz="half" idx="10"/>
          </p:nvPr>
        </p:nvSpPr>
        <p:spPr/>
        <p:txBody>
          <a:bodyPr/>
          <a:lstStyle/>
          <a:p>
            <a:fld id="{5B8BE423-1780-43BB-A8FE-3025F34AD1F8}" type="datetime1">
              <a:rPr lang="sv-SE" smtClean="0"/>
              <a:pPr/>
              <a:t>2019-06-19</a:t>
            </a:fld>
            <a:endParaRPr lang="sv-SE" dirty="0"/>
          </a:p>
        </p:txBody>
      </p:sp>
      <p:sp>
        <p:nvSpPr>
          <p:cNvPr id="3" name="Platshållare för sidfot 2">
            <a:extLst>
              <a:ext uri="{FF2B5EF4-FFF2-40B4-BE49-F238E27FC236}">
                <a16:creationId xmlns:a16="http://schemas.microsoft.com/office/drawing/2014/main" id="{18F5835A-C719-4338-B50F-83B79413F538}"/>
              </a:ext>
            </a:extLst>
          </p:cNvPr>
          <p:cNvSpPr>
            <a:spLocks noGrp="1"/>
          </p:cNvSpPr>
          <p:nvPr>
            <p:ph type="ftr" sz="quarter" idx="11"/>
          </p:nvPr>
        </p:nvSpPr>
        <p:spPr/>
        <p:txBody>
          <a:bodyPr/>
          <a:lstStyle/>
          <a:p>
            <a:pPr algn="l"/>
            <a:r>
              <a:rPr lang="sv-SE" dirty="0"/>
              <a:t>Naturvårdsverket | Swedish </a:t>
            </a:r>
            <a:r>
              <a:rPr lang="sv-SE" dirty="0" err="1"/>
              <a:t>Environmental</a:t>
            </a:r>
            <a:r>
              <a:rPr lang="sv-SE" dirty="0"/>
              <a:t> </a:t>
            </a:r>
            <a:r>
              <a:rPr lang="sv-SE" dirty="0" err="1"/>
              <a:t>Protection</a:t>
            </a:r>
            <a:r>
              <a:rPr lang="sv-SE" dirty="0"/>
              <a:t> Agency</a:t>
            </a:r>
          </a:p>
        </p:txBody>
      </p:sp>
      <p:sp>
        <p:nvSpPr>
          <p:cNvPr id="4" name="Platshållare för bildnummer 3">
            <a:extLst>
              <a:ext uri="{FF2B5EF4-FFF2-40B4-BE49-F238E27FC236}">
                <a16:creationId xmlns:a16="http://schemas.microsoft.com/office/drawing/2014/main" id="{539DE2A6-08AE-4772-9F79-8719B85AEC4F}"/>
              </a:ext>
            </a:extLst>
          </p:cNvPr>
          <p:cNvSpPr>
            <a:spLocks noGrp="1"/>
          </p:cNvSpPr>
          <p:nvPr>
            <p:ph type="sldNum" sz="quarter" idx="12"/>
          </p:nvPr>
        </p:nvSpPr>
        <p:spPr/>
        <p:txBody>
          <a:bodyPr/>
          <a:lstStyle/>
          <a:p>
            <a:fld id="{1844E2AD-2CA4-4022-8F3B-D585D66E2E30}" type="slidenum">
              <a:rPr lang="sv-SE" smtClean="0"/>
              <a:pPr/>
              <a:t>17</a:t>
            </a:fld>
            <a:endParaRPr lang="sv-SE" dirty="0"/>
          </a:p>
        </p:txBody>
      </p:sp>
      <p:sp>
        <p:nvSpPr>
          <p:cNvPr id="7" name="Platshållare för text 6">
            <a:extLst>
              <a:ext uri="{FF2B5EF4-FFF2-40B4-BE49-F238E27FC236}">
                <a16:creationId xmlns:a16="http://schemas.microsoft.com/office/drawing/2014/main" id="{C29E49AA-1BC4-41BE-BC12-AB1F29AC03EC}"/>
              </a:ext>
            </a:extLst>
          </p:cNvPr>
          <p:cNvSpPr>
            <a:spLocks noGrp="1"/>
          </p:cNvSpPr>
          <p:nvPr>
            <p:ph type="body" sz="quarter" idx="16"/>
          </p:nvPr>
        </p:nvSpPr>
        <p:spPr>
          <a:xfrm>
            <a:off x="4499992" y="260648"/>
            <a:ext cx="4392488" cy="6336704"/>
          </a:xfrm>
        </p:spPr>
        <p:txBody>
          <a:bodyPr/>
          <a:lstStyle/>
          <a:p>
            <a:pPr algn="ctr">
              <a:spcAft>
                <a:spcPts val="600"/>
              </a:spcAft>
            </a:pPr>
            <a:r>
              <a:rPr lang="sv-SE" sz="2800" b="1" dirty="0">
                <a:solidFill>
                  <a:schemeClr val="tx1">
                    <a:lumMod val="65000"/>
                    <a:lumOff val="35000"/>
                  </a:schemeClr>
                </a:solidFill>
              </a:rPr>
              <a:t>Fler exempel</a:t>
            </a:r>
          </a:p>
          <a:p>
            <a:pPr marL="355600" indent="-342900">
              <a:buFont typeface="Arial" panose="020B0604020202020204" pitchFamily="34" charset="0"/>
              <a:buChar char="•"/>
            </a:pPr>
            <a:r>
              <a:rPr lang="sv-SE" dirty="0"/>
              <a:t>Spara, skapa och sköt skogsbryn och andra zoner mellan olika marktyper - gynna viltet, fåglar och andra växt- och djurarter.</a:t>
            </a:r>
          </a:p>
          <a:p>
            <a:pPr marL="355600" indent="-342900">
              <a:buFont typeface="Arial" panose="020B0604020202020204" pitchFamily="34" charset="0"/>
              <a:buChar char="•"/>
            </a:pPr>
            <a:r>
              <a:rPr lang="sv-SE" dirty="0">
                <a:latin typeface="Arial"/>
                <a:cs typeface="Arial"/>
              </a:rPr>
              <a:t>Spara och gynna lövträd och buskar – gynna viltet och fåglar.</a:t>
            </a:r>
          </a:p>
          <a:p>
            <a:pPr marL="355600" indent="-342900">
              <a:buFont typeface="Arial" panose="020B0604020202020204" pitchFamily="34" charset="0"/>
              <a:buChar char="•"/>
            </a:pPr>
            <a:r>
              <a:rPr lang="sv-SE" dirty="0"/>
              <a:t>Spara gamla och döda träd, både stående och liggande - gynna fåglar och insekter.</a:t>
            </a:r>
            <a:endParaRPr lang="sv-SE" dirty="0">
              <a:latin typeface="Arial"/>
              <a:cs typeface="Arial"/>
            </a:endParaRPr>
          </a:p>
          <a:p>
            <a:pPr marL="355600" indent="-342900">
              <a:buFont typeface="Arial" panose="020B0604020202020204" pitchFamily="34" charset="0"/>
              <a:buChar char="•"/>
            </a:pPr>
            <a:r>
              <a:rPr lang="sv-SE" dirty="0">
                <a:latin typeface="Arial"/>
                <a:cs typeface="Arial"/>
              </a:rPr>
              <a:t>Anlägg småvatten/liten damm – gynna viltet, fåglar, groddjur och insekter.</a:t>
            </a:r>
          </a:p>
          <a:p>
            <a:pPr marL="355600" indent="-342900">
              <a:spcAft>
                <a:spcPts val="600"/>
              </a:spcAft>
              <a:buFont typeface="Arial" panose="020B0604020202020204" pitchFamily="34" charset="0"/>
              <a:buChar char="•"/>
            </a:pPr>
            <a:r>
              <a:rPr lang="sv-SE" dirty="0">
                <a:latin typeface="Arial"/>
                <a:cs typeface="Arial"/>
              </a:rPr>
              <a:t>Odla fleråriga blom- och kryddväxter - gynna pollinerande insekter.</a:t>
            </a:r>
          </a:p>
          <a:p>
            <a:pPr marL="355600" indent="-342900">
              <a:spcAft>
                <a:spcPts val="600"/>
              </a:spcAft>
              <a:buFont typeface="Arial" panose="020B0604020202020204" pitchFamily="34" charset="0"/>
              <a:buChar char="•"/>
            </a:pPr>
            <a:r>
              <a:rPr lang="sv-SE" dirty="0">
                <a:latin typeface="Arial"/>
                <a:cs typeface="Arial"/>
              </a:rPr>
              <a:t>För vissa åtgärder kan du </a:t>
            </a:r>
            <a:br>
              <a:rPr lang="sv-SE" dirty="0">
                <a:latin typeface="Arial"/>
                <a:cs typeface="Arial"/>
              </a:rPr>
            </a:br>
            <a:r>
              <a:rPr lang="sv-SE" dirty="0">
                <a:latin typeface="Arial"/>
                <a:cs typeface="Arial"/>
              </a:rPr>
              <a:t>få bidrag.</a:t>
            </a:r>
          </a:p>
          <a:p>
            <a:pPr marL="355600" indent="-342900">
              <a:buFont typeface="Arial" panose="020B0604020202020204" pitchFamily="34" charset="0"/>
              <a:buChar char="•"/>
            </a:pPr>
            <a:endParaRPr lang="sv-SE" dirty="0"/>
          </a:p>
          <a:p>
            <a:endParaRPr lang="sv-SE" dirty="0"/>
          </a:p>
          <a:p>
            <a:endParaRPr lang="sv-SE" dirty="0"/>
          </a:p>
          <a:p>
            <a:endParaRPr lang="sv-SE" dirty="0"/>
          </a:p>
        </p:txBody>
      </p:sp>
      <p:pic>
        <p:nvPicPr>
          <p:cNvPr id="15" name="Platshållare för bild 14">
            <a:extLst>
              <a:ext uri="{FF2B5EF4-FFF2-40B4-BE49-F238E27FC236}">
                <a16:creationId xmlns:a16="http://schemas.microsoft.com/office/drawing/2014/main" id="{D5CCA8A1-08EA-4E64-A71D-4B38B4898A1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89" r="89"/>
          <a:stretch>
            <a:fillRect/>
          </a:stretch>
        </p:blipFill>
        <p:spPr>
          <a:xfrm>
            <a:off x="319809" y="620688"/>
            <a:ext cx="3875040" cy="2583360"/>
          </a:xfrm>
        </p:spPr>
      </p:pic>
      <p:pic>
        <p:nvPicPr>
          <p:cNvPr id="17" name="Platshållare för bild 16">
            <a:extLst>
              <a:ext uri="{FF2B5EF4-FFF2-40B4-BE49-F238E27FC236}">
                <a16:creationId xmlns:a16="http://schemas.microsoft.com/office/drawing/2014/main" id="{90C3365A-7918-44CE-BB48-108251BBC6CD}"/>
              </a:ext>
            </a:extLst>
          </p:cNvPr>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3512" b="3512"/>
          <a:stretch>
            <a:fillRect/>
          </a:stretch>
        </p:blipFill>
        <p:spPr>
          <a:xfrm>
            <a:off x="319809" y="3653953"/>
            <a:ext cx="3875040" cy="2583360"/>
          </a:xfrm>
        </p:spPr>
      </p:pic>
      <p:sp>
        <p:nvSpPr>
          <p:cNvPr id="5" name="Rektangel 4">
            <a:extLst>
              <a:ext uri="{FF2B5EF4-FFF2-40B4-BE49-F238E27FC236}">
                <a16:creationId xmlns:a16="http://schemas.microsoft.com/office/drawing/2014/main" id="{0AEEE962-1569-45DC-B5EC-BE0CA87AC53D}"/>
              </a:ext>
            </a:extLst>
          </p:cNvPr>
          <p:cNvSpPr/>
          <p:nvPr/>
        </p:nvSpPr>
        <p:spPr>
          <a:xfrm>
            <a:off x="251520" y="3204047"/>
            <a:ext cx="1562609" cy="215444"/>
          </a:xfrm>
          <a:prstGeom prst="rect">
            <a:avLst/>
          </a:prstGeom>
        </p:spPr>
        <p:txBody>
          <a:bodyPr wrap="square">
            <a:spAutoFit/>
          </a:bodyPr>
          <a:lstStyle/>
          <a:p>
            <a:r>
              <a:rPr lang="sv-SE" sz="800" dirty="0"/>
              <a:t>Foto: Ola </a:t>
            </a:r>
            <a:r>
              <a:rPr lang="sv-SE" sz="800" dirty="0" err="1"/>
              <a:t>Jennersten</a:t>
            </a:r>
            <a:r>
              <a:rPr lang="sv-SE" sz="800" dirty="0"/>
              <a:t>, N, IBL</a:t>
            </a:r>
          </a:p>
        </p:txBody>
      </p:sp>
      <p:sp>
        <p:nvSpPr>
          <p:cNvPr id="6" name="Rektangel 5">
            <a:extLst>
              <a:ext uri="{FF2B5EF4-FFF2-40B4-BE49-F238E27FC236}">
                <a16:creationId xmlns:a16="http://schemas.microsoft.com/office/drawing/2014/main" id="{36ED4464-F800-40AD-BF65-0BA99A8DCAFE}"/>
              </a:ext>
            </a:extLst>
          </p:cNvPr>
          <p:cNvSpPr/>
          <p:nvPr/>
        </p:nvSpPr>
        <p:spPr>
          <a:xfrm>
            <a:off x="251520" y="6231753"/>
            <a:ext cx="1456811" cy="215444"/>
          </a:xfrm>
          <a:prstGeom prst="rect">
            <a:avLst/>
          </a:prstGeom>
        </p:spPr>
        <p:txBody>
          <a:bodyPr wrap="square">
            <a:spAutoFit/>
          </a:bodyPr>
          <a:lstStyle/>
          <a:p>
            <a:r>
              <a:rPr lang="sv-SE" sz="800" dirty="0"/>
              <a:t>Foto: Torbjörn Lilja, N, IBL</a:t>
            </a:r>
          </a:p>
        </p:txBody>
      </p:sp>
    </p:spTree>
    <p:extLst>
      <p:ext uri="{BB962C8B-B14F-4D97-AF65-F5344CB8AC3E}">
        <p14:creationId xmlns:p14="http://schemas.microsoft.com/office/powerpoint/2010/main" val="4079414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D3BC73-DD1F-45EB-89CE-BE07014CB5C7}"/>
              </a:ext>
            </a:extLst>
          </p:cNvPr>
          <p:cNvSpPr>
            <a:spLocks noGrp="1"/>
          </p:cNvSpPr>
          <p:nvPr>
            <p:ph type="title"/>
          </p:nvPr>
        </p:nvSpPr>
        <p:spPr>
          <a:xfrm>
            <a:off x="467544" y="144000"/>
            <a:ext cx="8136904" cy="1052752"/>
          </a:xfrm>
        </p:spPr>
        <p:txBody>
          <a:bodyPr/>
          <a:lstStyle/>
          <a:p>
            <a:pPr algn="ctr"/>
            <a:r>
              <a:rPr lang="sv-SE" dirty="0"/>
              <a:t>Alla kan göra en insats utifrån</a:t>
            </a:r>
            <a:br>
              <a:rPr lang="sv-SE" dirty="0"/>
            </a:br>
            <a:r>
              <a:rPr lang="sv-SE" dirty="0"/>
              <a:t>sina egna förutsättningar</a:t>
            </a:r>
          </a:p>
        </p:txBody>
      </p:sp>
      <p:sp>
        <p:nvSpPr>
          <p:cNvPr id="3" name="Platshållare för datum 2">
            <a:extLst>
              <a:ext uri="{FF2B5EF4-FFF2-40B4-BE49-F238E27FC236}">
                <a16:creationId xmlns:a16="http://schemas.microsoft.com/office/drawing/2014/main" id="{E57F388B-A8CC-4B7A-A7F0-C08103B6DFE6}"/>
              </a:ext>
            </a:extLst>
          </p:cNvPr>
          <p:cNvSpPr>
            <a:spLocks noGrp="1"/>
          </p:cNvSpPr>
          <p:nvPr>
            <p:ph type="dt" sz="half" idx="10"/>
          </p:nvPr>
        </p:nvSpPr>
        <p:spPr/>
        <p:txBody>
          <a:bodyPr/>
          <a:lstStyle/>
          <a:p>
            <a:fld id="{5B8BE423-1780-43BB-A8FE-3025F34AD1F8}" type="datetime1">
              <a:rPr lang="sv-SE" smtClean="0"/>
              <a:pPr/>
              <a:t>2019-06-19</a:t>
            </a:fld>
            <a:endParaRPr lang="sv-SE" dirty="0"/>
          </a:p>
        </p:txBody>
      </p:sp>
      <p:sp>
        <p:nvSpPr>
          <p:cNvPr id="4" name="Platshållare för sidfot 3">
            <a:extLst>
              <a:ext uri="{FF2B5EF4-FFF2-40B4-BE49-F238E27FC236}">
                <a16:creationId xmlns:a16="http://schemas.microsoft.com/office/drawing/2014/main" id="{8BDEAB61-2AB7-4C0F-870A-82698BE9EA6E}"/>
              </a:ext>
            </a:extLst>
          </p:cNvPr>
          <p:cNvSpPr>
            <a:spLocks noGrp="1"/>
          </p:cNvSpPr>
          <p:nvPr>
            <p:ph type="ftr" sz="quarter" idx="11"/>
          </p:nvPr>
        </p:nvSpPr>
        <p:spPr>
          <a:xfrm>
            <a:off x="107504" y="5517232"/>
            <a:ext cx="3024336" cy="1152128"/>
          </a:xfrm>
        </p:spPr>
        <p:txBody>
          <a:bodyPr/>
          <a:lstStyle/>
          <a:p>
            <a:pPr algn="l"/>
            <a:r>
              <a:rPr lang="sv-SE" dirty="0"/>
              <a:t>Illustration: Kjell Ström</a:t>
            </a:r>
          </a:p>
          <a:p>
            <a:pPr algn="l"/>
            <a:endParaRPr lang="sv-SE" dirty="0"/>
          </a:p>
          <a:p>
            <a:pPr algn="l"/>
            <a:endParaRPr lang="sv-SE" dirty="0"/>
          </a:p>
          <a:p>
            <a:pPr algn="l"/>
            <a:endParaRPr lang="sv-SE" dirty="0"/>
          </a:p>
          <a:p>
            <a:pPr algn="l"/>
            <a:endParaRPr lang="sv-SE" dirty="0"/>
          </a:p>
          <a:p>
            <a:pPr algn="l"/>
            <a:endParaRPr lang="sv-SE" dirty="0"/>
          </a:p>
          <a:p>
            <a:pPr algn="l"/>
            <a:endParaRPr lang="sv-SE" dirty="0"/>
          </a:p>
          <a:p>
            <a:pPr algn="l"/>
            <a:endParaRPr lang="sv-SE" dirty="0"/>
          </a:p>
          <a:p>
            <a:pPr algn="l"/>
            <a:r>
              <a:rPr lang="sv-SE" dirty="0"/>
              <a:t>Naturvårdsverket | Swedish </a:t>
            </a:r>
            <a:r>
              <a:rPr lang="sv-SE" dirty="0" err="1"/>
              <a:t>Environmental</a:t>
            </a:r>
            <a:r>
              <a:rPr lang="sv-SE" dirty="0"/>
              <a:t> </a:t>
            </a:r>
            <a:r>
              <a:rPr lang="sv-SE" dirty="0" err="1"/>
              <a:t>Protection</a:t>
            </a:r>
            <a:r>
              <a:rPr lang="sv-SE" dirty="0"/>
              <a:t> Agency</a:t>
            </a:r>
          </a:p>
        </p:txBody>
      </p:sp>
      <p:sp>
        <p:nvSpPr>
          <p:cNvPr id="5" name="Platshållare för bildnummer 4">
            <a:extLst>
              <a:ext uri="{FF2B5EF4-FFF2-40B4-BE49-F238E27FC236}">
                <a16:creationId xmlns:a16="http://schemas.microsoft.com/office/drawing/2014/main" id="{12DD664B-980C-4576-850D-A8B340063BEF}"/>
              </a:ext>
            </a:extLst>
          </p:cNvPr>
          <p:cNvSpPr>
            <a:spLocks noGrp="1"/>
          </p:cNvSpPr>
          <p:nvPr>
            <p:ph type="sldNum" sz="quarter" idx="12"/>
          </p:nvPr>
        </p:nvSpPr>
        <p:spPr/>
        <p:txBody>
          <a:bodyPr/>
          <a:lstStyle/>
          <a:p>
            <a:fld id="{1844E2AD-2CA4-4022-8F3B-D585D66E2E30}" type="slidenum">
              <a:rPr lang="sv-SE" smtClean="0"/>
              <a:pPr/>
              <a:t>18</a:t>
            </a:fld>
            <a:endParaRPr lang="sv-SE" dirty="0"/>
          </a:p>
        </p:txBody>
      </p:sp>
      <p:sp>
        <p:nvSpPr>
          <p:cNvPr id="7" name="Platshållare för text 6">
            <a:extLst>
              <a:ext uri="{FF2B5EF4-FFF2-40B4-BE49-F238E27FC236}">
                <a16:creationId xmlns:a16="http://schemas.microsoft.com/office/drawing/2014/main" id="{09FF9700-EC94-4525-82D8-5CAA2A4A1B8D}"/>
              </a:ext>
            </a:extLst>
          </p:cNvPr>
          <p:cNvSpPr>
            <a:spLocks noGrp="1"/>
          </p:cNvSpPr>
          <p:nvPr>
            <p:ph type="body" sz="quarter" idx="14"/>
          </p:nvPr>
        </p:nvSpPr>
        <p:spPr>
          <a:xfrm>
            <a:off x="5148064" y="1412776"/>
            <a:ext cx="3888432" cy="4896544"/>
          </a:xfrm>
        </p:spPr>
        <p:txBody>
          <a:bodyPr vert="horz" lIns="91440" tIns="45720" rIns="91440" bIns="45720" rtlCol="0" anchor="t">
            <a:noAutofit/>
          </a:bodyPr>
          <a:lstStyle/>
          <a:p>
            <a:pPr marL="251460" indent="-251460"/>
            <a:r>
              <a:rPr lang="sv-SE" dirty="0">
                <a:latin typeface="Arial"/>
                <a:cs typeface="Arial"/>
              </a:rPr>
              <a:t>Låt en del av gräsmattan blomma som en äng.</a:t>
            </a:r>
          </a:p>
          <a:p>
            <a:pPr marL="251460" indent="-251460"/>
            <a:r>
              <a:rPr lang="sv-SE" dirty="0">
                <a:latin typeface="Arial"/>
                <a:cs typeface="Arial"/>
              </a:rPr>
              <a:t>Låt gamla träd vara kvar som bostad för fåglar och andra djur.</a:t>
            </a:r>
          </a:p>
          <a:p>
            <a:pPr marL="251460" indent="-251460"/>
            <a:r>
              <a:rPr lang="sv-SE" dirty="0">
                <a:latin typeface="Arial"/>
                <a:cs typeface="Arial"/>
              </a:rPr>
              <a:t>Spara blom- och fruktbärande träd och buskar.</a:t>
            </a:r>
          </a:p>
          <a:p>
            <a:pPr marL="251460" indent="-251460"/>
            <a:r>
              <a:rPr lang="sv-SE" dirty="0">
                <a:latin typeface="Arial"/>
                <a:cs typeface="Arial"/>
              </a:rPr>
              <a:t>Sätt upp fågelholkar och </a:t>
            </a:r>
            <a:r>
              <a:rPr lang="sv-SE" dirty="0" err="1">
                <a:latin typeface="Arial"/>
                <a:cs typeface="Arial"/>
              </a:rPr>
              <a:t>bihotell</a:t>
            </a:r>
            <a:r>
              <a:rPr lang="sv-SE" dirty="0">
                <a:latin typeface="Arial"/>
                <a:cs typeface="Arial"/>
              </a:rPr>
              <a:t>.</a:t>
            </a:r>
          </a:p>
          <a:p>
            <a:pPr marL="251460" indent="-251460"/>
            <a:r>
              <a:rPr lang="sv-SE" dirty="0">
                <a:latin typeface="Arial"/>
                <a:cs typeface="Arial"/>
              </a:rPr>
              <a:t>Sätt upp holkar som bostad till fladdermöss som bland annat fångar mygg.</a:t>
            </a:r>
          </a:p>
          <a:p>
            <a:pPr marL="251460" indent="-251460"/>
            <a:r>
              <a:rPr lang="sv-SE" dirty="0">
                <a:latin typeface="Arial"/>
                <a:cs typeface="Arial"/>
              </a:rPr>
              <a:t>Undvik kemiska bekämpningsmedel.</a:t>
            </a:r>
          </a:p>
        </p:txBody>
      </p:sp>
      <p:pic>
        <p:nvPicPr>
          <p:cNvPr id="10" name="Platshållare för bild 9">
            <a:extLst>
              <a:ext uri="{FF2B5EF4-FFF2-40B4-BE49-F238E27FC236}">
                <a16:creationId xmlns:a16="http://schemas.microsoft.com/office/drawing/2014/main" id="{D824BE32-136C-42E5-82BB-D31AFC08131D}"/>
              </a:ext>
            </a:extLst>
          </p:cNvPr>
          <p:cNvPicPr>
            <a:picLocks noGrp="1" noChangeAspect="1"/>
          </p:cNvPicPr>
          <p:nvPr>
            <p:ph type="pic" sz="quarter" idx="13"/>
          </p:nvPr>
        </p:nvPicPr>
        <p:blipFill>
          <a:blip r:embed="rId3"/>
          <a:srcRect t="4617" b="4617"/>
          <a:stretch>
            <a:fillRect/>
          </a:stretch>
        </p:blipFill>
        <p:spPr>
          <a:xfrm>
            <a:off x="-1" y="2016000"/>
            <a:ext cx="5254119" cy="3501232"/>
          </a:xfrm>
          <a:prstGeom prst="rect">
            <a:avLst/>
          </a:prstGeom>
        </p:spPr>
      </p:pic>
    </p:spTree>
    <p:extLst>
      <p:ext uri="{BB962C8B-B14F-4D97-AF65-F5344CB8AC3E}">
        <p14:creationId xmlns:p14="http://schemas.microsoft.com/office/powerpoint/2010/main" val="682199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754DA592-DFB4-4C03-BD62-680C3F9CFF02}"/>
              </a:ext>
            </a:extLst>
          </p:cNvPr>
          <p:cNvSpPr>
            <a:spLocks noGrp="1"/>
          </p:cNvSpPr>
          <p:nvPr>
            <p:ph type="dt" sz="half" idx="10"/>
          </p:nvPr>
        </p:nvSpPr>
        <p:spPr>
          <a:xfrm>
            <a:off x="3099600" y="6462000"/>
            <a:ext cx="752320" cy="396000"/>
          </a:xfrm>
        </p:spPr>
        <p:txBody>
          <a:bodyPr/>
          <a:lstStyle/>
          <a:p>
            <a:fld id="{5B8BE423-1780-43BB-A8FE-3025F34AD1F8}" type="datetime1">
              <a:rPr lang="sv-SE" smtClean="0"/>
              <a:pPr/>
              <a:t>2019-06-19</a:t>
            </a:fld>
            <a:endParaRPr lang="sv-SE" dirty="0"/>
          </a:p>
        </p:txBody>
      </p:sp>
      <p:sp>
        <p:nvSpPr>
          <p:cNvPr id="3" name="Platshållare för sidfot 2">
            <a:extLst>
              <a:ext uri="{FF2B5EF4-FFF2-40B4-BE49-F238E27FC236}">
                <a16:creationId xmlns:a16="http://schemas.microsoft.com/office/drawing/2014/main" id="{B5D22E12-942A-48B0-823F-62747910303A}"/>
              </a:ext>
            </a:extLst>
          </p:cNvPr>
          <p:cNvSpPr>
            <a:spLocks noGrp="1"/>
          </p:cNvSpPr>
          <p:nvPr>
            <p:ph type="ftr" sz="quarter" idx="11"/>
          </p:nvPr>
        </p:nvSpPr>
        <p:spPr>
          <a:xfrm>
            <a:off x="92990" y="6266548"/>
            <a:ext cx="3038850" cy="546828"/>
          </a:xfrm>
        </p:spPr>
        <p:txBody>
          <a:bodyPr/>
          <a:lstStyle/>
          <a:p>
            <a:pPr algn="l"/>
            <a:r>
              <a:rPr lang="sv-SE" dirty="0"/>
              <a:t>Illustrationer: Kjell Ström</a:t>
            </a:r>
          </a:p>
          <a:p>
            <a:pPr algn="l"/>
            <a:endParaRPr lang="sv-SE" dirty="0"/>
          </a:p>
          <a:p>
            <a:pPr algn="l"/>
            <a:r>
              <a:rPr lang="sv-SE" dirty="0"/>
              <a:t>Naturvårdsverket | Swedish </a:t>
            </a:r>
            <a:r>
              <a:rPr lang="sv-SE" dirty="0" err="1"/>
              <a:t>Environmental</a:t>
            </a:r>
            <a:r>
              <a:rPr lang="sv-SE" dirty="0"/>
              <a:t> </a:t>
            </a:r>
            <a:r>
              <a:rPr lang="sv-SE" dirty="0" err="1"/>
              <a:t>Protection</a:t>
            </a:r>
            <a:r>
              <a:rPr lang="sv-SE" dirty="0"/>
              <a:t> Agency</a:t>
            </a:r>
          </a:p>
        </p:txBody>
      </p:sp>
      <p:sp>
        <p:nvSpPr>
          <p:cNvPr id="4" name="Platshållare för bildnummer 3">
            <a:extLst>
              <a:ext uri="{FF2B5EF4-FFF2-40B4-BE49-F238E27FC236}">
                <a16:creationId xmlns:a16="http://schemas.microsoft.com/office/drawing/2014/main" id="{5D5B45E2-E23F-44A1-9935-ACBAACCD070A}"/>
              </a:ext>
            </a:extLst>
          </p:cNvPr>
          <p:cNvSpPr>
            <a:spLocks noGrp="1"/>
          </p:cNvSpPr>
          <p:nvPr>
            <p:ph type="sldNum" sz="quarter" idx="12"/>
          </p:nvPr>
        </p:nvSpPr>
        <p:spPr/>
        <p:txBody>
          <a:bodyPr/>
          <a:lstStyle/>
          <a:p>
            <a:fld id="{1844E2AD-2CA4-4022-8F3B-D585D66E2E30}" type="slidenum">
              <a:rPr lang="sv-SE" smtClean="0"/>
              <a:pPr/>
              <a:t>19</a:t>
            </a:fld>
            <a:endParaRPr lang="sv-SE" dirty="0"/>
          </a:p>
        </p:txBody>
      </p:sp>
      <p:sp>
        <p:nvSpPr>
          <p:cNvPr id="7" name="Platshållare för text 6">
            <a:extLst>
              <a:ext uri="{FF2B5EF4-FFF2-40B4-BE49-F238E27FC236}">
                <a16:creationId xmlns:a16="http://schemas.microsoft.com/office/drawing/2014/main" id="{83C638CB-4454-4926-B607-1E902AE974B7}"/>
              </a:ext>
            </a:extLst>
          </p:cNvPr>
          <p:cNvSpPr>
            <a:spLocks noGrp="1"/>
          </p:cNvSpPr>
          <p:nvPr>
            <p:ph type="body" sz="quarter" idx="16"/>
          </p:nvPr>
        </p:nvSpPr>
        <p:spPr>
          <a:xfrm>
            <a:off x="5004047" y="605352"/>
            <a:ext cx="3587401" cy="5271920"/>
          </a:xfrm>
        </p:spPr>
        <p:txBody>
          <a:bodyPr/>
          <a:lstStyle/>
          <a:p>
            <a:r>
              <a:rPr lang="sv-SE" sz="2800" b="1" dirty="0">
                <a:solidFill>
                  <a:schemeClr val="tx1">
                    <a:lumMod val="65000"/>
                    <a:lumOff val="35000"/>
                  </a:schemeClr>
                </a:solidFill>
              </a:rPr>
              <a:t>Samarbete ger mer</a:t>
            </a:r>
          </a:p>
          <a:p>
            <a:endParaRPr lang="sv-SE" sz="1000" dirty="0"/>
          </a:p>
          <a:p>
            <a:r>
              <a:rPr lang="sv-SE" dirty="0"/>
              <a:t>Arbetet med grön infrastruktur är värdefullt för att kunna göra prioriteringar i landskapet som gynnar biologisk mångfald och ekosystemtjänster.</a:t>
            </a:r>
          </a:p>
          <a:p>
            <a:endParaRPr lang="sv-SE" sz="800" dirty="0"/>
          </a:p>
          <a:p>
            <a:r>
              <a:rPr lang="sv-SE" dirty="0"/>
              <a:t>Om vi samarbetar kan vi åstadkomma fler positiva effekter. </a:t>
            </a:r>
            <a:endParaRPr lang="sv-SE" dirty="0">
              <a:solidFill>
                <a:srgbClr val="FF0000"/>
              </a:solidFill>
            </a:endParaRPr>
          </a:p>
          <a:p>
            <a:endParaRPr lang="sv-SE" sz="800" dirty="0"/>
          </a:p>
          <a:p>
            <a:r>
              <a:rPr lang="sv-SE" dirty="0"/>
              <a:t>I gengäld får vi naturens tjänster som till exempel pollinering som ger oss frukter och bär.</a:t>
            </a:r>
          </a:p>
          <a:p>
            <a:endParaRPr lang="sv-SE" dirty="0"/>
          </a:p>
        </p:txBody>
      </p:sp>
      <p:pic>
        <p:nvPicPr>
          <p:cNvPr id="9" name="Platshållare för bild 8">
            <a:extLst>
              <a:ext uri="{FF2B5EF4-FFF2-40B4-BE49-F238E27FC236}">
                <a16:creationId xmlns:a16="http://schemas.microsoft.com/office/drawing/2014/main" id="{5D420BAD-BFC4-4F9C-9A86-604356BC6DAE}"/>
              </a:ext>
            </a:extLst>
          </p:cNvPr>
          <p:cNvPicPr>
            <a:picLocks noGrp="1" noChangeAspect="1"/>
          </p:cNvPicPr>
          <p:nvPr>
            <p:ph type="pic" sz="quarter" idx="14"/>
          </p:nvPr>
        </p:nvPicPr>
        <p:blipFill>
          <a:blip r:embed="rId3"/>
          <a:srcRect t="11246" b="11246"/>
          <a:stretch>
            <a:fillRect/>
          </a:stretch>
        </p:blipFill>
        <p:spPr>
          <a:xfrm>
            <a:off x="611999" y="479113"/>
            <a:ext cx="4104455" cy="2736303"/>
          </a:xfrm>
          <a:prstGeom prst="rect">
            <a:avLst/>
          </a:prstGeom>
        </p:spPr>
      </p:pic>
      <p:pic>
        <p:nvPicPr>
          <p:cNvPr id="13" name="Platshållare för bild 12">
            <a:extLst>
              <a:ext uri="{FF2B5EF4-FFF2-40B4-BE49-F238E27FC236}">
                <a16:creationId xmlns:a16="http://schemas.microsoft.com/office/drawing/2014/main" id="{42F80FA4-8E5A-4D81-AD62-1846800FEEB5}"/>
              </a:ext>
            </a:extLst>
          </p:cNvPr>
          <p:cNvPicPr>
            <a:picLocks noGrp="1" noChangeAspect="1"/>
          </p:cNvPicPr>
          <p:nvPr>
            <p:ph type="pic" sz="quarter" idx="15"/>
          </p:nvPr>
        </p:nvPicPr>
        <p:blipFill>
          <a:blip r:embed="rId4"/>
          <a:srcRect t="6478" b="6478"/>
          <a:stretch>
            <a:fillRect/>
          </a:stretch>
        </p:blipFill>
        <p:spPr>
          <a:xfrm>
            <a:off x="611999" y="3530244"/>
            <a:ext cx="4104456" cy="2736304"/>
          </a:xfrm>
          <a:prstGeom prst="rect">
            <a:avLst/>
          </a:prstGeom>
        </p:spPr>
      </p:pic>
    </p:spTree>
    <p:extLst>
      <p:ext uri="{BB962C8B-B14F-4D97-AF65-F5344CB8AC3E}">
        <p14:creationId xmlns:p14="http://schemas.microsoft.com/office/powerpoint/2010/main" val="1854531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9D531D9-F129-41AF-AE6D-1C7BE8D7756A}"/>
              </a:ext>
            </a:extLst>
          </p:cNvPr>
          <p:cNvSpPr>
            <a:spLocks noGrp="1"/>
          </p:cNvSpPr>
          <p:nvPr>
            <p:ph type="title"/>
          </p:nvPr>
        </p:nvSpPr>
        <p:spPr>
          <a:xfrm>
            <a:off x="4788024" y="692696"/>
            <a:ext cx="4104456" cy="864096"/>
          </a:xfrm>
        </p:spPr>
        <p:txBody>
          <a:bodyPr/>
          <a:lstStyle/>
          <a:p>
            <a:pPr algn="ctr"/>
            <a:r>
              <a:rPr lang="sv-SE" dirty="0"/>
              <a:t>Grön infrastruktur</a:t>
            </a:r>
          </a:p>
        </p:txBody>
      </p:sp>
      <p:sp>
        <p:nvSpPr>
          <p:cNvPr id="3" name="Platshållare för datum 2">
            <a:extLst>
              <a:ext uri="{FF2B5EF4-FFF2-40B4-BE49-F238E27FC236}">
                <a16:creationId xmlns:a16="http://schemas.microsoft.com/office/drawing/2014/main" id="{3BE4967A-B9C8-4607-97F4-AE4CFF2732EC}"/>
              </a:ext>
            </a:extLst>
          </p:cNvPr>
          <p:cNvSpPr>
            <a:spLocks noGrp="1"/>
          </p:cNvSpPr>
          <p:nvPr>
            <p:ph type="dt" sz="half" idx="10"/>
          </p:nvPr>
        </p:nvSpPr>
        <p:spPr/>
        <p:txBody>
          <a:bodyPr/>
          <a:lstStyle/>
          <a:p>
            <a:fld id="{5B8BE423-1780-43BB-A8FE-3025F34AD1F8}" type="datetime1">
              <a:rPr lang="sv-SE" smtClean="0"/>
              <a:pPr/>
              <a:t>2019-06-19</a:t>
            </a:fld>
            <a:endParaRPr lang="sv-SE" dirty="0"/>
          </a:p>
        </p:txBody>
      </p:sp>
      <p:sp>
        <p:nvSpPr>
          <p:cNvPr id="4" name="Platshållare för sidfot 3">
            <a:extLst>
              <a:ext uri="{FF2B5EF4-FFF2-40B4-BE49-F238E27FC236}">
                <a16:creationId xmlns:a16="http://schemas.microsoft.com/office/drawing/2014/main" id="{AF2EFE00-34E4-48B9-ABAB-08FBA3E985AF}"/>
              </a:ext>
            </a:extLst>
          </p:cNvPr>
          <p:cNvSpPr>
            <a:spLocks noGrp="1"/>
          </p:cNvSpPr>
          <p:nvPr>
            <p:ph type="ftr" sz="quarter" idx="11"/>
          </p:nvPr>
        </p:nvSpPr>
        <p:spPr>
          <a:xfrm>
            <a:off x="107504" y="6105603"/>
            <a:ext cx="2992096" cy="608398"/>
          </a:xfrm>
        </p:spPr>
        <p:txBody>
          <a:bodyPr/>
          <a:lstStyle/>
          <a:p>
            <a:pPr algn="l"/>
            <a:r>
              <a:rPr lang="sv-SE" dirty="0"/>
              <a:t>               Foto: Mats Wilhelm, N, IBL</a:t>
            </a:r>
          </a:p>
          <a:p>
            <a:pPr algn="l"/>
            <a:endParaRPr lang="sv-SE" dirty="0"/>
          </a:p>
          <a:p>
            <a:pPr algn="l"/>
            <a:endParaRPr lang="sv-SE" dirty="0"/>
          </a:p>
          <a:p>
            <a:pPr algn="l"/>
            <a:r>
              <a:rPr lang="sv-SE" dirty="0"/>
              <a:t>Naturvårdsverket | Swedish </a:t>
            </a:r>
            <a:r>
              <a:rPr lang="sv-SE" dirty="0" err="1"/>
              <a:t>Environmental</a:t>
            </a:r>
            <a:r>
              <a:rPr lang="sv-SE" dirty="0"/>
              <a:t> </a:t>
            </a:r>
            <a:r>
              <a:rPr lang="sv-SE" dirty="0" err="1"/>
              <a:t>Protection</a:t>
            </a:r>
            <a:r>
              <a:rPr lang="sv-SE" dirty="0"/>
              <a:t> Agency</a:t>
            </a:r>
          </a:p>
        </p:txBody>
      </p:sp>
      <p:sp>
        <p:nvSpPr>
          <p:cNvPr id="5" name="Platshållare för bildnummer 4">
            <a:extLst>
              <a:ext uri="{FF2B5EF4-FFF2-40B4-BE49-F238E27FC236}">
                <a16:creationId xmlns:a16="http://schemas.microsoft.com/office/drawing/2014/main" id="{74866A7C-12BC-45D3-9F4C-5E84FAE010F6}"/>
              </a:ext>
            </a:extLst>
          </p:cNvPr>
          <p:cNvSpPr>
            <a:spLocks noGrp="1"/>
          </p:cNvSpPr>
          <p:nvPr>
            <p:ph type="sldNum" sz="quarter" idx="12"/>
          </p:nvPr>
        </p:nvSpPr>
        <p:spPr/>
        <p:txBody>
          <a:bodyPr/>
          <a:lstStyle/>
          <a:p>
            <a:fld id="{1844E2AD-2CA4-4022-8F3B-D585D66E2E30}" type="slidenum">
              <a:rPr lang="sv-SE" smtClean="0"/>
              <a:pPr/>
              <a:t>2</a:t>
            </a:fld>
            <a:endParaRPr lang="sv-SE" dirty="0"/>
          </a:p>
        </p:txBody>
      </p:sp>
      <p:sp>
        <p:nvSpPr>
          <p:cNvPr id="7" name="Platshållare för text 6">
            <a:extLst>
              <a:ext uri="{FF2B5EF4-FFF2-40B4-BE49-F238E27FC236}">
                <a16:creationId xmlns:a16="http://schemas.microsoft.com/office/drawing/2014/main" id="{044FC773-4C2C-4320-8140-69889F70B792}"/>
              </a:ext>
            </a:extLst>
          </p:cNvPr>
          <p:cNvSpPr>
            <a:spLocks noGrp="1"/>
          </p:cNvSpPr>
          <p:nvPr>
            <p:ph type="body" sz="quarter" idx="14"/>
          </p:nvPr>
        </p:nvSpPr>
        <p:spPr>
          <a:xfrm>
            <a:off x="4788024" y="1926000"/>
            <a:ext cx="4104456" cy="3447216"/>
          </a:xfrm>
        </p:spPr>
        <p:txBody>
          <a:bodyPr/>
          <a:lstStyle/>
          <a:p>
            <a:r>
              <a:rPr lang="sv-SE" sz="2200" dirty="0"/>
              <a:t>Nätverk av natur som bidrar till fungerande livsmiljöer för växter och djur samt för människors välbefinnande.</a:t>
            </a:r>
          </a:p>
          <a:p>
            <a:endParaRPr lang="sv-SE" sz="2200" dirty="0"/>
          </a:p>
          <a:p>
            <a:r>
              <a:rPr lang="sv-SE" sz="2200" dirty="0"/>
              <a:t>Ett nytt arbetssätt och perspektiv - att se att helheten i landskapet har betydelse.</a:t>
            </a:r>
          </a:p>
          <a:p>
            <a:endParaRPr lang="sv-SE" dirty="0"/>
          </a:p>
        </p:txBody>
      </p:sp>
      <p:pic>
        <p:nvPicPr>
          <p:cNvPr id="11" name="Platshållare för bild 10">
            <a:extLst>
              <a:ext uri="{FF2B5EF4-FFF2-40B4-BE49-F238E27FC236}">
                <a16:creationId xmlns:a16="http://schemas.microsoft.com/office/drawing/2014/main" id="{FDB41319-1EE8-42A1-92DA-525FF9245C3E}"/>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34" b="134"/>
          <a:stretch>
            <a:fillRect/>
          </a:stretch>
        </p:blipFill>
        <p:spPr>
          <a:xfrm>
            <a:off x="597599" y="144000"/>
            <a:ext cx="3974401" cy="5961602"/>
          </a:xfrm>
        </p:spPr>
      </p:pic>
    </p:spTree>
    <p:extLst>
      <p:ext uri="{BB962C8B-B14F-4D97-AF65-F5344CB8AC3E}">
        <p14:creationId xmlns:p14="http://schemas.microsoft.com/office/powerpoint/2010/main" val="3203677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C30B82D-2F28-4940-ABCF-B33214EC1D29}"/>
              </a:ext>
            </a:extLst>
          </p:cNvPr>
          <p:cNvSpPr>
            <a:spLocks noGrp="1"/>
          </p:cNvSpPr>
          <p:nvPr>
            <p:ph type="title"/>
          </p:nvPr>
        </p:nvSpPr>
        <p:spPr>
          <a:xfrm>
            <a:off x="824400" y="619200"/>
            <a:ext cx="7344000" cy="660460"/>
          </a:xfrm>
        </p:spPr>
        <p:txBody>
          <a:bodyPr/>
          <a:lstStyle/>
          <a:p>
            <a:pPr algn="ctr"/>
            <a:r>
              <a:rPr lang="sv-SE" dirty="0">
                <a:solidFill>
                  <a:schemeClr val="tx1">
                    <a:lumMod val="65000"/>
                    <a:lumOff val="35000"/>
                  </a:schemeClr>
                </a:solidFill>
              </a:rPr>
              <a:t>En sammanfattande film</a:t>
            </a:r>
          </a:p>
        </p:txBody>
      </p:sp>
      <p:pic>
        <p:nvPicPr>
          <p:cNvPr id="7" name="Onlinemedia 6">
            <a:hlinkClick r:id="" action="ppaction://media"/>
            <a:extLst>
              <a:ext uri="{FF2B5EF4-FFF2-40B4-BE49-F238E27FC236}">
                <a16:creationId xmlns:a16="http://schemas.microsoft.com/office/drawing/2014/main" id="{AB6BE274-77CB-4DE9-BAA1-77B5DCE41736}"/>
              </a:ext>
            </a:extLst>
          </p:cNvPr>
          <p:cNvPicPr>
            <a:picLocks noGrp="1" noRot="1" noChangeAspect="1"/>
          </p:cNvPicPr>
          <p:nvPr>
            <p:ph idx="1"/>
            <a:videoFile r:link="rId1"/>
          </p:nvPr>
        </p:nvPicPr>
        <p:blipFill>
          <a:blip r:embed="rId3"/>
          <a:stretch>
            <a:fillRect/>
          </a:stretch>
        </p:blipFill>
        <p:spPr>
          <a:xfrm>
            <a:off x="1256409" y="1844824"/>
            <a:ext cx="6631182" cy="3730040"/>
          </a:xfrm>
          <a:prstGeom prst="rect">
            <a:avLst/>
          </a:prstGeom>
        </p:spPr>
      </p:pic>
      <p:sp>
        <p:nvSpPr>
          <p:cNvPr id="4" name="Platshållare för datum 3">
            <a:extLst>
              <a:ext uri="{FF2B5EF4-FFF2-40B4-BE49-F238E27FC236}">
                <a16:creationId xmlns:a16="http://schemas.microsoft.com/office/drawing/2014/main" id="{05542DF8-8A52-493F-8743-06302AB69B90}"/>
              </a:ext>
            </a:extLst>
          </p:cNvPr>
          <p:cNvSpPr>
            <a:spLocks noGrp="1"/>
          </p:cNvSpPr>
          <p:nvPr>
            <p:ph type="dt" sz="half" idx="10"/>
          </p:nvPr>
        </p:nvSpPr>
        <p:spPr/>
        <p:txBody>
          <a:bodyPr/>
          <a:lstStyle/>
          <a:p>
            <a:fld id="{31F8AAC4-2748-4E53-A84E-4A6AD65B6C1B}" type="datetime1">
              <a:rPr lang="sv-SE" smtClean="0"/>
              <a:t>2019-06-19</a:t>
            </a:fld>
            <a:endParaRPr lang="sv-SE" dirty="0"/>
          </a:p>
        </p:txBody>
      </p:sp>
      <p:sp>
        <p:nvSpPr>
          <p:cNvPr id="5" name="Platshållare för sidfot 4">
            <a:extLst>
              <a:ext uri="{FF2B5EF4-FFF2-40B4-BE49-F238E27FC236}">
                <a16:creationId xmlns:a16="http://schemas.microsoft.com/office/drawing/2014/main" id="{8D519D83-F156-4586-8A32-AA8D9E848DE3}"/>
              </a:ext>
            </a:extLst>
          </p:cNvPr>
          <p:cNvSpPr>
            <a:spLocks noGrp="1"/>
          </p:cNvSpPr>
          <p:nvPr>
            <p:ph type="ftr" sz="quarter" idx="11"/>
          </p:nvPr>
        </p:nvSpPr>
        <p:spPr/>
        <p:txBody>
          <a:bodyPr/>
          <a:lstStyle/>
          <a:p>
            <a:pPr algn="l"/>
            <a:r>
              <a:rPr lang="sv-SE"/>
              <a:t>Naturvårdsverket | Swedish Environmental Protection Agency</a:t>
            </a:r>
            <a:endParaRPr lang="sv-SE" dirty="0"/>
          </a:p>
        </p:txBody>
      </p:sp>
      <p:sp>
        <p:nvSpPr>
          <p:cNvPr id="6" name="Platshållare för bildnummer 5">
            <a:extLst>
              <a:ext uri="{FF2B5EF4-FFF2-40B4-BE49-F238E27FC236}">
                <a16:creationId xmlns:a16="http://schemas.microsoft.com/office/drawing/2014/main" id="{68FC4962-A481-42AC-B529-F3CD8C8EFA32}"/>
              </a:ext>
            </a:extLst>
          </p:cNvPr>
          <p:cNvSpPr>
            <a:spLocks noGrp="1"/>
          </p:cNvSpPr>
          <p:nvPr>
            <p:ph type="sldNum" sz="quarter" idx="12"/>
          </p:nvPr>
        </p:nvSpPr>
        <p:spPr/>
        <p:txBody>
          <a:bodyPr/>
          <a:lstStyle/>
          <a:p>
            <a:fld id="{1844E2AD-2CA4-4022-8F3B-D585D66E2E30}" type="slidenum">
              <a:rPr lang="sv-SE" smtClean="0"/>
              <a:pPr/>
              <a:t>20</a:t>
            </a:fld>
            <a:endParaRPr lang="sv-SE" dirty="0"/>
          </a:p>
        </p:txBody>
      </p:sp>
    </p:spTree>
    <p:extLst>
      <p:ext uri="{BB962C8B-B14F-4D97-AF65-F5344CB8AC3E}">
        <p14:creationId xmlns:p14="http://schemas.microsoft.com/office/powerpoint/2010/main" val="2234639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AB2FB-7D81-48E1-9C9F-9BD7675B2E3A}"/>
              </a:ext>
            </a:extLst>
          </p:cNvPr>
          <p:cNvSpPr>
            <a:spLocks noGrp="1"/>
          </p:cNvSpPr>
          <p:nvPr>
            <p:ph type="title"/>
          </p:nvPr>
        </p:nvSpPr>
        <p:spPr>
          <a:xfrm>
            <a:off x="539552" y="332656"/>
            <a:ext cx="7992888" cy="1728192"/>
          </a:xfrm>
        </p:spPr>
        <p:txBody>
          <a:bodyPr/>
          <a:lstStyle/>
          <a:p>
            <a:pPr algn="ctr"/>
            <a:r>
              <a:rPr lang="sv-SE" sz="2800" dirty="0"/>
              <a:t>Arbetet med grön infrastruktur medverkar till att Sverige uppfyller nationella miljö- och friluftsmål samt internationella löften.</a:t>
            </a:r>
            <a:br>
              <a:rPr lang="sv-SE" sz="2400" dirty="0"/>
            </a:br>
            <a:endParaRPr lang="sv-SE" sz="2400" dirty="0"/>
          </a:p>
        </p:txBody>
      </p:sp>
      <p:sp>
        <p:nvSpPr>
          <p:cNvPr id="4" name="Platshållare för datum 3">
            <a:extLst>
              <a:ext uri="{FF2B5EF4-FFF2-40B4-BE49-F238E27FC236}">
                <a16:creationId xmlns:a16="http://schemas.microsoft.com/office/drawing/2014/main" id="{386EA0B4-1029-4A13-8281-5DB81D1523B5}"/>
              </a:ext>
            </a:extLst>
          </p:cNvPr>
          <p:cNvSpPr>
            <a:spLocks noGrp="1"/>
          </p:cNvSpPr>
          <p:nvPr>
            <p:ph type="dt" sz="half" idx="10"/>
          </p:nvPr>
        </p:nvSpPr>
        <p:spPr/>
        <p:txBody>
          <a:bodyPr/>
          <a:lstStyle/>
          <a:p>
            <a:fld id="{31F8AAC4-2748-4E53-A84E-4A6AD65B6C1B}" type="datetime1">
              <a:rPr lang="sv-SE" smtClean="0"/>
              <a:t>2019-06-19</a:t>
            </a:fld>
            <a:endParaRPr lang="sv-SE" dirty="0"/>
          </a:p>
        </p:txBody>
      </p:sp>
      <p:sp>
        <p:nvSpPr>
          <p:cNvPr id="5" name="Platshållare för sidfot 4">
            <a:extLst>
              <a:ext uri="{FF2B5EF4-FFF2-40B4-BE49-F238E27FC236}">
                <a16:creationId xmlns:a16="http://schemas.microsoft.com/office/drawing/2014/main" id="{19C8D604-332B-4116-ABD8-F97DC42F88A1}"/>
              </a:ext>
            </a:extLst>
          </p:cNvPr>
          <p:cNvSpPr>
            <a:spLocks noGrp="1"/>
          </p:cNvSpPr>
          <p:nvPr>
            <p:ph type="ftr" sz="quarter" idx="11"/>
          </p:nvPr>
        </p:nvSpPr>
        <p:spPr>
          <a:xfrm>
            <a:off x="92990" y="6092650"/>
            <a:ext cx="3038850" cy="619689"/>
          </a:xfrm>
        </p:spPr>
        <p:txBody>
          <a:bodyPr/>
          <a:lstStyle/>
          <a:p>
            <a:pPr algn="l"/>
            <a:r>
              <a:rPr lang="sv-SE" dirty="0"/>
              <a:t>Illustration: Kjell Ström</a:t>
            </a:r>
          </a:p>
          <a:p>
            <a:pPr algn="l"/>
            <a:endParaRPr lang="sv-SE" dirty="0"/>
          </a:p>
          <a:p>
            <a:pPr algn="l"/>
            <a:endParaRPr lang="sv-SE" dirty="0"/>
          </a:p>
          <a:p>
            <a:pPr algn="l"/>
            <a:r>
              <a:rPr lang="sv-SE" dirty="0"/>
              <a:t>Naturvårdsverket | Swedish </a:t>
            </a:r>
            <a:r>
              <a:rPr lang="sv-SE" dirty="0" err="1"/>
              <a:t>Environmental</a:t>
            </a:r>
            <a:r>
              <a:rPr lang="sv-SE" dirty="0"/>
              <a:t> </a:t>
            </a:r>
            <a:r>
              <a:rPr lang="sv-SE" dirty="0" err="1"/>
              <a:t>Protection</a:t>
            </a:r>
            <a:r>
              <a:rPr lang="sv-SE" dirty="0"/>
              <a:t> Agency</a:t>
            </a:r>
          </a:p>
        </p:txBody>
      </p:sp>
      <p:sp>
        <p:nvSpPr>
          <p:cNvPr id="6" name="Platshållare för bildnummer 5">
            <a:extLst>
              <a:ext uri="{FF2B5EF4-FFF2-40B4-BE49-F238E27FC236}">
                <a16:creationId xmlns:a16="http://schemas.microsoft.com/office/drawing/2014/main" id="{840ED1D5-9E09-4E91-9BE6-426E15CD664D}"/>
              </a:ext>
            </a:extLst>
          </p:cNvPr>
          <p:cNvSpPr>
            <a:spLocks noGrp="1"/>
          </p:cNvSpPr>
          <p:nvPr>
            <p:ph type="sldNum" sz="quarter" idx="12"/>
          </p:nvPr>
        </p:nvSpPr>
        <p:spPr/>
        <p:txBody>
          <a:bodyPr/>
          <a:lstStyle/>
          <a:p>
            <a:fld id="{1844E2AD-2CA4-4022-8F3B-D585D66E2E30}" type="slidenum">
              <a:rPr lang="sv-SE" smtClean="0"/>
              <a:pPr/>
              <a:t>21</a:t>
            </a:fld>
            <a:endParaRPr lang="sv-SE" dirty="0"/>
          </a:p>
        </p:txBody>
      </p:sp>
      <p:pic>
        <p:nvPicPr>
          <p:cNvPr id="9" name="Platshållare för innehåll 8">
            <a:extLst>
              <a:ext uri="{FF2B5EF4-FFF2-40B4-BE49-F238E27FC236}">
                <a16:creationId xmlns:a16="http://schemas.microsoft.com/office/drawing/2014/main" id="{5EDEFF38-1890-4F16-9CC6-8C6589DE2757}"/>
              </a:ext>
            </a:extLst>
          </p:cNvPr>
          <p:cNvPicPr>
            <a:picLocks noGrp="1" noChangeAspect="1"/>
          </p:cNvPicPr>
          <p:nvPr>
            <p:ph idx="1"/>
          </p:nvPr>
        </p:nvPicPr>
        <p:blipFill>
          <a:blip r:embed="rId3"/>
          <a:stretch>
            <a:fillRect/>
          </a:stretch>
        </p:blipFill>
        <p:spPr>
          <a:xfrm>
            <a:off x="1202551" y="2204864"/>
            <a:ext cx="6666889" cy="3887787"/>
          </a:xfrm>
          <a:prstGeom prst="rect">
            <a:avLst/>
          </a:prstGeom>
        </p:spPr>
      </p:pic>
    </p:spTree>
    <p:extLst>
      <p:ext uri="{BB962C8B-B14F-4D97-AF65-F5344CB8AC3E}">
        <p14:creationId xmlns:p14="http://schemas.microsoft.com/office/powerpoint/2010/main" val="3200439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CC0D52-9707-49C8-8225-BC21AD6ECEAA}"/>
              </a:ext>
            </a:extLst>
          </p:cNvPr>
          <p:cNvSpPr>
            <a:spLocks noGrp="1"/>
          </p:cNvSpPr>
          <p:nvPr>
            <p:ph type="title"/>
          </p:nvPr>
        </p:nvSpPr>
        <p:spPr>
          <a:xfrm>
            <a:off x="824400" y="548680"/>
            <a:ext cx="7344000" cy="495320"/>
          </a:xfrm>
        </p:spPr>
        <p:txBody>
          <a:bodyPr/>
          <a:lstStyle/>
          <a:p>
            <a:pPr algn="ctr"/>
            <a:r>
              <a:rPr lang="sv-SE" dirty="0"/>
              <a:t>Mer information och vägledning</a:t>
            </a:r>
          </a:p>
        </p:txBody>
      </p:sp>
      <p:sp>
        <p:nvSpPr>
          <p:cNvPr id="3" name="Platshållare för innehåll 2">
            <a:extLst>
              <a:ext uri="{FF2B5EF4-FFF2-40B4-BE49-F238E27FC236}">
                <a16:creationId xmlns:a16="http://schemas.microsoft.com/office/drawing/2014/main" id="{76F299CA-7C40-4307-A2FF-A4D41BCAE6D7}"/>
              </a:ext>
            </a:extLst>
          </p:cNvPr>
          <p:cNvSpPr>
            <a:spLocks noGrp="1"/>
          </p:cNvSpPr>
          <p:nvPr>
            <p:ph idx="1"/>
          </p:nvPr>
        </p:nvSpPr>
        <p:spPr>
          <a:xfrm>
            <a:off x="683568" y="1412775"/>
            <a:ext cx="7920880" cy="4401225"/>
          </a:xfrm>
        </p:spPr>
        <p:txBody>
          <a:bodyPr vert="horz" lIns="91440" tIns="45720" rIns="91440" bIns="45720" rtlCol="0" anchor="t">
            <a:noAutofit/>
          </a:bodyPr>
          <a:lstStyle/>
          <a:p>
            <a:pPr marL="251460" indent="-251460"/>
            <a:r>
              <a:rPr lang="sv-SE" dirty="0">
                <a:latin typeface="Arial"/>
                <a:cs typeface="Arial"/>
              </a:rPr>
              <a:t>Naturvårdsverkets </a:t>
            </a:r>
            <a:r>
              <a:rPr lang="sv-SE" dirty="0" err="1">
                <a:latin typeface="Arial"/>
                <a:cs typeface="Arial"/>
              </a:rPr>
              <a:t>webplats</a:t>
            </a:r>
            <a:r>
              <a:rPr lang="sv-SE" dirty="0">
                <a:latin typeface="Arial"/>
                <a:cs typeface="Arial"/>
              </a:rPr>
              <a:t>: </a:t>
            </a:r>
            <a:r>
              <a:rPr lang="sv-SE" dirty="0">
                <a:latin typeface="Arial"/>
                <a:cs typeface="Arial"/>
                <a:hlinkClick r:id="rId3"/>
              </a:rPr>
              <a:t>www.naturvardsverket.se</a:t>
            </a:r>
            <a:r>
              <a:rPr lang="sv-SE" dirty="0">
                <a:latin typeface="Arial"/>
                <a:cs typeface="Arial"/>
              </a:rPr>
              <a:t> </a:t>
            </a:r>
            <a:endParaRPr lang="sv-SE" dirty="0"/>
          </a:p>
          <a:p>
            <a:pPr marL="251460" indent="-251460"/>
            <a:r>
              <a:rPr lang="sv-SE" dirty="0">
                <a:latin typeface="Arial"/>
                <a:cs typeface="Arial"/>
              </a:rPr>
              <a:t>Filmer med goda exempel: </a:t>
            </a:r>
            <a:r>
              <a:rPr lang="sv-SE" dirty="0">
                <a:hlinkClick r:id="rId4"/>
              </a:rPr>
              <a:t>https://www.naturvardsverket.se/filmer-gron-infrastruktur</a:t>
            </a:r>
            <a:endParaRPr lang="sv-SE" dirty="0"/>
          </a:p>
          <a:p>
            <a:pPr marL="251460" indent="-251460"/>
            <a:r>
              <a:rPr lang="sv-SE" dirty="0">
                <a:latin typeface="Arial"/>
                <a:cs typeface="Arial"/>
              </a:rPr>
              <a:t>Länsstyrelsernas handlingsplaner för grön infrastruktur: </a:t>
            </a:r>
            <a:r>
              <a:rPr lang="sv-SE" dirty="0">
                <a:latin typeface="Arial"/>
                <a:cs typeface="Arial"/>
                <a:hlinkClick r:id="rId5"/>
              </a:rPr>
              <a:t>www.lansstyrelsen.se</a:t>
            </a:r>
            <a:endParaRPr lang="sv-SE" dirty="0">
              <a:latin typeface="Arial"/>
              <a:cs typeface="Arial"/>
            </a:endParaRPr>
          </a:p>
          <a:p>
            <a:pPr marL="251460" indent="-251460"/>
            <a:r>
              <a:rPr lang="sv-SE" dirty="0">
                <a:latin typeface="Arial"/>
                <a:cs typeface="Arial"/>
              </a:rPr>
              <a:t>Länsstyrelsen, Jordbruksverket och Skogsstyrelsen ger bland annat råd om vilka åtgärder som kan få ekonomiskt stöd.</a:t>
            </a:r>
          </a:p>
          <a:p>
            <a:pPr marL="251460" indent="-251460"/>
            <a:r>
              <a:rPr lang="sv-SE" dirty="0">
                <a:latin typeface="Arial"/>
                <a:cs typeface="Arial"/>
              </a:rPr>
              <a:t>Samordnaren för grön infrastruktur på din länsstyrelse.</a:t>
            </a:r>
          </a:p>
          <a:p>
            <a:pPr marL="251460" indent="-251460"/>
            <a:endParaRPr lang="sv-SE" dirty="0">
              <a:latin typeface="Arial"/>
              <a:cs typeface="Arial"/>
            </a:endParaRPr>
          </a:p>
        </p:txBody>
      </p:sp>
      <p:sp>
        <p:nvSpPr>
          <p:cNvPr id="4" name="Platshållare för datum 3">
            <a:extLst>
              <a:ext uri="{FF2B5EF4-FFF2-40B4-BE49-F238E27FC236}">
                <a16:creationId xmlns:a16="http://schemas.microsoft.com/office/drawing/2014/main" id="{9A683322-BBAB-4EDE-B46C-8544D25805C1}"/>
              </a:ext>
            </a:extLst>
          </p:cNvPr>
          <p:cNvSpPr>
            <a:spLocks noGrp="1"/>
          </p:cNvSpPr>
          <p:nvPr>
            <p:ph type="dt" sz="half" idx="10"/>
          </p:nvPr>
        </p:nvSpPr>
        <p:spPr/>
        <p:txBody>
          <a:bodyPr/>
          <a:lstStyle/>
          <a:p>
            <a:fld id="{31F8AAC4-2748-4E53-A84E-4A6AD65B6C1B}" type="datetime1">
              <a:rPr lang="sv-SE" smtClean="0"/>
              <a:t>2019-06-19</a:t>
            </a:fld>
            <a:endParaRPr lang="sv-SE" dirty="0"/>
          </a:p>
        </p:txBody>
      </p:sp>
      <p:sp>
        <p:nvSpPr>
          <p:cNvPr id="5" name="Platshållare för sidfot 4">
            <a:extLst>
              <a:ext uri="{FF2B5EF4-FFF2-40B4-BE49-F238E27FC236}">
                <a16:creationId xmlns:a16="http://schemas.microsoft.com/office/drawing/2014/main" id="{5448C29C-4B7F-45F5-B6B0-A88E44DF2828}"/>
              </a:ext>
            </a:extLst>
          </p:cNvPr>
          <p:cNvSpPr>
            <a:spLocks noGrp="1"/>
          </p:cNvSpPr>
          <p:nvPr>
            <p:ph type="ftr" sz="quarter" idx="11"/>
          </p:nvPr>
        </p:nvSpPr>
        <p:spPr/>
        <p:txBody>
          <a:bodyPr/>
          <a:lstStyle/>
          <a:p>
            <a:pPr algn="l"/>
            <a:r>
              <a:rPr lang="sv-SE" dirty="0"/>
              <a:t>Naturvårdsverket | Swedish </a:t>
            </a:r>
            <a:r>
              <a:rPr lang="sv-SE" dirty="0" err="1"/>
              <a:t>Environmental</a:t>
            </a:r>
            <a:r>
              <a:rPr lang="sv-SE" dirty="0"/>
              <a:t> </a:t>
            </a:r>
            <a:r>
              <a:rPr lang="sv-SE" dirty="0" err="1"/>
              <a:t>Protection</a:t>
            </a:r>
            <a:r>
              <a:rPr lang="sv-SE" dirty="0"/>
              <a:t> Agency</a:t>
            </a:r>
          </a:p>
        </p:txBody>
      </p:sp>
      <p:sp>
        <p:nvSpPr>
          <p:cNvPr id="6" name="Platshållare för bildnummer 5">
            <a:extLst>
              <a:ext uri="{FF2B5EF4-FFF2-40B4-BE49-F238E27FC236}">
                <a16:creationId xmlns:a16="http://schemas.microsoft.com/office/drawing/2014/main" id="{A3C05486-A88C-4B57-BC09-17079416E063}"/>
              </a:ext>
            </a:extLst>
          </p:cNvPr>
          <p:cNvSpPr>
            <a:spLocks noGrp="1"/>
          </p:cNvSpPr>
          <p:nvPr>
            <p:ph type="sldNum" sz="quarter" idx="12"/>
          </p:nvPr>
        </p:nvSpPr>
        <p:spPr/>
        <p:txBody>
          <a:bodyPr/>
          <a:lstStyle/>
          <a:p>
            <a:fld id="{1844E2AD-2CA4-4022-8F3B-D585D66E2E30}" type="slidenum">
              <a:rPr lang="sv-SE" smtClean="0"/>
              <a:pPr/>
              <a:t>22</a:t>
            </a:fld>
            <a:endParaRPr lang="sv-SE" dirty="0"/>
          </a:p>
        </p:txBody>
      </p:sp>
    </p:spTree>
    <p:extLst>
      <p:ext uri="{BB962C8B-B14F-4D97-AF65-F5344CB8AC3E}">
        <p14:creationId xmlns:p14="http://schemas.microsoft.com/office/powerpoint/2010/main" val="2056559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AD812E-56C4-4EFA-A545-F6C3236705C2}"/>
              </a:ext>
            </a:extLst>
          </p:cNvPr>
          <p:cNvSpPr>
            <a:spLocks noGrp="1"/>
          </p:cNvSpPr>
          <p:nvPr>
            <p:ph type="title"/>
          </p:nvPr>
        </p:nvSpPr>
        <p:spPr>
          <a:xfrm>
            <a:off x="900000" y="5373216"/>
            <a:ext cx="7273068" cy="576064"/>
          </a:xfrm>
        </p:spPr>
        <p:txBody>
          <a:bodyPr/>
          <a:lstStyle/>
          <a:p>
            <a:pPr algn="ctr"/>
            <a:r>
              <a:rPr lang="sv-SE" dirty="0"/>
              <a:t>Tack för att ni lyssnade!</a:t>
            </a:r>
          </a:p>
        </p:txBody>
      </p:sp>
      <p:sp>
        <p:nvSpPr>
          <p:cNvPr id="3" name="Platshållare för datum 2">
            <a:extLst>
              <a:ext uri="{FF2B5EF4-FFF2-40B4-BE49-F238E27FC236}">
                <a16:creationId xmlns:a16="http://schemas.microsoft.com/office/drawing/2014/main" id="{4A2495CD-A450-4F62-9959-3B4615D3FE0D}"/>
              </a:ext>
            </a:extLst>
          </p:cNvPr>
          <p:cNvSpPr>
            <a:spLocks noGrp="1"/>
          </p:cNvSpPr>
          <p:nvPr>
            <p:ph type="dt" sz="half" idx="10"/>
          </p:nvPr>
        </p:nvSpPr>
        <p:spPr>
          <a:xfrm>
            <a:off x="3059832" y="6462000"/>
            <a:ext cx="777768" cy="252000"/>
          </a:xfrm>
        </p:spPr>
        <p:txBody>
          <a:bodyPr/>
          <a:lstStyle/>
          <a:p>
            <a:fld id="{5B8BE423-1780-43BB-A8FE-3025F34AD1F8}" type="datetime1">
              <a:rPr lang="sv-SE" smtClean="0"/>
              <a:pPr/>
              <a:t>2019-06-19</a:t>
            </a:fld>
            <a:endParaRPr lang="sv-SE" dirty="0"/>
          </a:p>
        </p:txBody>
      </p:sp>
      <p:sp>
        <p:nvSpPr>
          <p:cNvPr id="4" name="Platshållare för sidfot 3">
            <a:extLst>
              <a:ext uri="{FF2B5EF4-FFF2-40B4-BE49-F238E27FC236}">
                <a16:creationId xmlns:a16="http://schemas.microsoft.com/office/drawing/2014/main" id="{2A8D815C-EC60-4EF1-B2E7-2CB21CB99D21}"/>
              </a:ext>
            </a:extLst>
          </p:cNvPr>
          <p:cNvSpPr>
            <a:spLocks noGrp="1"/>
          </p:cNvSpPr>
          <p:nvPr>
            <p:ph type="ftr" sz="quarter" idx="11"/>
          </p:nvPr>
        </p:nvSpPr>
        <p:spPr>
          <a:xfrm>
            <a:off x="92990" y="6093296"/>
            <a:ext cx="3038850" cy="620704"/>
          </a:xfrm>
        </p:spPr>
        <p:txBody>
          <a:bodyPr/>
          <a:lstStyle/>
          <a:p>
            <a:pPr algn="l"/>
            <a:r>
              <a:rPr lang="sv-SE" dirty="0"/>
              <a:t>Foto: </a:t>
            </a:r>
            <a:r>
              <a:rPr lang="sv-SE" dirty="0" err="1"/>
              <a:t>TT.iStockGetty</a:t>
            </a:r>
            <a:endParaRPr lang="sv-SE" dirty="0"/>
          </a:p>
          <a:p>
            <a:pPr algn="l"/>
            <a:endParaRPr lang="sv-SE" dirty="0"/>
          </a:p>
          <a:p>
            <a:pPr algn="l"/>
            <a:endParaRPr lang="sv-SE" dirty="0"/>
          </a:p>
          <a:p>
            <a:pPr algn="l"/>
            <a:r>
              <a:rPr lang="sv-SE" dirty="0"/>
              <a:t>Naturvårdsverket | Swedish </a:t>
            </a:r>
            <a:r>
              <a:rPr lang="sv-SE" dirty="0" err="1"/>
              <a:t>Environmental</a:t>
            </a:r>
            <a:r>
              <a:rPr lang="sv-SE" dirty="0"/>
              <a:t> </a:t>
            </a:r>
            <a:r>
              <a:rPr lang="sv-SE" dirty="0" err="1"/>
              <a:t>Protection</a:t>
            </a:r>
            <a:r>
              <a:rPr lang="sv-SE" dirty="0"/>
              <a:t> Agency</a:t>
            </a:r>
          </a:p>
        </p:txBody>
      </p:sp>
      <p:sp>
        <p:nvSpPr>
          <p:cNvPr id="5" name="Platshållare för bildnummer 4">
            <a:extLst>
              <a:ext uri="{FF2B5EF4-FFF2-40B4-BE49-F238E27FC236}">
                <a16:creationId xmlns:a16="http://schemas.microsoft.com/office/drawing/2014/main" id="{6425E16A-5A55-427B-A513-9107532229A5}"/>
              </a:ext>
            </a:extLst>
          </p:cNvPr>
          <p:cNvSpPr>
            <a:spLocks noGrp="1"/>
          </p:cNvSpPr>
          <p:nvPr>
            <p:ph type="sldNum" sz="quarter" idx="12"/>
          </p:nvPr>
        </p:nvSpPr>
        <p:spPr/>
        <p:txBody>
          <a:bodyPr/>
          <a:lstStyle/>
          <a:p>
            <a:fld id="{1844E2AD-2CA4-4022-8F3B-D585D66E2E30}" type="slidenum">
              <a:rPr lang="sv-SE" smtClean="0"/>
              <a:pPr/>
              <a:t>23</a:t>
            </a:fld>
            <a:endParaRPr lang="sv-SE" dirty="0"/>
          </a:p>
        </p:txBody>
      </p:sp>
      <p:pic>
        <p:nvPicPr>
          <p:cNvPr id="10" name="Platshållare för bild 9">
            <a:extLst>
              <a:ext uri="{FF2B5EF4-FFF2-40B4-BE49-F238E27FC236}">
                <a16:creationId xmlns:a16="http://schemas.microsoft.com/office/drawing/2014/main" id="{9E08D945-F074-4112-BA2C-DACD2FBB7BDD}"/>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78" r="78"/>
          <a:stretch>
            <a:fillRect/>
          </a:stretch>
        </p:blipFill>
        <p:spPr>
          <a:xfrm>
            <a:off x="900000" y="380488"/>
            <a:ext cx="7273068" cy="4848712"/>
          </a:xfrm>
        </p:spPr>
      </p:pic>
    </p:spTree>
    <p:extLst>
      <p:ext uri="{BB962C8B-B14F-4D97-AF65-F5344CB8AC3E}">
        <p14:creationId xmlns:p14="http://schemas.microsoft.com/office/powerpoint/2010/main" val="1423422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45EF9B-B25D-4DF5-B798-6E0AE6C41473}"/>
              </a:ext>
            </a:extLst>
          </p:cNvPr>
          <p:cNvSpPr>
            <a:spLocks noGrp="1"/>
          </p:cNvSpPr>
          <p:nvPr>
            <p:ph type="title"/>
          </p:nvPr>
        </p:nvSpPr>
        <p:spPr>
          <a:xfrm>
            <a:off x="1259632" y="404664"/>
            <a:ext cx="6624736" cy="1152128"/>
          </a:xfrm>
        </p:spPr>
        <p:txBody>
          <a:bodyPr/>
          <a:lstStyle/>
          <a:p>
            <a:pPr algn="ctr"/>
            <a:r>
              <a:rPr lang="sv-SE" dirty="0"/>
              <a:t>En kort film om grön infrastruktur och ekosystemtjänster</a:t>
            </a:r>
          </a:p>
        </p:txBody>
      </p:sp>
      <p:sp>
        <p:nvSpPr>
          <p:cNvPr id="4" name="Platshållare för datum 3">
            <a:extLst>
              <a:ext uri="{FF2B5EF4-FFF2-40B4-BE49-F238E27FC236}">
                <a16:creationId xmlns:a16="http://schemas.microsoft.com/office/drawing/2014/main" id="{A44B2864-5992-4B00-B2C1-C14843C7BC6D}"/>
              </a:ext>
            </a:extLst>
          </p:cNvPr>
          <p:cNvSpPr>
            <a:spLocks noGrp="1"/>
          </p:cNvSpPr>
          <p:nvPr>
            <p:ph type="dt" sz="half" idx="10"/>
          </p:nvPr>
        </p:nvSpPr>
        <p:spPr/>
        <p:txBody>
          <a:bodyPr/>
          <a:lstStyle/>
          <a:p>
            <a:fld id="{31F8AAC4-2748-4E53-A84E-4A6AD65B6C1B}" type="datetime1">
              <a:rPr lang="sv-SE" smtClean="0"/>
              <a:t>2019-06-19</a:t>
            </a:fld>
            <a:endParaRPr lang="sv-SE" dirty="0"/>
          </a:p>
        </p:txBody>
      </p:sp>
      <p:sp>
        <p:nvSpPr>
          <p:cNvPr id="5" name="Platshållare för sidfot 4">
            <a:extLst>
              <a:ext uri="{FF2B5EF4-FFF2-40B4-BE49-F238E27FC236}">
                <a16:creationId xmlns:a16="http://schemas.microsoft.com/office/drawing/2014/main" id="{9E737D1C-482F-4376-81B9-498067170AEC}"/>
              </a:ext>
            </a:extLst>
          </p:cNvPr>
          <p:cNvSpPr>
            <a:spLocks noGrp="1"/>
          </p:cNvSpPr>
          <p:nvPr>
            <p:ph type="ftr" sz="quarter" idx="11"/>
          </p:nvPr>
        </p:nvSpPr>
        <p:spPr/>
        <p:txBody>
          <a:bodyPr/>
          <a:lstStyle/>
          <a:p>
            <a:pPr algn="l"/>
            <a:r>
              <a:rPr lang="sv-SE"/>
              <a:t>Naturvårdsverket | Swedish Environmental Protection Agency</a:t>
            </a:r>
            <a:endParaRPr lang="sv-SE" dirty="0"/>
          </a:p>
        </p:txBody>
      </p:sp>
      <p:sp>
        <p:nvSpPr>
          <p:cNvPr id="6" name="Platshållare för bildnummer 5">
            <a:extLst>
              <a:ext uri="{FF2B5EF4-FFF2-40B4-BE49-F238E27FC236}">
                <a16:creationId xmlns:a16="http://schemas.microsoft.com/office/drawing/2014/main" id="{5ACDC547-F0C8-4CF7-BAE1-78D5E6B1F434}"/>
              </a:ext>
            </a:extLst>
          </p:cNvPr>
          <p:cNvSpPr>
            <a:spLocks noGrp="1"/>
          </p:cNvSpPr>
          <p:nvPr>
            <p:ph type="sldNum" sz="quarter" idx="12"/>
          </p:nvPr>
        </p:nvSpPr>
        <p:spPr/>
        <p:txBody>
          <a:bodyPr/>
          <a:lstStyle/>
          <a:p>
            <a:fld id="{1844E2AD-2CA4-4022-8F3B-D585D66E2E30}" type="slidenum">
              <a:rPr lang="sv-SE" smtClean="0"/>
              <a:pPr/>
              <a:t>3</a:t>
            </a:fld>
            <a:endParaRPr lang="sv-SE" dirty="0"/>
          </a:p>
        </p:txBody>
      </p:sp>
      <p:pic>
        <p:nvPicPr>
          <p:cNvPr id="9" name="Onlinemedia 8">
            <a:hlinkClick r:id="" action="ppaction://media"/>
            <a:extLst>
              <a:ext uri="{FF2B5EF4-FFF2-40B4-BE49-F238E27FC236}">
                <a16:creationId xmlns:a16="http://schemas.microsoft.com/office/drawing/2014/main" id="{BDCFA4B9-BBAF-464C-B066-41A88F929C92}"/>
              </a:ext>
            </a:extLst>
          </p:cNvPr>
          <p:cNvPicPr>
            <a:picLocks noGrp="1" noRot="1" noChangeAspect="1"/>
          </p:cNvPicPr>
          <p:nvPr>
            <p:ph idx="1"/>
            <a:videoFile r:link="rId1"/>
          </p:nvPr>
        </p:nvPicPr>
        <p:blipFill>
          <a:blip r:embed="rId3"/>
          <a:stretch>
            <a:fillRect/>
          </a:stretch>
        </p:blipFill>
        <p:spPr>
          <a:xfrm>
            <a:off x="1403648" y="2033845"/>
            <a:ext cx="6336704" cy="3564396"/>
          </a:xfrm>
          <a:prstGeom prst="rect">
            <a:avLst/>
          </a:prstGeom>
        </p:spPr>
      </p:pic>
    </p:spTree>
    <p:extLst>
      <p:ext uri="{BB962C8B-B14F-4D97-AF65-F5344CB8AC3E}">
        <p14:creationId xmlns:p14="http://schemas.microsoft.com/office/powerpoint/2010/main" val="1907109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7541B3-6C27-4FC4-A1C1-8B3CCA8100AF}"/>
              </a:ext>
            </a:extLst>
          </p:cNvPr>
          <p:cNvSpPr>
            <a:spLocks noGrp="1"/>
          </p:cNvSpPr>
          <p:nvPr>
            <p:ph type="title"/>
          </p:nvPr>
        </p:nvSpPr>
        <p:spPr>
          <a:xfrm>
            <a:off x="395536" y="332656"/>
            <a:ext cx="8424936" cy="1224136"/>
          </a:xfrm>
        </p:spPr>
        <p:txBody>
          <a:bodyPr/>
          <a:lstStyle/>
          <a:p>
            <a:pPr algn="ctr"/>
            <a:r>
              <a:rPr lang="sv-SE" sz="3200" dirty="0"/>
              <a:t>Humlans behov av nätverk av natur i landskapet – grön infrastruktur</a:t>
            </a:r>
            <a:endParaRPr lang="sv-SE" dirty="0"/>
          </a:p>
        </p:txBody>
      </p:sp>
      <p:sp>
        <p:nvSpPr>
          <p:cNvPr id="3" name="Platshållare för datum 2">
            <a:extLst>
              <a:ext uri="{FF2B5EF4-FFF2-40B4-BE49-F238E27FC236}">
                <a16:creationId xmlns:a16="http://schemas.microsoft.com/office/drawing/2014/main" id="{547AF465-6C22-487A-89EE-44E2295B8435}"/>
              </a:ext>
            </a:extLst>
          </p:cNvPr>
          <p:cNvSpPr>
            <a:spLocks noGrp="1"/>
          </p:cNvSpPr>
          <p:nvPr>
            <p:ph type="dt" sz="half" idx="10"/>
          </p:nvPr>
        </p:nvSpPr>
        <p:spPr/>
        <p:txBody>
          <a:bodyPr/>
          <a:lstStyle/>
          <a:p>
            <a:fld id="{5B8BE423-1780-43BB-A8FE-3025F34AD1F8}" type="datetime1">
              <a:rPr lang="sv-SE" smtClean="0"/>
              <a:pPr/>
              <a:t>2019-06-19</a:t>
            </a:fld>
            <a:endParaRPr lang="sv-SE" dirty="0"/>
          </a:p>
        </p:txBody>
      </p:sp>
      <p:sp>
        <p:nvSpPr>
          <p:cNvPr id="4" name="Platshållare för sidfot 3">
            <a:extLst>
              <a:ext uri="{FF2B5EF4-FFF2-40B4-BE49-F238E27FC236}">
                <a16:creationId xmlns:a16="http://schemas.microsoft.com/office/drawing/2014/main" id="{DF894B2E-2AEE-4F4B-803A-3F98EA3EE597}"/>
              </a:ext>
            </a:extLst>
          </p:cNvPr>
          <p:cNvSpPr>
            <a:spLocks noGrp="1"/>
          </p:cNvSpPr>
          <p:nvPr>
            <p:ph type="ftr" sz="quarter" idx="11"/>
          </p:nvPr>
        </p:nvSpPr>
        <p:spPr>
          <a:xfrm>
            <a:off x="92990" y="5611664"/>
            <a:ext cx="3038850" cy="1102336"/>
          </a:xfrm>
        </p:spPr>
        <p:txBody>
          <a:bodyPr/>
          <a:lstStyle/>
          <a:p>
            <a:pPr algn="l"/>
            <a:r>
              <a:rPr lang="sv-SE" dirty="0"/>
              <a:t>Illustration: Kjell Ström</a:t>
            </a:r>
          </a:p>
          <a:p>
            <a:pPr algn="l"/>
            <a:endParaRPr lang="sv-SE" dirty="0"/>
          </a:p>
          <a:p>
            <a:pPr algn="l"/>
            <a:endParaRPr lang="sv-SE" dirty="0"/>
          </a:p>
          <a:p>
            <a:pPr algn="l"/>
            <a:endParaRPr lang="sv-SE" dirty="0"/>
          </a:p>
          <a:p>
            <a:pPr algn="l"/>
            <a:endParaRPr lang="sv-SE" dirty="0"/>
          </a:p>
          <a:p>
            <a:pPr algn="l"/>
            <a:endParaRPr lang="sv-SE" dirty="0"/>
          </a:p>
          <a:p>
            <a:pPr algn="l"/>
            <a:endParaRPr lang="sv-SE" dirty="0"/>
          </a:p>
          <a:p>
            <a:pPr algn="l"/>
            <a:r>
              <a:rPr lang="sv-SE" dirty="0"/>
              <a:t>Naturvårdsverket | Swedish </a:t>
            </a:r>
            <a:r>
              <a:rPr lang="sv-SE" dirty="0" err="1"/>
              <a:t>Environmental</a:t>
            </a:r>
            <a:r>
              <a:rPr lang="sv-SE" dirty="0"/>
              <a:t> </a:t>
            </a:r>
            <a:r>
              <a:rPr lang="sv-SE" dirty="0" err="1"/>
              <a:t>Protection</a:t>
            </a:r>
            <a:r>
              <a:rPr lang="sv-SE" dirty="0"/>
              <a:t> Agency</a:t>
            </a:r>
          </a:p>
        </p:txBody>
      </p:sp>
      <p:sp>
        <p:nvSpPr>
          <p:cNvPr id="5" name="Platshållare för bildnummer 4">
            <a:extLst>
              <a:ext uri="{FF2B5EF4-FFF2-40B4-BE49-F238E27FC236}">
                <a16:creationId xmlns:a16="http://schemas.microsoft.com/office/drawing/2014/main" id="{FF66E175-0D8B-44E0-9415-E09667E2A678}"/>
              </a:ext>
            </a:extLst>
          </p:cNvPr>
          <p:cNvSpPr>
            <a:spLocks noGrp="1"/>
          </p:cNvSpPr>
          <p:nvPr>
            <p:ph type="sldNum" sz="quarter" idx="12"/>
          </p:nvPr>
        </p:nvSpPr>
        <p:spPr/>
        <p:txBody>
          <a:bodyPr/>
          <a:lstStyle/>
          <a:p>
            <a:fld id="{1844E2AD-2CA4-4022-8F3B-D585D66E2E30}" type="slidenum">
              <a:rPr lang="sv-SE" smtClean="0"/>
              <a:pPr/>
              <a:t>4</a:t>
            </a:fld>
            <a:endParaRPr lang="sv-SE" dirty="0"/>
          </a:p>
        </p:txBody>
      </p:sp>
      <p:sp>
        <p:nvSpPr>
          <p:cNvPr id="7" name="Platshållare för text 6">
            <a:extLst>
              <a:ext uri="{FF2B5EF4-FFF2-40B4-BE49-F238E27FC236}">
                <a16:creationId xmlns:a16="http://schemas.microsoft.com/office/drawing/2014/main" id="{173CA880-010C-4BEE-8A29-E0F10614F94D}"/>
              </a:ext>
            </a:extLst>
          </p:cNvPr>
          <p:cNvSpPr>
            <a:spLocks noGrp="1"/>
          </p:cNvSpPr>
          <p:nvPr>
            <p:ph type="body" sz="quarter" idx="14"/>
          </p:nvPr>
        </p:nvSpPr>
        <p:spPr>
          <a:xfrm>
            <a:off x="5364088" y="2190044"/>
            <a:ext cx="3600400" cy="3687228"/>
          </a:xfrm>
        </p:spPr>
        <p:txBody>
          <a:bodyPr/>
          <a:lstStyle/>
          <a:p>
            <a:r>
              <a:rPr lang="sv-SE" dirty="0"/>
              <a:t>Nätverk av natur skapas när miljöer ligger så nära varandra att olika arter kan röra sig fritt mellan dem.</a:t>
            </a:r>
          </a:p>
          <a:p>
            <a:endParaRPr lang="sv-SE" dirty="0"/>
          </a:p>
          <a:p>
            <a:r>
              <a:rPr lang="sv-SE" dirty="0"/>
              <a:t>Miljöerna behöver vara av tillräcklig storlek och bra kvalitet.</a:t>
            </a:r>
          </a:p>
        </p:txBody>
      </p:sp>
      <p:pic>
        <p:nvPicPr>
          <p:cNvPr id="10" name="Platshållare för bild 9">
            <a:extLst>
              <a:ext uri="{FF2B5EF4-FFF2-40B4-BE49-F238E27FC236}">
                <a16:creationId xmlns:a16="http://schemas.microsoft.com/office/drawing/2014/main" id="{8093B3B9-A60D-44C6-9AEE-189A53D117BE}"/>
              </a:ext>
            </a:extLst>
          </p:cNvPr>
          <p:cNvPicPr>
            <a:picLocks noGrp="1" noChangeAspect="1"/>
          </p:cNvPicPr>
          <p:nvPr>
            <p:ph type="pic" sz="quarter" idx="13"/>
          </p:nvPr>
        </p:nvPicPr>
        <p:blipFill>
          <a:blip r:embed="rId3"/>
          <a:srcRect t="2909" b="2909"/>
          <a:stretch>
            <a:fillRect/>
          </a:stretch>
        </p:blipFill>
        <p:spPr>
          <a:xfrm>
            <a:off x="92990" y="2038424"/>
            <a:ext cx="5362177" cy="3573240"/>
          </a:xfrm>
          <a:prstGeom prst="rect">
            <a:avLst/>
          </a:prstGeom>
        </p:spPr>
      </p:pic>
    </p:spTree>
    <p:extLst>
      <p:ext uri="{BB962C8B-B14F-4D97-AF65-F5344CB8AC3E}">
        <p14:creationId xmlns:p14="http://schemas.microsoft.com/office/powerpoint/2010/main" val="1676190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0D94E1-C75E-42F5-A4A6-1C0B474513DA}"/>
              </a:ext>
            </a:extLst>
          </p:cNvPr>
          <p:cNvSpPr>
            <a:spLocks noGrp="1"/>
          </p:cNvSpPr>
          <p:nvPr>
            <p:ph type="title"/>
          </p:nvPr>
        </p:nvSpPr>
        <p:spPr>
          <a:xfrm>
            <a:off x="824400" y="260649"/>
            <a:ext cx="8136000" cy="958075"/>
          </a:xfrm>
        </p:spPr>
        <p:txBody>
          <a:bodyPr/>
          <a:lstStyle/>
          <a:p>
            <a:pPr algn="ctr"/>
            <a:r>
              <a:rPr lang="sv-SE" dirty="0"/>
              <a:t>Att arbeta med grön infrastruktur – </a:t>
            </a:r>
            <a:br>
              <a:rPr lang="sv-SE" dirty="0"/>
            </a:br>
            <a:r>
              <a:rPr lang="sv-SE" dirty="0"/>
              <a:t>vad innebär det?</a:t>
            </a:r>
          </a:p>
        </p:txBody>
      </p:sp>
      <p:sp>
        <p:nvSpPr>
          <p:cNvPr id="3" name="Platshållare för datum 2">
            <a:extLst>
              <a:ext uri="{FF2B5EF4-FFF2-40B4-BE49-F238E27FC236}">
                <a16:creationId xmlns:a16="http://schemas.microsoft.com/office/drawing/2014/main" id="{1DC2E720-0259-43DD-9FBA-6118701962C2}"/>
              </a:ext>
            </a:extLst>
          </p:cNvPr>
          <p:cNvSpPr>
            <a:spLocks noGrp="1"/>
          </p:cNvSpPr>
          <p:nvPr>
            <p:ph type="dt" sz="half" idx="10"/>
          </p:nvPr>
        </p:nvSpPr>
        <p:spPr/>
        <p:txBody>
          <a:bodyPr/>
          <a:lstStyle/>
          <a:p>
            <a:fld id="{5B8BE423-1780-43BB-A8FE-3025F34AD1F8}" type="datetime1">
              <a:rPr lang="sv-SE" smtClean="0"/>
              <a:pPr/>
              <a:t>2019-06-19</a:t>
            </a:fld>
            <a:endParaRPr lang="sv-SE" dirty="0"/>
          </a:p>
        </p:txBody>
      </p:sp>
      <p:sp>
        <p:nvSpPr>
          <p:cNvPr id="4" name="Platshållare för sidfot 3">
            <a:extLst>
              <a:ext uri="{FF2B5EF4-FFF2-40B4-BE49-F238E27FC236}">
                <a16:creationId xmlns:a16="http://schemas.microsoft.com/office/drawing/2014/main" id="{BDC95C43-E8D4-49BC-BA24-DEE34E839074}"/>
              </a:ext>
            </a:extLst>
          </p:cNvPr>
          <p:cNvSpPr>
            <a:spLocks noGrp="1"/>
          </p:cNvSpPr>
          <p:nvPr>
            <p:ph type="ftr" sz="quarter" idx="11"/>
          </p:nvPr>
        </p:nvSpPr>
        <p:spPr>
          <a:xfrm>
            <a:off x="92990" y="5626843"/>
            <a:ext cx="3038850" cy="1087157"/>
          </a:xfrm>
        </p:spPr>
        <p:txBody>
          <a:bodyPr/>
          <a:lstStyle/>
          <a:p>
            <a:pPr algn="l"/>
            <a:r>
              <a:rPr lang="sv-SE" dirty="0"/>
              <a:t>Illustration: Kjell Ström</a:t>
            </a:r>
          </a:p>
          <a:p>
            <a:pPr algn="l"/>
            <a:endParaRPr lang="sv-SE" dirty="0"/>
          </a:p>
          <a:p>
            <a:pPr algn="l"/>
            <a:endParaRPr lang="sv-SE" dirty="0"/>
          </a:p>
          <a:p>
            <a:pPr algn="l"/>
            <a:endParaRPr lang="sv-SE" dirty="0"/>
          </a:p>
          <a:p>
            <a:pPr algn="l"/>
            <a:endParaRPr lang="sv-SE" dirty="0"/>
          </a:p>
          <a:p>
            <a:pPr algn="l"/>
            <a:endParaRPr lang="sv-SE" dirty="0"/>
          </a:p>
          <a:p>
            <a:pPr algn="l"/>
            <a:endParaRPr lang="sv-SE" dirty="0"/>
          </a:p>
          <a:p>
            <a:pPr algn="l"/>
            <a:r>
              <a:rPr lang="sv-SE" dirty="0"/>
              <a:t>Naturvårdsverket | Swedish </a:t>
            </a:r>
            <a:r>
              <a:rPr lang="sv-SE" dirty="0" err="1"/>
              <a:t>Environmental</a:t>
            </a:r>
            <a:r>
              <a:rPr lang="sv-SE" dirty="0"/>
              <a:t> </a:t>
            </a:r>
            <a:r>
              <a:rPr lang="sv-SE" dirty="0" err="1"/>
              <a:t>Protection</a:t>
            </a:r>
            <a:r>
              <a:rPr lang="sv-SE" dirty="0"/>
              <a:t> Agency</a:t>
            </a:r>
          </a:p>
        </p:txBody>
      </p:sp>
      <p:sp>
        <p:nvSpPr>
          <p:cNvPr id="5" name="Platshållare för bildnummer 4">
            <a:extLst>
              <a:ext uri="{FF2B5EF4-FFF2-40B4-BE49-F238E27FC236}">
                <a16:creationId xmlns:a16="http://schemas.microsoft.com/office/drawing/2014/main" id="{69F39EE2-48E8-4461-8F57-EFF7614C6B1F}"/>
              </a:ext>
            </a:extLst>
          </p:cNvPr>
          <p:cNvSpPr>
            <a:spLocks noGrp="1"/>
          </p:cNvSpPr>
          <p:nvPr>
            <p:ph type="sldNum" sz="quarter" idx="12"/>
          </p:nvPr>
        </p:nvSpPr>
        <p:spPr/>
        <p:txBody>
          <a:bodyPr/>
          <a:lstStyle/>
          <a:p>
            <a:fld id="{1844E2AD-2CA4-4022-8F3B-D585D66E2E30}" type="slidenum">
              <a:rPr lang="sv-SE" smtClean="0"/>
              <a:pPr/>
              <a:t>5</a:t>
            </a:fld>
            <a:endParaRPr lang="sv-SE" dirty="0"/>
          </a:p>
        </p:txBody>
      </p:sp>
      <p:sp>
        <p:nvSpPr>
          <p:cNvPr id="7" name="Platshållare för text 6">
            <a:extLst>
              <a:ext uri="{FF2B5EF4-FFF2-40B4-BE49-F238E27FC236}">
                <a16:creationId xmlns:a16="http://schemas.microsoft.com/office/drawing/2014/main" id="{3FAEDE5D-8A20-45C2-A14D-41D3FBB9A053}"/>
              </a:ext>
            </a:extLst>
          </p:cNvPr>
          <p:cNvSpPr>
            <a:spLocks noGrp="1"/>
          </p:cNvSpPr>
          <p:nvPr>
            <p:ph type="body" sz="quarter" idx="14"/>
          </p:nvPr>
        </p:nvSpPr>
        <p:spPr>
          <a:xfrm>
            <a:off x="5724128" y="1390802"/>
            <a:ext cx="3236272" cy="4702494"/>
          </a:xfrm>
        </p:spPr>
        <p:txBody>
          <a:bodyPr/>
          <a:lstStyle/>
          <a:p>
            <a:r>
              <a:rPr lang="sv-SE" dirty="0"/>
              <a:t>Att arbeta med grön infrastruktur är att arbeta med ett landskapsperspektiv…</a:t>
            </a:r>
          </a:p>
          <a:p>
            <a:r>
              <a:rPr lang="sv-SE" dirty="0"/>
              <a:t>…för att binda samman olika typer av natur såsom skogar, ängar, hagar, parker, grönytor, våtmarker, sjöar och vattendrag…</a:t>
            </a:r>
          </a:p>
          <a:p>
            <a:r>
              <a:rPr lang="sv-SE" dirty="0"/>
              <a:t>…för att behålla eller skapa nätverk med fungerande livsmiljöer </a:t>
            </a:r>
            <a:br>
              <a:rPr lang="sv-SE" dirty="0"/>
            </a:br>
            <a:r>
              <a:rPr lang="sv-SE" dirty="0"/>
              <a:t>för växter och djur.</a:t>
            </a:r>
          </a:p>
        </p:txBody>
      </p:sp>
      <p:pic>
        <p:nvPicPr>
          <p:cNvPr id="10" name="Platshållare för bild 9">
            <a:extLst>
              <a:ext uri="{FF2B5EF4-FFF2-40B4-BE49-F238E27FC236}">
                <a16:creationId xmlns:a16="http://schemas.microsoft.com/office/drawing/2014/main" id="{D4DFD186-F197-4A8E-A24E-1C490FAF92F6}"/>
              </a:ext>
            </a:extLst>
          </p:cNvPr>
          <p:cNvPicPr>
            <a:picLocks noGrp="1" noChangeAspect="1"/>
          </p:cNvPicPr>
          <p:nvPr>
            <p:ph type="pic" sz="quarter" idx="13"/>
          </p:nvPr>
        </p:nvPicPr>
        <p:blipFill>
          <a:blip r:embed="rId3"/>
          <a:srcRect l="2486" r="2486"/>
          <a:stretch>
            <a:fillRect/>
          </a:stretch>
        </p:blipFill>
        <p:spPr>
          <a:xfrm>
            <a:off x="67301" y="1857255"/>
            <a:ext cx="5656827" cy="3769588"/>
          </a:xfrm>
          <a:prstGeom prst="rect">
            <a:avLst/>
          </a:prstGeom>
        </p:spPr>
      </p:pic>
    </p:spTree>
    <p:extLst>
      <p:ext uri="{BB962C8B-B14F-4D97-AF65-F5344CB8AC3E}">
        <p14:creationId xmlns:p14="http://schemas.microsoft.com/office/powerpoint/2010/main" val="2356468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5D69C671-B90E-41C9-A8D9-529B37475D27}"/>
              </a:ext>
            </a:extLst>
          </p:cNvPr>
          <p:cNvSpPr>
            <a:spLocks noGrp="1"/>
          </p:cNvSpPr>
          <p:nvPr>
            <p:ph type="dt" sz="half" idx="10"/>
          </p:nvPr>
        </p:nvSpPr>
        <p:spPr/>
        <p:txBody>
          <a:bodyPr/>
          <a:lstStyle/>
          <a:p>
            <a:fld id="{5B8BE423-1780-43BB-A8FE-3025F34AD1F8}" type="datetime1">
              <a:rPr lang="sv-SE" smtClean="0"/>
              <a:pPr/>
              <a:t>2019-06-19</a:t>
            </a:fld>
            <a:endParaRPr lang="sv-SE" dirty="0"/>
          </a:p>
        </p:txBody>
      </p:sp>
      <p:sp>
        <p:nvSpPr>
          <p:cNvPr id="3" name="Platshållare för sidfot 2">
            <a:extLst>
              <a:ext uri="{FF2B5EF4-FFF2-40B4-BE49-F238E27FC236}">
                <a16:creationId xmlns:a16="http://schemas.microsoft.com/office/drawing/2014/main" id="{6296E0FB-06F6-41F3-A344-E103E29ECDBE}"/>
              </a:ext>
            </a:extLst>
          </p:cNvPr>
          <p:cNvSpPr>
            <a:spLocks noGrp="1"/>
          </p:cNvSpPr>
          <p:nvPr>
            <p:ph type="ftr" sz="quarter" idx="11"/>
          </p:nvPr>
        </p:nvSpPr>
        <p:spPr>
          <a:xfrm>
            <a:off x="92990" y="6462000"/>
            <a:ext cx="3038850" cy="252000"/>
          </a:xfrm>
        </p:spPr>
        <p:txBody>
          <a:bodyPr/>
          <a:lstStyle/>
          <a:p>
            <a:pPr algn="l"/>
            <a:r>
              <a:rPr lang="sv-SE" dirty="0"/>
              <a:t>Naturvårdsverket | Swedish </a:t>
            </a:r>
            <a:r>
              <a:rPr lang="sv-SE" dirty="0" err="1"/>
              <a:t>Environmental</a:t>
            </a:r>
            <a:r>
              <a:rPr lang="sv-SE" dirty="0"/>
              <a:t> </a:t>
            </a:r>
            <a:r>
              <a:rPr lang="sv-SE" dirty="0" err="1"/>
              <a:t>Protection</a:t>
            </a:r>
            <a:r>
              <a:rPr lang="sv-SE" dirty="0"/>
              <a:t> Agency</a:t>
            </a:r>
          </a:p>
        </p:txBody>
      </p:sp>
      <p:sp>
        <p:nvSpPr>
          <p:cNvPr id="4" name="Platshållare för bildnummer 3">
            <a:extLst>
              <a:ext uri="{FF2B5EF4-FFF2-40B4-BE49-F238E27FC236}">
                <a16:creationId xmlns:a16="http://schemas.microsoft.com/office/drawing/2014/main" id="{305C688D-1746-4E5B-BA30-89D3DEFC9DA5}"/>
              </a:ext>
            </a:extLst>
          </p:cNvPr>
          <p:cNvSpPr>
            <a:spLocks noGrp="1"/>
          </p:cNvSpPr>
          <p:nvPr>
            <p:ph type="sldNum" sz="quarter" idx="12"/>
          </p:nvPr>
        </p:nvSpPr>
        <p:spPr/>
        <p:txBody>
          <a:bodyPr/>
          <a:lstStyle/>
          <a:p>
            <a:fld id="{1844E2AD-2CA4-4022-8F3B-D585D66E2E30}" type="slidenum">
              <a:rPr lang="sv-SE" smtClean="0"/>
              <a:pPr/>
              <a:t>6</a:t>
            </a:fld>
            <a:endParaRPr lang="sv-SE" dirty="0"/>
          </a:p>
        </p:txBody>
      </p:sp>
      <p:sp>
        <p:nvSpPr>
          <p:cNvPr id="7" name="Platshållare för text 6">
            <a:extLst>
              <a:ext uri="{FF2B5EF4-FFF2-40B4-BE49-F238E27FC236}">
                <a16:creationId xmlns:a16="http://schemas.microsoft.com/office/drawing/2014/main" id="{69533D95-7957-4DFA-9FB7-D9CDDCE971D7}"/>
              </a:ext>
            </a:extLst>
          </p:cNvPr>
          <p:cNvSpPr>
            <a:spLocks noGrp="1"/>
          </p:cNvSpPr>
          <p:nvPr>
            <p:ph type="body" sz="quarter" idx="16"/>
          </p:nvPr>
        </p:nvSpPr>
        <p:spPr>
          <a:xfrm>
            <a:off x="4572000" y="980728"/>
            <a:ext cx="3596400" cy="4813582"/>
          </a:xfrm>
        </p:spPr>
        <p:txBody>
          <a:bodyPr/>
          <a:lstStyle/>
          <a:p>
            <a:pPr algn="ctr"/>
            <a:r>
              <a:rPr lang="sv-SE" sz="3000" b="1" dirty="0">
                <a:solidFill>
                  <a:schemeClr val="tx1">
                    <a:lumMod val="65000"/>
                    <a:lumOff val="35000"/>
                  </a:schemeClr>
                </a:solidFill>
              </a:rPr>
              <a:t>Grön infrastruktur gynnar ekosystemtjänster</a:t>
            </a:r>
          </a:p>
          <a:p>
            <a:endParaRPr lang="sv-SE" dirty="0"/>
          </a:p>
          <a:p>
            <a:endParaRPr lang="sv-SE" dirty="0"/>
          </a:p>
          <a:p>
            <a:r>
              <a:rPr lang="sv-SE" sz="2200" dirty="0"/>
              <a:t>Ekosystemtjänster är alla de nyttor i form av produkter och tjänster som naturens ekosystem ger människan och som bidrar till vår välfärd och livskvalitet.</a:t>
            </a:r>
          </a:p>
          <a:p>
            <a:endParaRPr lang="sv-SE" dirty="0"/>
          </a:p>
          <a:p>
            <a:endParaRPr lang="sv-SE" dirty="0"/>
          </a:p>
        </p:txBody>
      </p:sp>
      <p:pic>
        <p:nvPicPr>
          <p:cNvPr id="11" name="Platshållare för bild 10">
            <a:extLst>
              <a:ext uri="{FF2B5EF4-FFF2-40B4-BE49-F238E27FC236}">
                <a16:creationId xmlns:a16="http://schemas.microsoft.com/office/drawing/2014/main" id="{336C478D-DB63-4A31-A88E-BE298DB34CA3}"/>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89" r="89"/>
          <a:stretch>
            <a:fillRect/>
          </a:stretch>
        </p:blipFill>
        <p:spPr>
          <a:xfrm>
            <a:off x="393919" y="348280"/>
            <a:ext cx="3962057" cy="2641371"/>
          </a:xfrm>
        </p:spPr>
      </p:pic>
      <p:pic>
        <p:nvPicPr>
          <p:cNvPr id="15" name="Platshållare för bild 14">
            <a:extLst>
              <a:ext uri="{FF2B5EF4-FFF2-40B4-BE49-F238E27FC236}">
                <a16:creationId xmlns:a16="http://schemas.microsoft.com/office/drawing/2014/main" id="{F9FFCCF7-F348-4440-BCCA-35DFBA1712A2}"/>
              </a:ext>
            </a:extLst>
          </p:cNvPr>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32" b="32"/>
          <a:stretch>
            <a:fillRect/>
          </a:stretch>
        </p:blipFill>
        <p:spPr>
          <a:xfrm>
            <a:off x="393919" y="3429000"/>
            <a:ext cx="3962057" cy="2641371"/>
          </a:xfrm>
        </p:spPr>
      </p:pic>
      <p:sp>
        <p:nvSpPr>
          <p:cNvPr id="8" name="Rektangel 7">
            <a:extLst>
              <a:ext uri="{FF2B5EF4-FFF2-40B4-BE49-F238E27FC236}">
                <a16:creationId xmlns:a16="http://schemas.microsoft.com/office/drawing/2014/main" id="{C2EA23F9-1929-40EB-80B3-064756B62AA1}"/>
              </a:ext>
            </a:extLst>
          </p:cNvPr>
          <p:cNvSpPr/>
          <p:nvPr/>
        </p:nvSpPr>
        <p:spPr>
          <a:xfrm>
            <a:off x="323529" y="2989651"/>
            <a:ext cx="4032448" cy="223324"/>
          </a:xfrm>
          <a:prstGeom prst="rect">
            <a:avLst/>
          </a:prstGeom>
        </p:spPr>
        <p:txBody>
          <a:bodyPr wrap="square">
            <a:spAutoFit/>
          </a:bodyPr>
          <a:lstStyle/>
          <a:p>
            <a:pPr lvl="0"/>
            <a:r>
              <a:rPr lang="sv-SE" sz="800" dirty="0">
                <a:solidFill>
                  <a:prstClr val="black"/>
                </a:solidFill>
                <a:latin typeface="Arial" pitchFamily="34" charset="0"/>
                <a:cs typeface="Arial" pitchFamily="34" charset="0"/>
              </a:rPr>
              <a:t>Foto: Jonas Forsberg, N, IBL</a:t>
            </a:r>
          </a:p>
        </p:txBody>
      </p:sp>
      <p:sp>
        <p:nvSpPr>
          <p:cNvPr id="9" name="Rektangel 8">
            <a:extLst>
              <a:ext uri="{FF2B5EF4-FFF2-40B4-BE49-F238E27FC236}">
                <a16:creationId xmlns:a16="http://schemas.microsoft.com/office/drawing/2014/main" id="{08996E76-45EB-4DF0-9A80-2BFC42D514C0}"/>
              </a:ext>
            </a:extLst>
          </p:cNvPr>
          <p:cNvSpPr/>
          <p:nvPr/>
        </p:nvSpPr>
        <p:spPr>
          <a:xfrm>
            <a:off x="323528" y="6054010"/>
            <a:ext cx="213520" cy="215444"/>
          </a:xfrm>
          <a:prstGeom prst="rect">
            <a:avLst/>
          </a:prstGeom>
        </p:spPr>
        <p:txBody>
          <a:bodyPr wrap="none">
            <a:spAutoFit/>
          </a:bodyPr>
          <a:lstStyle/>
          <a:p>
            <a:r>
              <a:rPr lang="sv-SE" sz="800" dirty="0"/>
              <a:t> </a:t>
            </a:r>
          </a:p>
        </p:txBody>
      </p:sp>
    </p:spTree>
    <p:extLst>
      <p:ext uri="{BB962C8B-B14F-4D97-AF65-F5344CB8AC3E}">
        <p14:creationId xmlns:p14="http://schemas.microsoft.com/office/powerpoint/2010/main" val="18913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810AB7-8F15-44E4-B454-0494CFB22912}"/>
              </a:ext>
            </a:extLst>
          </p:cNvPr>
          <p:cNvSpPr>
            <a:spLocks noGrp="1"/>
          </p:cNvSpPr>
          <p:nvPr>
            <p:ph type="title"/>
          </p:nvPr>
        </p:nvSpPr>
        <p:spPr>
          <a:xfrm>
            <a:off x="4572000" y="260648"/>
            <a:ext cx="4320480" cy="1008112"/>
          </a:xfrm>
        </p:spPr>
        <p:txBody>
          <a:bodyPr/>
          <a:lstStyle/>
          <a:p>
            <a:pPr algn="ctr"/>
            <a:r>
              <a:rPr lang="sv-SE" dirty="0"/>
              <a:t>Några exempel på ekosystemtjänster</a:t>
            </a:r>
            <a:br>
              <a:rPr lang="sv-SE" dirty="0"/>
            </a:br>
            <a:endParaRPr lang="sv-SE" dirty="0"/>
          </a:p>
        </p:txBody>
      </p:sp>
      <p:sp>
        <p:nvSpPr>
          <p:cNvPr id="3" name="Platshållare för datum 2">
            <a:extLst>
              <a:ext uri="{FF2B5EF4-FFF2-40B4-BE49-F238E27FC236}">
                <a16:creationId xmlns:a16="http://schemas.microsoft.com/office/drawing/2014/main" id="{E12675B0-45E2-4132-BC9E-DDBA98014380}"/>
              </a:ext>
            </a:extLst>
          </p:cNvPr>
          <p:cNvSpPr>
            <a:spLocks noGrp="1"/>
          </p:cNvSpPr>
          <p:nvPr>
            <p:ph type="dt" sz="half" idx="10"/>
          </p:nvPr>
        </p:nvSpPr>
        <p:spPr/>
        <p:txBody>
          <a:bodyPr/>
          <a:lstStyle/>
          <a:p>
            <a:fld id="{5B8BE423-1780-43BB-A8FE-3025F34AD1F8}" type="datetime1">
              <a:rPr lang="sv-SE" smtClean="0"/>
              <a:pPr/>
              <a:t>2019-06-19</a:t>
            </a:fld>
            <a:endParaRPr lang="sv-SE" dirty="0"/>
          </a:p>
        </p:txBody>
      </p:sp>
      <p:sp>
        <p:nvSpPr>
          <p:cNvPr id="4" name="Platshållare för sidfot 3">
            <a:extLst>
              <a:ext uri="{FF2B5EF4-FFF2-40B4-BE49-F238E27FC236}">
                <a16:creationId xmlns:a16="http://schemas.microsoft.com/office/drawing/2014/main" id="{A45B896D-8421-478C-8FC1-4C4A8241DAC5}"/>
              </a:ext>
            </a:extLst>
          </p:cNvPr>
          <p:cNvSpPr>
            <a:spLocks noGrp="1"/>
          </p:cNvSpPr>
          <p:nvPr>
            <p:ph type="ftr" sz="quarter" idx="11"/>
          </p:nvPr>
        </p:nvSpPr>
        <p:spPr>
          <a:xfrm>
            <a:off x="92990" y="6247326"/>
            <a:ext cx="3038850" cy="466674"/>
          </a:xfrm>
        </p:spPr>
        <p:txBody>
          <a:bodyPr/>
          <a:lstStyle/>
          <a:p>
            <a:pPr algn="l"/>
            <a:r>
              <a:rPr lang="sv-SE" dirty="0"/>
              <a:t>               Foto: Tor Lundberg, IBL</a:t>
            </a:r>
          </a:p>
          <a:p>
            <a:pPr algn="l"/>
            <a:endParaRPr lang="sv-SE" dirty="0"/>
          </a:p>
          <a:p>
            <a:pPr algn="l"/>
            <a:r>
              <a:rPr lang="sv-SE" dirty="0"/>
              <a:t>Naturvårdsverket | Swedish </a:t>
            </a:r>
            <a:r>
              <a:rPr lang="sv-SE" dirty="0" err="1"/>
              <a:t>Environmental</a:t>
            </a:r>
            <a:r>
              <a:rPr lang="sv-SE" dirty="0"/>
              <a:t> </a:t>
            </a:r>
            <a:r>
              <a:rPr lang="sv-SE" dirty="0" err="1"/>
              <a:t>Protection</a:t>
            </a:r>
            <a:r>
              <a:rPr lang="sv-SE" dirty="0"/>
              <a:t> Agency</a:t>
            </a:r>
          </a:p>
        </p:txBody>
      </p:sp>
      <p:sp>
        <p:nvSpPr>
          <p:cNvPr id="5" name="Platshållare för bildnummer 4">
            <a:extLst>
              <a:ext uri="{FF2B5EF4-FFF2-40B4-BE49-F238E27FC236}">
                <a16:creationId xmlns:a16="http://schemas.microsoft.com/office/drawing/2014/main" id="{6669CC25-3CF4-4514-A1F6-B0E7154D4F3B}"/>
              </a:ext>
            </a:extLst>
          </p:cNvPr>
          <p:cNvSpPr>
            <a:spLocks noGrp="1"/>
          </p:cNvSpPr>
          <p:nvPr>
            <p:ph type="sldNum" sz="quarter" idx="12"/>
          </p:nvPr>
        </p:nvSpPr>
        <p:spPr/>
        <p:txBody>
          <a:bodyPr/>
          <a:lstStyle/>
          <a:p>
            <a:fld id="{1844E2AD-2CA4-4022-8F3B-D585D66E2E30}" type="slidenum">
              <a:rPr lang="sv-SE" smtClean="0"/>
              <a:pPr/>
              <a:t>7</a:t>
            </a:fld>
            <a:endParaRPr lang="sv-SE" dirty="0"/>
          </a:p>
        </p:txBody>
      </p:sp>
      <p:sp>
        <p:nvSpPr>
          <p:cNvPr id="7" name="Platshållare för text 6">
            <a:extLst>
              <a:ext uri="{FF2B5EF4-FFF2-40B4-BE49-F238E27FC236}">
                <a16:creationId xmlns:a16="http://schemas.microsoft.com/office/drawing/2014/main" id="{0C42203D-CB99-4069-8C26-A90A448DE7FF}"/>
              </a:ext>
            </a:extLst>
          </p:cNvPr>
          <p:cNvSpPr>
            <a:spLocks noGrp="1"/>
          </p:cNvSpPr>
          <p:nvPr>
            <p:ph type="body" sz="quarter" idx="14"/>
          </p:nvPr>
        </p:nvSpPr>
        <p:spPr>
          <a:xfrm>
            <a:off x="4788024" y="1484784"/>
            <a:ext cx="4104456" cy="4967945"/>
          </a:xfrm>
        </p:spPr>
        <p:txBody>
          <a:bodyPr vert="horz" lIns="91440" tIns="45720" rIns="91440" bIns="45720" rtlCol="0" anchor="t">
            <a:noAutofit/>
          </a:bodyPr>
          <a:lstStyle/>
          <a:p>
            <a:pPr marL="285750" indent="-285750"/>
            <a:r>
              <a:rPr lang="sv-SE" dirty="0"/>
              <a:t>Möjlighet till friluftsliv, rekreation och naturupplevelser i attraktiva miljöer.</a:t>
            </a:r>
          </a:p>
          <a:p>
            <a:pPr marL="285750" indent="-285750"/>
            <a:r>
              <a:rPr lang="sv-SE" dirty="0"/>
              <a:t>Pollinering som ger frukt och bär.</a:t>
            </a:r>
          </a:p>
          <a:p>
            <a:pPr marL="285750" indent="-285750"/>
            <a:r>
              <a:rPr lang="sv-SE" dirty="0">
                <a:latin typeface="Arial"/>
                <a:cs typeface="Arial"/>
              </a:rPr>
              <a:t>Viltkött och andra livsmedel.</a:t>
            </a:r>
            <a:endParaRPr lang="sv-SE" dirty="0">
              <a:solidFill>
                <a:srgbClr val="FF0000"/>
              </a:solidFill>
            </a:endParaRPr>
          </a:p>
          <a:p>
            <a:pPr marL="285750" indent="-285750"/>
            <a:r>
              <a:rPr lang="sv-SE" dirty="0"/>
              <a:t>Naturlig rening och reglering av vatten.</a:t>
            </a:r>
          </a:p>
          <a:p>
            <a:pPr marL="285750" indent="-285750"/>
            <a:r>
              <a:rPr lang="sv-SE" dirty="0"/>
              <a:t>Översvämningsskydd.</a:t>
            </a:r>
          </a:p>
          <a:p>
            <a:pPr marL="285750" indent="-285750"/>
            <a:r>
              <a:rPr lang="sv-SE" dirty="0">
                <a:latin typeface="Arial"/>
                <a:cs typeface="Arial"/>
              </a:rPr>
              <a:t>Koldioxidupptag och luftrening.</a:t>
            </a:r>
          </a:p>
          <a:p>
            <a:pPr marL="285750" indent="-285750"/>
            <a:r>
              <a:rPr lang="sv-SE" dirty="0">
                <a:latin typeface="Arial"/>
                <a:cs typeface="Arial"/>
              </a:rPr>
              <a:t>Virke.</a:t>
            </a:r>
          </a:p>
          <a:p>
            <a:pPr marL="285750" indent="-285750"/>
            <a:r>
              <a:rPr lang="sv-SE" dirty="0"/>
              <a:t>Skugga och UV-skydd.</a:t>
            </a:r>
          </a:p>
          <a:p>
            <a:pPr marL="285750" indent="-285750"/>
            <a:r>
              <a:rPr lang="sv-SE" dirty="0"/>
              <a:t>Bullerdämpning.</a:t>
            </a:r>
          </a:p>
          <a:p>
            <a:pPr marL="285750" indent="-285750"/>
            <a:r>
              <a:rPr lang="sv-SE" dirty="0"/>
              <a:t>Skadedjursbekämpning.</a:t>
            </a:r>
          </a:p>
        </p:txBody>
      </p:sp>
      <p:pic>
        <p:nvPicPr>
          <p:cNvPr id="11" name="Platshållare för bild 10">
            <a:extLst>
              <a:ext uri="{FF2B5EF4-FFF2-40B4-BE49-F238E27FC236}">
                <a16:creationId xmlns:a16="http://schemas.microsoft.com/office/drawing/2014/main" id="{4CC18567-F325-40C7-A8D8-36C66EF0037E}"/>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2" r="22"/>
          <a:stretch>
            <a:fillRect/>
          </a:stretch>
        </p:blipFill>
        <p:spPr>
          <a:xfrm>
            <a:off x="611560" y="414677"/>
            <a:ext cx="3888432" cy="5832649"/>
          </a:xfrm>
        </p:spPr>
      </p:pic>
    </p:spTree>
    <p:extLst>
      <p:ext uri="{BB962C8B-B14F-4D97-AF65-F5344CB8AC3E}">
        <p14:creationId xmlns:p14="http://schemas.microsoft.com/office/powerpoint/2010/main" val="3008234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5454D7-26A5-4345-93CC-11CD5126BE76}"/>
              </a:ext>
            </a:extLst>
          </p:cNvPr>
          <p:cNvSpPr>
            <a:spLocks noGrp="1"/>
          </p:cNvSpPr>
          <p:nvPr>
            <p:ph type="title"/>
          </p:nvPr>
        </p:nvSpPr>
        <p:spPr>
          <a:xfrm>
            <a:off x="179512" y="404664"/>
            <a:ext cx="8780888" cy="1152128"/>
          </a:xfrm>
        </p:spPr>
        <p:txBody>
          <a:bodyPr/>
          <a:lstStyle/>
          <a:p>
            <a:pPr algn="ctr"/>
            <a:r>
              <a:rPr lang="sv-SE" dirty="0"/>
              <a:t>Regionala handlingsplaner för grön infrastruktur – vad är det?</a:t>
            </a:r>
          </a:p>
        </p:txBody>
      </p:sp>
      <p:sp>
        <p:nvSpPr>
          <p:cNvPr id="3" name="Platshållare för datum 2">
            <a:extLst>
              <a:ext uri="{FF2B5EF4-FFF2-40B4-BE49-F238E27FC236}">
                <a16:creationId xmlns:a16="http://schemas.microsoft.com/office/drawing/2014/main" id="{2C95F821-39C3-48E0-A5AF-82EE879D7987}"/>
              </a:ext>
            </a:extLst>
          </p:cNvPr>
          <p:cNvSpPr>
            <a:spLocks noGrp="1"/>
          </p:cNvSpPr>
          <p:nvPr>
            <p:ph type="dt" sz="half" idx="10"/>
          </p:nvPr>
        </p:nvSpPr>
        <p:spPr/>
        <p:txBody>
          <a:bodyPr/>
          <a:lstStyle/>
          <a:p>
            <a:fld id="{5B8BE423-1780-43BB-A8FE-3025F34AD1F8}" type="datetime1">
              <a:rPr lang="sv-SE" smtClean="0"/>
              <a:pPr/>
              <a:t>2019-06-19</a:t>
            </a:fld>
            <a:endParaRPr lang="sv-SE" dirty="0"/>
          </a:p>
        </p:txBody>
      </p:sp>
      <p:sp>
        <p:nvSpPr>
          <p:cNvPr id="4" name="Platshållare för sidfot 3">
            <a:extLst>
              <a:ext uri="{FF2B5EF4-FFF2-40B4-BE49-F238E27FC236}">
                <a16:creationId xmlns:a16="http://schemas.microsoft.com/office/drawing/2014/main" id="{7D045AED-C5AE-4368-94EE-FB7B953F2DF2}"/>
              </a:ext>
            </a:extLst>
          </p:cNvPr>
          <p:cNvSpPr>
            <a:spLocks noGrp="1"/>
          </p:cNvSpPr>
          <p:nvPr>
            <p:ph type="ftr" sz="quarter" idx="11"/>
          </p:nvPr>
        </p:nvSpPr>
        <p:spPr>
          <a:xfrm>
            <a:off x="14985" y="5661248"/>
            <a:ext cx="3116855" cy="1008112"/>
          </a:xfrm>
        </p:spPr>
        <p:txBody>
          <a:bodyPr/>
          <a:lstStyle/>
          <a:p>
            <a:pPr algn="l"/>
            <a:r>
              <a:rPr lang="sv-SE" dirty="0"/>
              <a:t>Foto: Magnus Martinsson, N, IBL</a:t>
            </a:r>
          </a:p>
          <a:p>
            <a:pPr algn="l"/>
            <a:endParaRPr lang="sv-SE" dirty="0"/>
          </a:p>
          <a:p>
            <a:pPr algn="l"/>
            <a:endParaRPr lang="sv-SE" dirty="0"/>
          </a:p>
          <a:p>
            <a:pPr algn="l"/>
            <a:endParaRPr lang="sv-SE" dirty="0"/>
          </a:p>
          <a:p>
            <a:pPr algn="l"/>
            <a:endParaRPr lang="sv-SE" dirty="0"/>
          </a:p>
          <a:p>
            <a:pPr algn="l"/>
            <a:endParaRPr lang="sv-SE" dirty="0"/>
          </a:p>
          <a:p>
            <a:pPr algn="l"/>
            <a:endParaRPr lang="sv-SE" dirty="0"/>
          </a:p>
          <a:p>
            <a:pPr algn="l"/>
            <a:r>
              <a:rPr lang="sv-SE" dirty="0"/>
              <a:t>Naturvårdsverket | Swedish </a:t>
            </a:r>
            <a:r>
              <a:rPr lang="sv-SE" dirty="0" err="1"/>
              <a:t>Environmental</a:t>
            </a:r>
            <a:r>
              <a:rPr lang="sv-SE" dirty="0"/>
              <a:t> </a:t>
            </a:r>
            <a:r>
              <a:rPr lang="sv-SE" dirty="0" err="1"/>
              <a:t>Protection</a:t>
            </a:r>
            <a:r>
              <a:rPr lang="sv-SE" dirty="0"/>
              <a:t> Agency</a:t>
            </a:r>
          </a:p>
        </p:txBody>
      </p:sp>
      <p:sp>
        <p:nvSpPr>
          <p:cNvPr id="5" name="Platshållare för bildnummer 4">
            <a:extLst>
              <a:ext uri="{FF2B5EF4-FFF2-40B4-BE49-F238E27FC236}">
                <a16:creationId xmlns:a16="http://schemas.microsoft.com/office/drawing/2014/main" id="{5578C95D-4DD8-4127-ADED-3B18C6BC6C63}"/>
              </a:ext>
            </a:extLst>
          </p:cNvPr>
          <p:cNvSpPr>
            <a:spLocks noGrp="1"/>
          </p:cNvSpPr>
          <p:nvPr>
            <p:ph type="sldNum" sz="quarter" idx="12"/>
          </p:nvPr>
        </p:nvSpPr>
        <p:spPr/>
        <p:txBody>
          <a:bodyPr/>
          <a:lstStyle/>
          <a:p>
            <a:fld id="{1844E2AD-2CA4-4022-8F3B-D585D66E2E30}" type="slidenum">
              <a:rPr lang="sv-SE" smtClean="0"/>
              <a:pPr/>
              <a:t>8</a:t>
            </a:fld>
            <a:endParaRPr lang="sv-SE" dirty="0"/>
          </a:p>
        </p:txBody>
      </p:sp>
      <p:sp>
        <p:nvSpPr>
          <p:cNvPr id="7" name="Platshållare för text 6">
            <a:extLst>
              <a:ext uri="{FF2B5EF4-FFF2-40B4-BE49-F238E27FC236}">
                <a16:creationId xmlns:a16="http://schemas.microsoft.com/office/drawing/2014/main" id="{FE7930E8-D03A-40E2-8CE4-4CB54AA8C585}"/>
              </a:ext>
            </a:extLst>
          </p:cNvPr>
          <p:cNvSpPr>
            <a:spLocks noGrp="1"/>
          </p:cNvSpPr>
          <p:nvPr>
            <p:ph type="body" sz="quarter" idx="14"/>
          </p:nvPr>
        </p:nvSpPr>
        <p:spPr>
          <a:xfrm>
            <a:off x="5387866" y="1844824"/>
            <a:ext cx="3572533" cy="4392488"/>
          </a:xfrm>
        </p:spPr>
        <p:txBody>
          <a:bodyPr/>
          <a:lstStyle/>
          <a:p>
            <a:r>
              <a:rPr lang="sv-SE" dirty="0"/>
              <a:t>Alla länsstyrelser har i uppdrag att ta fram, utveckla och genomföra regionala handlingsplaner för grön infrastruktur.</a:t>
            </a:r>
          </a:p>
          <a:p>
            <a:r>
              <a:rPr lang="sv-SE" dirty="0"/>
              <a:t>Syftet är att grön infrastruktur ska bli en naturlig del i all samhällsplanering.</a:t>
            </a:r>
          </a:p>
          <a:p>
            <a:r>
              <a:rPr lang="sv-SE" dirty="0"/>
              <a:t>Naturvårdsverket koordinerar genomförandet av grön infrastruktur i Sverige.</a:t>
            </a:r>
          </a:p>
        </p:txBody>
      </p:sp>
      <p:pic>
        <p:nvPicPr>
          <p:cNvPr id="11" name="Platshållare för bild 10">
            <a:extLst>
              <a:ext uri="{FF2B5EF4-FFF2-40B4-BE49-F238E27FC236}">
                <a16:creationId xmlns:a16="http://schemas.microsoft.com/office/drawing/2014/main" id="{11944F54-2D00-4175-9E4D-CE30073E283C}"/>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40" r="40"/>
          <a:stretch>
            <a:fillRect/>
          </a:stretch>
        </p:blipFill>
        <p:spPr>
          <a:xfrm>
            <a:off x="53987" y="2132856"/>
            <a:ext cx="5294877" cy="3528392"/>
          </a:xfrm>
        </p:spPr>
      </p:pic>
    </p:spTree>
    <p:extLst>
      <p:ext uri="{BB962C8B-B14F-4D97-AF65-F5344CB8AC3E}">
        <p14:creationId xmlns:p14="http://schemas.microsoft.com/office/powerpoint/2010/main" val="2793968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97CD181-6223-4C6E-83AE-47F673E2B2FA}"/>
              </a:ext>
            </a:extLst>
          </p:cNvPr>
          <p:cNvSpPr>
            <a:spLocks noGrp="1"/>
          </p:cNvSpPr>
          <p:nvPr>
            <p:ph type="title"/>
          </p:nvPr>
        </p:nvSpPr>
        <p:spPr>
          <a:xfrm>
            <a:off x="179512" y="404665"/>
            <a:ext cx="8780888" cy="504056"/>
          </a:xfrm>
        </p:spPr>
        <p:txBody>
          <a:bodyPr/>
          <a:lstStyle/>
          <a:p>
            <a:pPr algn="ctr"/>
            <a:r>
              <a:rPr lang="sv-SE" dirty="0"/>
              <a:t>Innehåll i handlingsplanerna</a:t>
            </a:r>
            <a:br>
              <a:rPr lang="sv-SE" dirty="0"/>
            </a:br>
            <a:endParaRPr lang="sv-SE" dirty="0"/>
          </a:p>
        </p:txBody>
      </p:sp>
      <p:sp>
        <p:nvSpPr>
          <p:cNvPr id="3" name="Platshållare för datum 2">
            <a:extLst>
              <a:ext uri="{FF2B5EF4-FFF2-40B4-BE49-F238E27FC236}">
                <a16:creationId xmlns:a16="http://schemas.microsoft.com/office/drawing/2014/main" id="{EE3A8C12-810D-486C-A5CF-FE4D6B3A2D00}"/>
              </a:ext>
            </a:extLst>
          </p:cNvPr>
          <p:cNvSpPr>
            <a:spLocks noGrp="1"/>
          </p:cNvSpPr>
          <p:nvPr>
            <p:ph type="dt" sz="half" idx="10"/>
          </p:nvPr>
        </p:nvSpPr>
        <p:spPr/>
        <p:txBody>
          <a:bodyPr/>
          <a:lstStyle/>
          <a:p>
            <a:fld id="{5B8BE423-1780-43BB-A8FE-3025F34AD1F8}" type="datetime1">
              <a:rPr lang="sv-SE" smtClean="0"/>
              <a:pPr/>
              <a:t>2019-06-19</a:t>
            </a:fld>
            <a:endParaRPr lang="sv-SE" dirty="0"/>
          </a:p>
        </p:txBody>
      </p:sp>
      <p:sp>
        <p:nvSpPr>
          <p:cNvPr id="4" name="Platshållare för sidfot 3">
            <a:extLst>
              <a:ext uri="{FF2B5EF4-FFF2-40B4-BE49-F238E27FC236}">
                <a16:creationId xmlns:a16="http://schemas.microsoft.com/office/drawing/2014/main" id="{2483C3F2-4832-47D0-8CCE-F753807BB2A6}"/>
              </a:ext>
            </a:extLst>
          </p:cNvPr>
          <p:cNvSpPr>
            <a:spLocks noGrp="1"/>
          </p:cNvSpPr>
          <p:nvPr>
            <p:ph type="ftr" sz="quarter" idx="11"/>
          </p:nvPr>
        </p:nvSpPr>
        <p:spPr>
          <a:xfrm>
            <a:off x="92990" y="5661247"/>
            <a:ext cx="3038850" cy="1107279"/>
          </a:xfrm>
        </p:spPr>
        <p:txBody>
          <a:bodyPr/>
          <a:lstStyle/>
          <a:p>
            <a:pPr algn="l"/>
            <a:r>
              <a:rPr lang="sv-SE" dirty="0"/>
              <a:t>Illustration: Kjell Ström</a:t>
            </a:r>
          </a:p>
          <a:p>
            <a:pPr algn="l"/>
            <a:endParaRPr lang="sv-SE" dirty="0"/>
          </a:p>
          <a:p>
            <a:pPr algn="l"/>
            <a:endParaRPr lang="sv-SE" dirty="0"/>
          </a:p>
          <a:p>
            <a:pPr algn="l"/>
            <a:endParaRPr lang="sv-SE" dirty="0"/>
          </a:p>
          <a:p>
            <a:pPr algn="l"/>
            <a:endParaRPr lang="sv-SE" dirty="0"/>
          </a:p>
          <a:p>
            <a:pPr algn="l"/>
            <a:endParaRPr lang="sv-SE" dirty="0"/>
          </a:p>
          <a:p>
            <a:pPr algn="l"/>
            <a:r>
              <a:rPr lang="sv-SE" dirty="0"/>
              <a:t>Naturvårdsverket | Swedish </a:t>
            </a:r>
            <a:r>
              <a:rPr lang="sv-SE" dirty="0" err="1"/>
              <a:t>Environmental</a:t>
            </a:r>
            <a:r>
              <a:rPr lang="sv-SE" dirty="0"/>
              <a:t> </a:t>
            </a:r>
            <a:r>
              <a:rPr lang="sv-SE" dirty="0" err="1"/>
              <a:t>Protection</a:t>
            </a:r>
            <a:r>
              <a:rPr lang="sv-SE" dirty="0"/>
              <a:t> Agency</a:t>
            </a:r>
          </a:p>
        </p:txBody>
      </p:sp>
      <p:sp>
        <p:nvSpPr>
          <p:cNvPr id="5" name="Platshållare för bildnummer 4">
            <a:extLst>
              <a:ext uri="{FF2B5EF4-FFF2-40B4-BE49-F238E27FC236}">
                <a16:creationId xmlns:a16="http://schemas.microsoft.com/office/drawing/2014/main" id="{59024796-86D2-40C7-AA25-EF932D3E0532}"/>
              </a:ext>
            </a:extLst>
          </p:cNvPr>
          <p:cNvSpPr>
            <a:spLocks noGrp="1"/>
          </p:cNvSpPr>
          <p:nvPr>
            <p:ph type="sldNum" sz="quarter" idx="12"/>
          </p:nvPr>
        </p:nvSpPr>
        <p:spPr/>
        <p:txBody>
          <a:bodyPr/>
          <a:lstStyle/>
          <a:p>
            <a:fld id="{1844E2AD-2CA4-4022-8F3B-D585D66E2E30}" type="slidenum">
              <a:rPr lang="sv-SE" smtClean="0"/>
              <a:pPr/>
              <a:t>9</a:t>
            </a:fld>
            <a:endParaRPr lang="sv-SE" dirty="0"/>
          </a:p>
        </p:txBody>
      </p:sp>
      <p:sp>
        <p:nvSpPr>
          <p:cNvPr id="7" name="Platshållare för text 6">
            <a:extLst>
              <a:ext uri="{FF2B5EF4-FFF2-40B4-BE49-F238E27FC236}">
                <a16:creationId xmlns:a16="http://schemas.microsoft.com/office/drawing/2014/main" id="{FEA183EE-6D52-46D9-926C-3FBFA8538BED}"/>
              </a:ext>
            </a:extLst>
          </p:cNvPr>
          <p:cNvSpPr>
            <a:spLocks noGrp="1"/>
          </p:cNvSpPr>
          <p:nvPr>
            <p:ph type="body" sz="quarter" idx="14"/>
          </p:nvPr>
        </p:nvSpPr>
        <p:spPr>
          <a:xfrm>
            <a:off x="5436096" y="1556792"/>
            <a:ext cx="3524304" cy="4392488"/>
          </a:xfrm>
        </p:spPr>
        <p:txBody>
          <a:bodyPr/>
          <a:lstStyle/>
          <a:p>
            <a:r>
              <a:rPr lang="sv-SE" dirty="0"/>
              <a:t>De regionala handlingsplanerna för grön infrastruktur består av två delar:</a:t>
            </a:r>
            <a:endParaRPr lang="sv-SE" sz="1000" dirty="0"/>
          </a:p>
          <a:p>
            <a:r>
              <a:rPr lang="sv-SE" dirty="0"/>
              <a:t>Nulägesbeskrivning med olika kunskapsunderlag​.</a:t>
            </a:r>
          </a:p>
          <a:p>
            <a:r>
              <a:rPr lang="sv-SE" dirty="0"/>
              <a:t>Åtgärdsplan för olika insatsområden.​</a:t>
            </a:r>
          </a:p>
          <a:p>
            <a:r>
              <a:rPr lang="sv-SE" dirty="0"/>
              <a:t>De flesta länsstyrelser har tagit fram handlingsplaner under hösten 2018 och börjat använda dem.</a:t>
            </a:r>
          </a:p>
          <a:p>
            <a:r>
              <a:rPr lang="sv-SE" dirty="0"/>
              <a:t>Arbetet är långsiktigt.</a:t>
            </a:r>
          </a:p>
          <a:p>
            <a:endParaRPr lang="sv-SE" dirty="0"/>
          </a:p>
        </p:txBody>
      </p:sp>
      <p:pic>
        <p:nvPicPr>
          <p:cNvPr id="10" name="Platshållare för bild 9">
            <a:extLst>
              <a:ext uri="{FF2B5EF4-FFF2-40B4-BE49-F238E27FC236}">
                <a16:creationId xmlns:a16="http://schemas.microsoft.com/office/drawing/2014/main" id="{0347B6F5-5E32-4810-8F5E-758D242A3A06}"/>
              </a:ext>
            </a:extLst>
          </p:cNvPr>
          <p:cNvPicPr>
            <a:picLocks noGrp="1" noChangeAspect="1"/>
          </p:cNvPicPr>
          <p:nvPr>
            <p:ph type="pic" sz="quarter" idx="13"/>
          </p:nvPr>
        </p:nvPicPr>
        <p:blipFill>
          <a:blip r:embed="rId3"/>
          <a:srcRect t="2983" b="2983"/>
          <a:stretch>
            <a:fillRect/>
          </a:stretch>
        </p:blipFill>
        <p:spPr>
          <a:xfrm>
            <a:off x="0" y="2016000"/>
            <a:ext cx="5470236" cy="3645248"/>
          </a:xfrm>
          <a:prstGeom prst="rect">
            <a:avLst/>
          </a:prstGeom>
        </p:spPr>
      </p:pic>
    </p:spTree>
    <p:extLst>
      <p:ext uri="{BB962C8B-B14F-4D97-AF65-F5344CB8AC3E}">
        <p14:creationId xmlns:p14="http://schemas.microsoft.com/office/powerpoint/2010/main" val="1950629266"/>
      </p:ext>
    </p:extLst>
  </p:cSld>
  <p:clrMapOvr>
    <a:masterClrMapping/>
  </p:clrMapOvr>
</p:sld>
</file>

<file path=ppt/theme/theme1.xml><?xml version="1.0" encoding="utf-8"?>
<a:theme xmlns:a="http://schemas.openxmlformats.org/drawingml/2006/main" name="NV-presentation">
  <a:themeElements>
    <a:clrScheme name="NV 1 BLUE">
      <a:dk1>
        <a:sysClr val="windowText" lastClr="000000"/>
      </a:dk1>
      <a:lt1>
        <a:sysClr val="window" lastClr="FFFFFF"/>
      </a:lt1>
      <a:dk2>
        <a:srgbClr val="1F497D"/>
      </a:dk2>
      <a:lt2>
        <a:srgbClr val="EEECE1"/>
      </a:lt2>
      <a:accent1>
        <a:srgbClr val="5A7E92"/>
      </a:accent1>
      <a:accent2>
        <a:srgbClr val="8DB9E5"/>
      </a:accent2>
      <a:accent3>
        <a:srgbClr val="7E99AA"/>
      </a:accent3>
      <a:accent4>
        <a:srgbClr val="FFD451"/>
      </a:accent4>
      <a:accent5>
        <a:srgbClr val="ECAC00"/>
      </a:accent5>
      <a:accent6>
        <a:srgbClr val="C79316"/>
      </a:accent6>
      <a:hlink>
        <a:srgbClr val="0000FF"/>
      </a:hlink>
      <a:folHlink>
        <a:srgbClr val="800080"/>
      </a:folHlink>
    </a:clrScheme>
    <a:fontScheme name="Naturvårdsverk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NV-presentation</Template>
  <TotalTime>30520</TotalTime>
  <Words>2013</Words>
  <Application>Microsoft Office PowerPoint</Application>
  <PresentationFormat>Bildspel på skärmen (4:3)</PresentationFormat>
  <Paragraphs>363</Paragraphs>
  <Slides>23</Slides>
  <Notes>19</Notes>
  <HiddenSlides>0</HiddenSlides>
  <MMClips>2</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23</vt:i4>
      </vt:variant>
    </vt:vector>
  </HeadingPairs>
  <TitlesOfParts>
    <vt:vector size="27" baseType="lpstr">
      <vt:lpstr>Arial</vt:lpstr>
      <vt:lpstr>Calibri</vt:lpstr>
      <vt:lpstr>Wingdings</vt:lpstr>
      <vt:lpstr>NV-presentation</vt:lpstr>
      <vt:lpstr>grön infrastruktur</vt:lpstr>
      <vt:lpstr>Grön infrastruktur</vt:lpstr>
      <vt:lpstr>En kort film om grön infrastruktur och ekosystemtjänster</vt:lpstr>
      <vt:lpstr>Humlans behov av nätverk av natur i landskapet – grön infrastruktur</vt:lpstr>
      <vt:lpstr>Att arbeta med grön infrastruktur –  vad innebär det?</vt:lpstr>
      <vt:lpstr>PowerPoint-presentation</vt:lpstr>
      <vt:lpstr>Några exempel på ekosystemtjänster </vt:lpstr>
      <vt:lpstr>Regionala handlingsplaner för grön infrastruktur – vad är det?</vt:lpstr>
      <vt:lpstr>Innehåll i handlingsplanerna </vt:lpstr>
      <vt:lpstr>Vad är syftet med handlingsplanerna?</vt:lpstr>
      <vt:lpstr>Hur har länsstyrelserna tagit fram handlingsplanerna?</vt:lpstr>
      <vt:lpstr>Landskapet består av pusselbitar av mark- och vattenområden</vt:lpstr>
      <vt:lpstr>Värdetrakter med värdekärnor</vt:lpstr>
      <vt:lpstr>Hur kan handlingsplanerna användas?</vt:lpstr>
      <vt:lpstr>Med ett känt nätverk av natur kan vi prioritera bättre och planera mer effektivt</vt:lpstr>
      <vt:lpstr>PowerPoint-presentation</vt:lpstr>
      <vt:lpstr>PowerPoint-presentation</vt:lpstr>
      <vt:lpstr>Alla kan göra en insats utifrån sina egna förutsättningar</vt:lpstr>
      <vt:lpstr>PowerPoint-presentation</vt:lpstr>
      <vt:lpstr>En sammanfattande film</vt:lpstr>
      <vt:lpstr>Arbetet med grön infrastruktur medverkar till att Sverige uppfyller nationella miljö- och friluftsmål samt internationella löften. </vt:lpstr>
      <vt:lpstr>Mer information och vägledning</vt:lpstr>
      <vt:lpstr>Tack för att ni lyssnade!</vt:lpstr>
    </vt:vector>
  </TitlesOfParts>
  <Company>Naturvårdsverket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Miljö- ekonomi- dagarna 2050</dc:title>
  <dc:subject>Naturvårdsverket PowerPointmall</dc:subject>
  <dc:creator>Wetterin, Marianne</dc:creator>
  <dc:description>Maj 2012, MS Office 2010_x000d_
LexiConsult 08-566 107 00, MC</dc:description>
  <cp:lastModifiedBy>Rydh, Mariette</cp:lastModifiedBy>
  <cp:revision>213</cp:revision>
  <dcterms:created xsi:type="dcterms:W3CDTF">2018-12-17T09:10:48Z</dcterms:created>
  <dcterms:modified xsi:type="dcterms:W3CDTF">2019-06-19T07:50:17Z</dcterms:modified>
</cp:coreProperties>
</file>