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320" r:id="rId5"/>
    <p:sldId id="318" r:id="rId6"/>
    <p:sldId id="319" r:id="rId7"/>
    <p:sldId id="313"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53"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sson, Niclas" userId="4ffe730e-9bce-44fc-a16b-943b42ecac09" providerId="ADAL" clId="{AAA5124D-A950-406D-8C61-BA48F4A7120F}"/>
    <pc:docChg chg="modSld">
      <pc:chgData name="Johansson, Niclas" userId="4ffe730e-9bce-44fc-a16b-943b42ecac09" providerId="ADAL" clId="{AAA5124D-A950-406D-8C61-BA48F4A7120F}" dt="2023-11-21T12:15:50.609" v="2" actId="20577"/>
      <pc:docMkLst>
        <pc:docMk/>
      </pc:docMkLst>
      <pc:sldChg chg="modSp mod">
        <pc:chgData name="Johansson, Niclas" userId="4ffe730e-9bce-44fc-a16b-943b42ecac09" providerId="ADAL" clId="{AAA5124D-A950-406D-8C61-BA48F4A7120F}" dt="2023-11-21T12:15:50.609" v="2" actId="20577"/>
        <pc:sldMkLst>
          <pc:docMk/>
          <pc:sldMk cId="1567154305" sldId="318"/>
        </pc:sldMkLst>
        <pc:spChg chg="mod">
          <ac:chgData name="Johansson, Niclas" userId="4ffe730e-9bce-44fc-a16b-943b42ecac09" providerId="ADAL" clId="{AAA5124D-A950-406D-8C61-BA48F4A7120F}" dt="2023-11-21T12:15:50.609" v="2" actId="20577"/>
          <ac:spMkLst>
            <pc:docMk/>
            <pc:sldMk cId="1567154305" sldId="318"/>
            <ac:spMk id="9" creationId="{ECF247BB-CFEB-7A1A-F0AA-9C37A5D25738}"/>
          </ac:spMkLst>
        </pc:spChg>
      </pc:sldChg>
      <pc:sldChg chg="modSp mod">
        <pc:chgData name="Johansson, Niclas" userId="4ffe730e-9bce-44fc-a16b-943b42ecac09" providerId="ADAL" clId="{AAA5124D-A950-406D-8C61-BA48F4A7120F}" dt="2023-11-21T12:04:48.010" v="1" actId="5793"/>
        <pc:sldMkLst>
          <pc:docMk/>
          <pc:sldMk cId="2069611798" sldId="319"/>
        </pc:sldMkLst>
        <pc:spChg chg="mod">
          <ac:chgData name="Johansson, Niclas" userId="4ffe730e-9bce-44fc-a16b-943b42ecac09" providerId="ADAL" clId="{AAA5124D-A950-406D-8C61-BA48F4A7120F}" dt="2023-11-21T12:04:48.010" v="1" actId="5793"/>
          <ac:spMkLst>
            <pc:docMk/>
            <pc:sldMk cId="2069611798" sldId="319"/>
            <ac:spMk id="6" creationId="{EBBA246A-AA80-4BAF-0F51-F336017ADF32}"/>
          </ac:spMkLst>
        </pc:spChg>
      </pc:sldChg>
    </pc:docChg>
  </pc:docChgLst>
  <pc:docChgLst>
    <pc:chgData name="Johansson, Niclas" userId="4ffe730e-9bce-44fc-a16b-943b42ecac09" providerId="ADAL" clId="{A7FFB31B-AD83-4E18-844B-99D1FBB52C06}"/>
    <pc:docChg chg="custSel addSld modSld sldOrd">
      <pc:chgData name="Johansson, Niclas" userId="4ffe730e-9bce-44fc-a16b-943b42ecac09" providerId="ADAL" clId="{A7FFB31B-AD83-4E18-844B-99D1FBB52C06}" dt="2023-11-22T08:00:16.547" v="9" actId="1076"/>
      <pc:docMkLst>
        <pc:docMk/>
      </pc:docMkLst>
      <pc:sldChg chg="addSp delSp modSp new mod ord modClrScheme chgLayout">
        <pc:chgData name="Johansson, Niclas" userId="4ffe730e-9bce-44fc-a16b-943b42ecac09" providerId="ADAL" clId="{A7FFB31B-AD83-4E18-844B-99D1FBB52C06}" dt="2023-11-22T08:00:16.547" v="9" actId="1076"/>
        <pc:sldMkLst>
          <pc:docMk/>
          <pc:sldMk cId="2125755460" sldId="320"/>
        </pc:sldMkLst>
        <pc:spChg chg="del">
          <ac:chgData name="Johansson, Niclas" userId="4ffe730e-9bce-44fc-a16b-943b42ecac09" providerId="ADAL" clId="{A7FFB31B-AD83-4E18-844B-99D1FBB52C06}" dt="2023-11-22T07:58:17.434" v="3" actId="700"/>
          <ac:spMkLst>
            <pc:docMk/>
            <pc:sldMk cId="2125755460" sldId="320"/>
            <ac:spMk id="2" creationId="{BC0341CE-D07B-1510-5BC5-D91E35A5AC65}"/>
          </ac:spMkLst>
        </pc:spChg>
        <pc:spChg chg="del">
          <ac:chgData name="Johansson, Niclas" userId="4ffe730e-9bce-44fc-a16b-943b42ecac09" providerId="ADAL" clId="{A7FFB31B-AD83-4E18-844B-99D1FBB52C06}" dt="2023-11-22T07:58:17.434" v="3" actId="700"/>
          <ac:spMkLst>
            <pc:docMk/>
            <pc:sldMk cId="2125755460" sldId="320"/>
            <ac:spMk id="3" creationId="{44889C0D-B19D-1D16-1170-87FB41B01034}"/>
          </ac:spMkLst>
        </pc:spChg>
        <pc:spChg chg="del">
          <ac:chgData name="Johansson, Niclas" userId="4ffe730e-9bce-44fc-a16b-943b42ecac09" providerId="ADAL" clId="{A7FFB31B-AD83-4E18-844B-99D1FBB52C06}" dt="2023-11-22T07:58:17.434" v="3" actId="700"/>
          <ac:spMkLst>
            <pc:docMk/>
            <pc:sldMk cId="2125755460" sldId="320"/>
            <ac:spMk id="4" creationId="{1B20F7CD-C920-7800-A6CC-5D7ABA574DF4}"/>
          </ac:spMkLst>
        </pc:spChg>
        <pc:picChg chg="add del mod">
          <ac:chgData name="Johansson, Niclas" userId="4ffe730e-9bce-44fc-a16b-943b42ecac09" providerId="ADAL" clId="{A7FFB31B-AD83-4E18-844B-99D1FBB52C06}" dt="2023-11-22T07:59:17.805" v="6" actId="478"/>
          <ac:picMkLst>
            <pc:docMk/>
            <pc:sldMk cId="2125755460" sldId="320"/>
            <ac:picMk id="6" creationId="{AD9AF92A-04B8-8CD9-8534-3562F39ABBAA}"/>
          </ac:picMkLst>
        </pc:picChg>
        <pc:picChg chg="add mod">
          <ac:chgData name="Johansson, Niclas" userId="4ffe730e-9bce-44fc-a16b-943b42ecac09" providerId="ADAL" clId="{A7FFB31B-AD83-4E18-844B-99D1FBB52C06}" dt="2023-11-22T08:00:16.547" v="9" actId="1076"/>
          <ac:picMkLst>
            <pc:docMk/>
            <pc:sldMk cId="2125755460" sldId="320"/>
            <ac:picMk id="8" creationId="{8A734790-7BD2-F8F9-CE25-402B32C675A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AAD80D-FBF5-4CD6-99D9-0B93289B86DC}" type="datetimeFigureOut">
              <a:rPr lang="sv-SE" smtClean="0"/>
              <a:t>2023-11-22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7251E-15EF-4657-8463-B2C92372FC3A}" type="slidenum">
              <a:rPr lang="sv-SE" smtClean="0"/>
              <a:t>‹#›</a:t>
            </a:fld>
            <a:endParaRPr lang="sv-SE"/>
          </a:p>
        </p:txBody>
      </p:sp>
    </p:spTree>
    <p:extLst>
      <p:ext uri="{BB962C8B-B14F-4D97-AF65-F5344CB8AC3E}">
        <p14:creationId xmlns:p14="http://schemas.microsoft.com/office/powerpoint/2010/main" val="49322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Calibri" panose="020F0502020204030204" pitchFamily="34" charset="0"/>
                <a:cs typeface="Arial" panose="020B0604020202020204" pitchFamily="34" charset="0"/>
              </a:rPr>
              <a:t>Det är väl egentligen ganska uppenbart när det gäller ett problem som PFAS med stor komplexitet och omfattningen att samverkan mellan olika samhällsaktörer är central för att lyckas. Ett uttryck för att det länge funnits en medvetenhet om samverkans betydelse är ju tex detta nätverk men också att NV i årets regleringsbrev 2022 har ett särskilt återrapporteringskrav om vårt arbete m att </a:t>
            </a:r>
            <a:r>
              <a:rPr lang="sv-SE" sz="1800" i="1">
                <a:latin typeface="OriginalGaramondBTRoman"/>
              </a:rPr>
              <a:t>utveckla och stärka den nationella samordningen och vägledningen kring problemen med spridning av PFAS i miljön. </a:t>
            </a:r>
            <a:r>
              <a:rPr lang="sv-SE" sz="1800" i="0">
                <a:latin typeface="OriginalGaramondBTRoman"/>
              </a:rPr>
              <a:t>Vill bara poängtera bara att det trots titeln på punkten i dagordningen inte finns ett RU om samordning. Men vad innebär då stärkt samordning konkret – jo först och främst kommer vi förstås att fortsätta bygga och utveckla samverkan med olika aktörer inom befintliga nätverk som detta och myndighetsnätverket för PFAS. I pågående RU som ni strax får höra mer om är samordningen mellan flera olika myndigheters ansvarsområden av stor betydelse för att ett lyckat resultat. Vi kommer även att fortsätta att utveckla vår samverkan med MSB när det gäller att ta fram VL om hantering av släckskum och kontaminerat släckvatten. MSB är i slutfasen av arbetet med en VL om miljöeffekter av släckvatten där NV hanterar de delar som handla om miljöbalken och arbetet med en VL för tillsyn av släckverksamheter pågår för fullt där flera olika aktörer – </a:t>
            </a:r>
            <a:r>
              <a:rPr lang="sv-SE" sz="1800" i="0" err="1">
                <a:latin typeface="OriginalGaramondBTRoman"/>
              </a:rPr>
              <a:t>bla</a:t>
            </a:r>
            <a:r>
              <a:rPr lang="sv-SE" sz="1800" i="0">
                <a:latin typeface="OriginalGaramondBTRoman"/>
              </a:rPr>
              <a:t> TM och användare av släckmedel - är inblandade i utformningen av VL.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latin typeface="OriginalGaramondBT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0">
                <a:latin typeface="OriginalGaramondBTRoman"/>
              </a:rPr>
              <a:t>Vill även superkort säga </a:t>
            </a:r>
            <a:r>
              <a:rPr lang="sv-SE" sz="1800" i="0" err="1">
                <a:latin typeface="OriginalGaramondBTRoman"/>
              </a:rPr>
              <a:t>ngra</a:t>
            </a:r>
            <a:r>
              <a:rPr lang="sv-SE" sz="1800" i="0">
                <a:latin typeface="OriginalGaramondBTRoman"/>
              </a:rPr>
              <a:t> ord om hur PFAS-arbetet struktureras internt på NV och där förstås samverkan och koordinering mellan olika aktörer är avgörande. Organiseringen av </a:t>
            </a:r>
            <a:r>
              <a:rPr lang="sv-SE" sz="1800" i="0" err="1">
                <a:latin typeface="OriginalGaramondBTRoman"/>
              </a:rPr>
              <a:t>rbete</a:t>
            </a:r>
            <a:r>
              <a:rPr lang="sv-SE" sz="1800" i="0">
                <a:latin typeface="OriginalGaramondBTRoman"/>
              </a:rPr>
              <a:t> tar avstamp i de ansvarsområden där åtgärder för att stoppa spridningen bedöms som effektivast . Man kan dela in arbetet i 2 huvudkategorier – motverka användning och spridning av ny PFAS och insatser för att motverka fortsatt spridning och exponering av PFAS som redan finns i omlopp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0">
                <a:effectLst/>
                <a:latin typeface="OriginalGaramondBTRoman"/>
                <a:ea typeface="Calibri" panose="020F0502020204030204" pitchFamily="34" charset="0"/>
                <a:cs typeface="Arial" panose="020B0604020202020204" pitchFamily="34" charset="0"/>
              </a:rPr>
              <a:t>De två första som är underkategorier till ny PFAS – utsläppande på marknaden och hantering av kemiska produkter och varor m PFAS - skapar förutsättningar för resterande fokusområden ARV, anläggningar för avfallshantering, deponier, FO - som utgör sekundära källor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OriginalGaramondBTRoman"/>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OriginalGaramondBTRoman"/>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a:effectLst/>
                <a:latin typeface="OriginalGaramondBTRoman"/>
                <a:ea typeface="Calibri" panose="020F0502020204030204" pitchFamily="34" charset="0"/>
                <a:cs typeface="Arial" panose="020B0604020202020204" pitchFamily="34" charset="0"/>
              </a:rPr>
              <a:t>1A </a:t>
            </a:r>
            <a:r>
              <a:rPr lang="sv-SE" sz="1800" i="0">
                <a:effectLst/>
                <a:latin typeface="OriginalGaramondBTRoman"/>
                <a:ea typeface="Calibri" panose="020F0502020204030204" pitchFamily="34" charset="0"/>
                <a:cs typeface="Arial" panose="020B0604020202020204" pitchFamily="34" charset="0"/>
              </a:rPr>
              <a:t>- Utsläppande på marknaden  Samverkan </a:t>
            </a:r>
            <a:r>
              <a:rPr lang="sv-SE" sz="1800" i="0" err="1">
                <a:effectLst/>
                <a:latin typeface="OriginalGaramondBTRoman"/>
                <a:ea typeface="Calibri" panose="020F0502020204030204" pitchFamily="34" charset="0"/>
                <a:cs typeface="Arial" panose="020B0604020202020204" pitchFamily="34" charset="0"/>
              </a:rPr>
              <a:t>KemI</a:t>
            </a:r>
            <a:endParaRPr lang="sv-SE" sz="1800" i="0">
              <a:effectLst/>
              <a:latin typeface="OriginalGaramondBTRoman"/>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a:effectLst/>
                <a:latin typeface="OriginalGaramondBTRoman"/>
                <a:ea typeface="Calibri" panose="020F0502020204030204" pitchFamily="34" charset="0"/>
                <a:cs typeface="Arial" panose="020B0604020202020204" pitchFamily="34" charset="0"/>
              </a:rPr>
              <a:t>1B </a:t>
            </a:r>
            <a:r>
              <a:rPr lang="sv-SE" sz="1800" i="0">
                <a:effectLst/>
                <a:latin typeface="OriginalGaramondBTRoman"/>
                <a:ea typeface="Calibri" panose="020F0502020204030204" pitchFamily="34" charset="0"/>
                <a:cs typeface="Arial" panose="020B0604020202020204" pitchFamily="34" charset="0"/>
              </a:rPr>
              <a:t>– Yrkesmäss. Hantering – </a:t>
            </a:r>
            <a:r>
              <a:rPr lang="sv-SE" sz="1800" i="0" err="1">
                <a:effectLst/>
                <a:latin typeface="OriginalGaramondBTRoman"/>
                <a:ea typeface="Calibri" panose="020F0502020204030204" pitchFamily="34" charset="0"/>
                <a:cs typeface="Arial" panose="020B0604020202020204" pitchFamily="34" charset="0"/>
              </a:rPr>
              <a:t>bla</a:t>
            </a:r>
            <a:r>
              <a:rPr lang="sv-SE" sz="1800" i="0">
                <a:effectLst/>
                <a:latin typeface="OriginalGaramondBTRoman"/>
                <a:ea typeface="Calibri" panose="020F0502020204030204" pitchFamily="34" charset="0"/>
                <a:cs typeface="Arial" panose="020B0604020202020204" pitchFamily="34" charset="0"/>
              </a:rPr>
              <a:t> nämnda VL för Hantering av släckskum men också VL och prövningar för annan yrkesmässig 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i="0">
                <a:effectLst/>
                <a:latin typeface="OriginalGaramondBTRoman"/>
                <a:ea typeface="Calibri" panose="020F0502020204030204" pitchFamily="34" charset="0"/>
                <a:cs typeface="Arial" panose="020B0604020202020204" pitchFamily="34" charset="0"/>
              </a:rPr>
              <a:t>OCH när det gäller redan existerande PFAS fokuseras arbetet under NVs ansvarsområden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a:effectLst/>
                <a:latin typeface="Times New Roman" panose="02020603050405020304" pitchFamily="18" charset="0"/>
                <a:ea typeface="Calibri" panose="020F0502020204030204" pitchFamily="34" charset="0"/>
                <a:cs typeface="Arial" panose="020B0604020202020204" pitchFamily="34" charset="0"/>
              </a:rPr>
              <a:t>2A</a:t>
            </a:r>
            <a:r>
              <a:rPr lang="sv-SE" sz="1800" i="0">
                <a:effectLst/>
                <a:latin typeface="Times New Roman" panose="02020603050405020304" pitchFamily="18" charset="0"/>
                <a:ea typeface="Calibri" panose="020F0502020204030204" pitchFamily="34" charset="0"/>
                <a:cs typeface="Arial" panose="020B0604020202020204" pitchFamily="34" charset="0"/>
              </a:rPr>
              <a:t> – Samverkan ske  m relevanta aktörer inom v</a:t>
            </a:r>
            <a:r>
              <a:rPr lang="sv-SE" sz="1800">
                <a:effectLst/>
                <a:latin typeface="Times New Roman" panose="02020603050405020304" pitchFamily="18" charset="0"/>
                <a:ea typeface="Calibri" panose="020F0502020204030204" pitchFamily="34" charset="0"/>
                <a:cs typeface="Arial" panose="020B0604020202020204" pitchFamily="34" charset="0"/>
              </a:rPr>
              <a:t>attenförvaltningens åtgärd 2 ”Styrmedel avloppsreningsverk”</a:t>
            </a:r>
            <a:endParaRPr lang="sv-SE" sz="1800" i="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a:effectLst/>
                <a:latin typeface="Calibri" panose="020F0502020204030204" pitchFamily="34" charset="0"/>
                <a:ea typeface="Calibri" panose="020F0502020204030204" pitchFamily="34" charset="0"/>
              </a:rPr>
              <a:t>2B/C </a:t>
            </a:r>
            <a:r>
              <a:rPr lang="sv-SE" sz="1800">
                <a:effectLst/>
                <a:latin typeface="Calibri" panose="020F0502020204030204" pitchFamily="34" charset="0"/>
                <a:ea typeface="Calibri" panose="020F0502020204030204" pitchFamily="34" charset="0"/>
              </a:rPr>
              <a:t>- Mottagningskriterierna som ska uppdatera (föreskrift NFS 2004:10) - förtydligas vad som gäller vid mottagning på deponier för </a:t>
            </a:r>
            <a:r>
              <a:rPr lang="sv-SE" sz="1800" err="1">
                <a:effectLst/>
                <a:latin typeface="Calibri" panose="020F0502020204030204" pitchFamily="34" charset="0"/>
                <a:ea typeface="Calibri" panose="020F0502020204030204" pitchFamily="34" charset="0"/>
              </a:rPr>
              <a:t>bla</a:t>
            </a:r>
            <a:r>
              <a:rPr lang="sv-SE" sz="1800">
                <a:effectLst/>
                <a:latin typeface="Calibri" panose="020F0502020204030204" pitchFamily="34" charset="0"/>
                <a:ea typeface="Calibri" panose="020F0502020204030204" pitchFamily="34" charset="0"/>
              </a:rPr>
              <a:t> PFAS. Dialogmöten - kring hur föreskrifterna idag används, vad som kan förbättras/saknas, vad som är bra kommer att frågas om - SGI, SGU, VM, </a:t>
            </a:r>
            <a:r>
              <a:rPr lang="sv-SE" sz="1800" err="1">
                <a:effectLst/>
                <a:latin typeface="Calibri" panose="020F0502020204030204" pitchFamily="34" charset="0"/>
                <a:ea typeface="Calibri" panose="020F0502020204030204" pitchFamily="34" charset="0"/>
              </a:rPr>
              <a:t>HaV</a:t>
            </a:r>
            <a:r>
              <a:rPr lang="sv-SE" sz="1800">
                <a:effectLst/>
                <a:latin typeface="Calibri" panose="020F0502020204030204" pitchFamily="34" charset="0"/>
                <a:ea typeface="Calibri" panose="020F0502020204030204" pitchFamily="34" charset="0"/>
              </a:rPr>
              <a:t>, Länsstyrelser, FIHM, branschorganisationer, både Avfall Sverige, Återvinningsindustrin med några privata aktörer.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i="0">
                <a:effectLst/>
                <a:latin typeface="Times New Roman" panose="02020603050405020304" pitchFamily="18" charset="0"/>
                <a:ea typeface="Calibri" panose="020F0502020204030204" pitchFamily="34" charset="0"/>
                <a:cs typeface="Arial" panose="020B0604020202020204" pitchFamily="34" charset="0"/>
              </a:rPr>
              <a:t>2D</a:t>
            </a:r>
            <a:r>
              <a:rPr lang="sv-SE" sz="1800" i="0">
                <a:effectLst/>
                <a:latin typeface="Times New Roman" panose="02020603050405020304" pitchFamily="18" charset="0"/>
                <a:ea typeface="Calibri" panose="020F0502020204030204" pitchFamily="34" charset="0"/>
                <a:cs typeface="Arial" panose="020B0604020202020204" pitchFamily="34" charset="0"/>
              </a:rPr>
              <a:t> – RU - SGU, FIHM, Försvarsmakten, Trafikverket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Times New Roman" panose="02020603050405020304" pitchFamily="18" charset="0"/>
              </a:rPr>
              <a:t>Regeringsuppdraget om stärkt samordning och vägledning om PFAS-förorenade områden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Times New Roman" panose="02020603050405020304" pitchFamily="18" charset="0"/>
              </a:rPr>
              <a:t>Regeringsuppdraget Kunskap om PFAS i livsmedel och miljö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i="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a:effectLst/>
                <a:latin typeface="Times New Roman" panose="02020603050405020304" pitchFamily="18" charset="0"/>
                <a:ea typeface="Calibri" panose="020F0502020204030204" pitchFamily="34" charset="0"/>
                <a:cs typeface="Arial" panose="020B0604020202020204" pitchFamily="34" charset="0"/>
              </a:rPr>
              <a:t>Ett uttryck för att det finns en förståelse för det är avsiktsförklaringen om PFAS som ett 20-tal myndigheter och andra aktörer skrivit under. I Avsiktsförklaringen understryks betydelsen av samverkan vilket stärkt arbetet i myndighetsnätverket för </a:t>
            </a:r>
            <a:r>
              <a:rPr lang="sv-SE" sz="1800" err="1">
                <a:effectLst/>
                <a:latin typeface="Times New Roman" panose="02020603050405020304" pitchFamily="18" charset="0"/>
                <a:ea typeface="Calibri" panose="020F0502020204030204" pitchFamily="34" charset="0"/>
                <a:cs typeface="Arial" panose="020B0604020202020204" pitchFamily="34" charset="0"/>
              </a:rPr>
              <a:t>PFASnätverk</a:t>
            </a:r>
            <a:r>
              <a:rPr lang="sv-SE" sz="1800">
                <a:effectLst/>
                <a:latin typeface="Times New Roman" panose="02020603050405020304" pitchFamily="18" charset="0"/>
                <a:ea typeface="Calibri" panose="020F0502020204030204" pitchFamily="34" charset="0"/>
                <a:cs typeface="Arial" panose="020B0604020202020204" pitchFamily="34" charset="0"/>
              </a:rPr>
              <a:t> för informationsspridning om PFAS bildats i vilka Naturvårdsverket har en ledande roll.</a:t>
            </a:r>
          </a:p>
          <a:p>
            <a:r>
              <a:rPr lang="sv-SE" sz="1800">
                <a:effectLst/>
                <a:latin typeface="Times New Roman" panose="02020603050405020304" pitchFamily="18" charset="0"/>
                <a:ea typeface="Calibri" panose="020F0502020204030204" pitchFamily="34" charset="0"/>
                <a:cs typeface="Arial" panose="020B0604020202020204" pitchFamily="34" charset="0"/>
              </a:rPr>
              <a:t>Naturvårdsverket har ett stort ansvar för att samordna och samverka med andra i arbetet med att minska spridningen av PFAS</a:t>
            </a:r>
            <a:r>
              <a:rPr lang="sv-SE"/>
              <a:t>I naturvårdsverkets regleringsbrev finns angivet</a:t>
            </a:r>
          </a:p>
        </p:txBody>
      </p:sp>
      <p:sp>
        <p:nvSpPr>
          <p:cNvPr id="4" name="Platshållare för bildnummer 3"/>
          <p:cNvSpPr>
            <a:spLocks noGrp="1"/>
          </p:cNvSpPr>
          <p:nvPr>
            <p:ph type="sldNum" sz="quarter" idx="5"/>
          </p:nvPr>
        </p:nvSpPr>
        <p:spPr/>
        <p:txBody>
          <a:bodyPr/>
          <a:lstStyle/>
          <a:p>
            <a:fld id="{97AE7156-62F3-4CA3-9C03-D68BF7374B4F}" type="slidenum">
              <a:rPr lang="sv-SE" smtClean="0"/>
              <a:pPr/>
              <a:t>2</a:t>
            </a:fld>
            <a:endParaRPr lang="sv-SE"/>
          </a:p>
        </p:txBody>
      </p:sp>
    </p:spTree>
    <p:extLst>
      <p:ext uri="{BB962C8B-B14F-4D97-AF65-F5344CB8AC3E}">
        <p14:creationId xmlns:p14="http://schemas.microsoft.com/office/powerpoint/2010/main" val="407484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Rapport om överföringsfaktorer ger också en sammanställning över vilka intag för olika produktionsdjur som kan ge halter i nivå med de nu gällande gränsvärdena för animaliska livsmedel. Är tänkt att ge stöd vid bedömning av förorening som kan påverka animalieproduktionen. Finns i </a:t>
            </a:r>
            <a:r>
              <a:rPr lang="sv-SE" dirty="0" err="1"/>
              <a:t>DiVA</a:t>
            </a:r>
            <a:r>
              <a:rPr lang="sv-SE" dirty="0"/>
              <a:t>. </a:t>
            </a:r>
            <a:r>
              <a:rPr lang="sv-SE" b="0" dirty="0"/>
              <a:t>”</a:t>
            </a:r>
            <a:r>
              <a:rPr lang="sv-SE" b="0" i="0" dirty="0">
                <a:solidFill>
                  <a:srgbClr val="000000"/>
                </a:solidFill>
                <a:effectLst/>
                <a:latin typeface="verdana" panose="020B0604030504040204" pitchFamily="34" charset="0"/>
              </a:rPr>
              <a:t>Delrapport 1. Överföring av </a:t>
            </a:r>
            <a:r>
              <a:rPr lang="sv-SE" b="0" i="0" dirty="0" err="1">
                <a:solidFill>
                  <a:srgbClr val="000000"/>
                </a:solidFill>
                <a:effectLst/>
                <a:latin typeface="verdana" panose="020B0604030504040204" pitchFamily="34" charset="0"/>
              </a:rPr>
              <a:t>perfluoroalkylsyror</a:t>
            </a:r>
            <a:r>
              <a:rPr lang="sv-SE" b="0" i="0" dirty="0">
                <a:solidFill>
                  <a:srgbClr val="000000"/>
                </a:solidFill>
                <a:effectLst/>
                <a:latin typeface="verdana" panose="020B0604030504040204" pitchFamily="34" charset="0"/>
              </a:rPr>
              <a:t> från foder och dricksvatten till livsmedelsproducerande djur, och till livsmedel från dessa djur.” </a:t>
            </a:r>
            <a:r>
              <a:rPr lang="sv-SE" dirty="0"/>
              <a:t>Nyström-Kandola m.fl. 2023. </a:t>
            </a:r>
            <a:endParaRPr lang="sv-SE"/>
          </a:p>
        </p:txBody>
      </p:sp>
      <p:sp>
        <p:nvSpPr>
          <p:cNvPr id="4" name="Platshållare för bildnummer 3"/>
          <p:cNvSpPr>
            <a:spLocks noGrp="1"/>
          </p:cNvSpPr>
          <p:nvPr>
            <p:ph type="sldNum" sz="quarter" idx="5"/>
          </p:nvPr>
        </p:nvSpPr>
        <p:spPr/>
        <p:txBody>
          <a:bodyPr/>
          <a:lstStyle/>
          <a:p>
            <a:fld id="{97AE7156-62F3-4CA3-9C03-D68BF7374B4F}" type="slidenum">
              <a:rPr lang="sv-SE" smtClean="0"/>
              <a:pPr/>
              <a:t>3</a:t>
            </a:fld>
            <a:endParaRPr lang="sv-SE"/>
          </a:p>
        </p:txBody>
      </p:sp>
    </p:spTree>
    <p:extLst>
      <p:ext uri="{BB962C8B-B14F-4D97-AF65-F5344CB8AC3E}">
        <p14:creationId xmlns:p14="http://schemas.microsoft.com/office/powerpoint/2010/main" val="128083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18975-C3F5-3777-CEBD-2B06D40D0D3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3F49F9-DD27-2149-4922-BC784795F0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C88466C-0BE7-B6D0-DF4F-3FC1D10A441D}"/>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A5B7B12A-2CCE-9C82-C949-2AE164C548A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41E85F-E15A-6907-0C15-135604394E62}"/>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146487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15E321-2EF7-CCDF-6414-86DA3F7E42B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9FA6929-F700-7EC8-370F-99012268D46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DCB6223-F6D5-7DD5-4208-413A18742081}"/>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86F24F10-AC9F-AAAB-7719-A310F211234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BD784F-ACEC-66A9-6D21-C68E0BB28046}"/>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246335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234780D-5644-FE30-D852-DD016630CC9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4BFDB55-7E08-91B7-553B-B5372BE49AA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BB8FB83-E846-A46D-9EC8-3307A31F6540}"/>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C218B8DE-11CB-8A19-2320-E931C48802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808AF22-2FA2-18E0-7963-8D0F2BBF8D7A}"/>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77049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431371" y="356659"/>
            <a:ext cx="11425269" cy="974363"/>
          </a:xfrm>
        </p:spPr>
        <p:txBody>
          <a:bodyPr anchor="t">
            <a:noAutofit/>
          </a:bodyPr>
          <a:lstStyle>
            <a:lvl1pPr>
              <a:lnSpc>
                <a:spcPts val="5280"/>
              </a:lnSpc>
              <a:defRPr sz="48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4" name="Platshållare för sidfot 3"/>
          <p:cNvSpPr>
            <a:spLocks noGrp="1"/>
          </p:cNvSpPr>
          <p:nvPr>
            <p:ph type="ftr" sz="quarter" idx="11"/>
          </p:nvPr>
        </p:nvSpPr>
        <p:spPr>
          <a:xfrm>
            <a:off x="431371" y="6492968"/>
            <a:ext cx="41148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6288021" y="1604751"/>
            <a:ext cx="5568619" cy="4529109"/>
          </a:xfrm>
        </p:spPr>
        <p:txBody>
          <a:bodyPr/>
          <a:lstStyle>
            <a:lvl1pPr>
              <a:buFontTx/>
              <a:buNone/>
              <a:defRPr/>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431371" y="1604751"/>
            <a:ext cx="5568619" cy="4529109"/>
          </a:xfrm>
        </p:spPr>
        <p:txBody>
          <a:bodyPr/>
          <a:lstStyle>
            <a:lvl1pPr>
              <a:buFontTx/>
              <a:buNone/>
              <a:defRPr/>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6492875"/>
            <a:ext cx="12192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6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7CC567-5D21-6317-D581-92F3E71CF1E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977289A-9E7F-FD82-5929-0B43DD885BC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B6CBC6-3C15-A3EC-2CF2-32673C6F7DE5}"/>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4020A97F-7570-124B-4819-7370D7C17F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CA5A22-FF5D-C175-0E1B-AD8FA10E3AD9}"/>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400215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06AC07-CEC0-31DB-658C-87C32CEFC39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0AD83D7-FD69-E5AA-9C61-A8B7C4CAA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53B48A9-2335-655F-1080-34DF558290E4}"/>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D675A48F-EF73-59BA-4F97-3435529859D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419732-A957-6D29-5499-85B7EF0E4A4C}"/>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7859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E9C35B-5F4D-9015-2E08-FB869D3A008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19ECAA-5BFE-C91E-DB79-37609C8FB10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AB9E24C-2438-4CA5-B58B-BBEDBA06350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35D065-FC2E-1AFE-FFF5-2664DDC9FC88}"/>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6" name="Platshållare för sidfot 5">
            <a:extLst>
              <a:ext uri="{FF2B5EF4-FFF2-40B4-BE49-F238E27FC236}">
                <a16:creationId xmlns:a16="http://schemas.microsoft.com/office/drawing/2014/main" id="{566634A8-A384-28F9-CCC7-F5F439990F5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CEC703-C8EA-DCB4-DD23-1F03817FBD44}"/>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353851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B333A9-EE43-0C10-796E-19DE9E71184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5143345-5DFC-568C-6D49-85F169F0F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15B498E-A612-82A6-F5C8-AF8431CF6CA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5323832-28FD-4947-98BC-B996780FAA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52A4458-2F1F-8752-8C33-1A3FDFF93BC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E21BFEE-BEBA-68E1-0A83-B9FE4CF26C93}"/>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8" name="Platshållare för sidfot 7">
            <a:extLst>
              <a:ext uri="{FF2B5EF4-FFF2-40B4-BE49-F238E27FC236}">
                <a16:creationId xmlns:a16="http://schemas.microsoft.com/office/drawing/2014/main" id="{37B3DC37-74E7-E6FE-2822-781C36A2452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5E64A2-331D-EC91-7007-2897AA8A6ED5}"/>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1727119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AA387-A4C7-A58F-53E1-5D0AA166168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3DB5508-575C-92C4-7A19-B1CA810B7A0C}"/>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4" name="Platshållare för sidfot 3">
            <a:extLst>
              <a:ext uri="{FF2B5EF4-FFF2-40B4-BE49-F238E27FC236}">
                <a16:creationId xmlns:a16="http://schemas.microsoft.com/office/drawing/2014/main" id="{431CA91F-8398-19D8-9E72-FEF90C9BE2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0EA736B-06A0-3924-2046-064AA6809EA5}"/>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145395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A00FA2B-43E3-0356-E4A3-A9BBB1021311}"/>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3" name="Platshållare för sidfot 2">
            <a:extLst>
              <a:ext uri="{FF2B5EF4-FFF2-40B4-BE49-F238E27FC236}">
                <a16:creationId xmlns:a16="http://schemas.microsoft.com/office/drawing/2014/main" id="{2F7A9F09-9C2A-4C58-6B68-1889E982804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2955D97-D898-BD0D-C97B-159CC1408C0F}"/>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99220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5D2E72-9FD7-D090-E959-D2957D8FF08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EC896F-5E11-8FD2-34FF-04C31A5D3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FB1BFD0-D9F7-7821-920C-E5CF100761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8BF42D8-D691-91B1-4599-F6308B99CEC6}"/>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6" name="Platshållare för sidfot 5">
            <a:extLst>
              <a:ext uri="{FF2B5EF4-FFF2-40B4-BE49-F238E27FC236}">
                <a16:creationId xmlns:a16="http://schemas.microsoft.com/office/drawing/2014/main" id="{751E88A7-80D3-E759-CC51-FD714198EE0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6984DAF-634E-F836-5A0D-027FFF1091D3}"/>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274266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A207C5-D18B-4572-F0E4-CF6447D9552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F53535F-2847-8E4E-21AA-C71AC100E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A06D332-079C-90A7-55AF-AADA016FB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C65D68D-7FAB-4CBC-4DFA-E5F207E586B0}"/>
              </a:ext>
            </a:extLst>
          </p:cNvPr>
          <p:cNvSpPr>
            <a:spLocks noGrp="1"/>
          </p:cNvSpPr>
          <p:nvPr>
            <p:ph type="dt" sz="half" idx="10"/>
          </p:nvPr>
        </p:nvSpPr>
        <p:spPr/>
        <p:txBody>
          <a:bodyPr/>
          <a:lstStyle/>
          <a:p>
            <a:fld id="{08C731D9-85AB-44F6-996A-DAAE8E13E73E}" type="datetimeFigureOut">
              <a:rPr lang="sv-SE" smtClean="0"/>
              <a:t>2023-11-22</a:t>
            </a:fld>
            <a:endParaRPr lang="sv-SE"/>
          </a:p>
        </p:txBody>
      </p:sp>
      <p:sp>
        <p:nvSpPr>
          <p:cNvPr id="6" name="Platshållare för sidfot 5">
            <a:extLst>
              <a:ext uri="{FF2B5EF4-FFF2-40B4-BE49-F238E27FC236}">
                <a16:creationId xmlns:a16="http://schemas.microsoft.com/office/drawing/2014/main" id="{541E8C9D-45F3-857C-D9C8-E297F14E9BA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FACE3C-56FE-BDE6-4729-257BD81A0291}"/>
              </a:ext>
            </a:extLst>
          </p:cNvPr>
          <p:cNvSpPr>
            <a:spLocks noGrp="1"/>
          </p:cNvSpPr>
          <p:nvPr>
            <p:ph type="sldNum" sz="quarter" idx="12"/>
          </p:nvPr>
        </p:nvSpPr>
        <p:spPr/>
        <p:txBody>
          <a:bodyPr/>
          <a:lstStyle/>
          <a:p>
            <a:fld id="{E0BFD67A-AD11-4444-87C5-603CC35839D8}" type="slidenum">
              <a:rPr lang="sv-SE" smtClean="0"/>
              <a:t>‹#›</a:t>
            </a:fld>
            <a:endParaRPr lang="sv-SE"/>
          </a:p>
        </p:txBody>
      </p:sp>
    </p:spTree>
    <p:extLst>
      <p:ext uri="{BB962C8B-B14F-4D97-AF65-F5344CB8AC3E}">
        <p14:creationId xmlns:p14="http://schemas.microsoft.com/office/powerpoint/2010/main" val="291774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DAE98C-6247-971E-B8C0-973A039B1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D474E2B-2002-0538-7512-798321701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AB02FDF-E41B-ACC7-7F86-F1CD547E1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731D9-85AB-44F6-996A-DAAE8E13E73E}" type="datetimeFigureOut">
              <a:rPr lang="sv-SE" smtClean="0"/>
              <a:t>2023-11-22</a:t>
            </a:fld>
            <a:endParaRPr lang="sv-SE"/>
          </a:p>
        </p:txBody>
      </p:sp>
      <p:sp>
        <p:nvSpPr>
          <p:cNvPr id="5" name="Platshållare för sidfot 4">
            <a:extLst>
              <a:ext uri="{FF2B5EF4-FFF2-40B4-BE49-F238E27FC236}">
                <a16:creationId xmlns:a16="http://schemas.microsoft.com/office/drawing/2014/main" id="{42A5F67D-D343-A41C-E5D6-214B184AD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49AAB20-2B91-9D61-D94C-339262DB0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FD67A-AD11-4444-87C5-603CC35839D8}" type="slidenum">
              <a:rPr lang="sv-SE" smtClean="0"/>
              <a:t>‹#›</a:t>
            </a:fld>
            <a:endParaRPr lang="sv-SE"/>
          </a:p>
        </p:txBody>
      </p:sp>
    </p:spTree>
    <p:extLst>
      <p:ext uri="{BB962C8B-B14F-4D97-AF65-F5344CB8AC3E}">
        <p14:creationId xmlns:p14="http://schemas.microsoft.com/office/powerpoint/2010/main" val="268980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ww.naturvardsverket.se/amnesomraden/miljofororeningar/organiska-miljogifter/hogfluorerade-amnen-i-miljon-pfa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urn.kb.se/resolve?urn=urn%3Anbn%3Ase%3Anaturvardsverket%3Adiva-10713"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https://www.naturvardsverket.se/om-oss/regeringsuppdrag/pagaende-regeringsuppdrag/kunskap-om-pfas-i-livsmedel-och-milj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naturvardsverket.se/om-oss/regeringsuppdrag/pagaende-regeringsuppdrag/starkt-samordning-och-vagledning-om-pfas-fororenade-omraden/"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A734790-7BD2-F8F9-CE25-402B32C675AC}"/>
              </a:ext>
            </a:extLst>
          </p:cNvPr>
          <p:cNvPicPr>
            <a:picLocks noChangeAspect="1"/>
          </p:cNvPicPr>
          <p:nvPr/>
        </p:nvPicPr>
        <p:blipFill>
          <a:blip r:embed="rId2"/>
          <a:stretch>
            <a:fillRect/>
          </a:stretch>
        </p:blipFill>
        <p:spPr>
          <a:xfrm>
            <a:off x="2777065" y="694267"/>
            <a:ext cx="5578525" cy="6313002"/>
          </a:xfrm>
          <a:prstGeom prst="rect">
            <a:avLst/>
          </a:prstGeom>
        </p:spPr>
      </p:pic>
    </p:spTree>
    <p:extLst>
      <p:ext uri="{BB962C8B-B14F-4D97-AF65-F5344CB8AC3E}">
        <p14:creationId xmlns:p14="http://schemas.microsoft.com/office/powerpoint/2010/main" val="2125755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70AB545A-578C-6DCA-E93D-84046CEA9D11}"/>
              </a:ext>
            </a:extLst>
          </p:cNvPr>
          <p:cNvSpPr>
            <a:spLocks noGrp="1"/>
          </p:cNvSpPr>
          <p:nvPr>
            <p:ph type="ftr" sz="quarter" idx="11"/>
          </p:nvPr>
        </p:nvSpPr>
        <p:spPr/>
        <p:txBody>
          <a:bodyPr/>
          <a:lstStyle/>
          <a:p>
            <a:pPr algn="l"/>
            <a:r>
              <a:rPr lang="sv-SE"/>
              <a:t>NATURVÅRDSVERKET | SWEDISH ENVIRONMENTAL PROTECTION AGENCY</a:t>
            </a:r>
          </a:p>
        </p:txBody>
      </p:sp>
      <p:sp>
        <p:nvSpPr>
          <p:cNvPr id="4" name="Platshållare för bildnummer 3">
            <a:extLst>
              <a:ext uri="{FF2B5EF4-FFF2-40B4-BE49-F238E27FC236}">
                <a16:creationId xmlns:a16="http://schemas.microsoft.com/office/drawing/2014/main" id="{03D20132-73BD-1D00-7F62-6DD6E0FD4E30}"/>
              </a:ext>
            </a:extLst>
          </p:cNvPr>
          <p:cNvSpPr>
            <a:spLocks noGrp="1"/>
          </p:cNvSpPr>
          <p:nvPr>
            <p:ph type="sldNum" sz="quarter" idx="12"/>
          </p:nvPr>
        </p:nvSpPr>
        <p:spPr>
          <a:xfrm>
            <a:off x="9100623" y="6530002"/>
            <a:ext cx="2743200" cy="365125"/>
          </a:xfrm>
        </p:spPr>
        <p:txBody>
          <a:bodyPr/>
          <a:lstStyle/>
          <a:p>
            <a:fld id="{1844E2AD-2CA4-4022-8F3B-D585D66E2E30}" type="slidenum">
              <a:rPr lang="sv-SE" smtClean="0"/>
              <a:pPr/>
              <a:t>2</a:t>
            </a:fld>
            <a:endParaRPr lang="sv-SE"/>
          </a:p>
        </p:txBody>
      </p:sp>
      <p:sp>
        <p:nvSpPr>
          <p:cNvPr id="6" name="Platshållare för innehåll 5">
            <a:extLst>
              <a:ext uri="{FF2B5EF4-FFF2-40B4-BE49-F238E27FC236}">
                <a16:creationId xmlns:a16="http://schemas.microsoft.com/office/drawing/2014/main" id="{EBBA246A-AA80-4BAF-0F51-F336017ADF32}"/>
              </a:ext>
            </a:extLst>
          </p:cNvPr>
          <p:cNvSpPr>
            <a:spLocks noGrp="1"/>
          </p:cNvSpPr>
          <p:nvPr>
            <p:ph sz="half" idx="13"/>
          </p:nvPr>
        </p:nvSpPr>
        <p:spPr>
          <a:xfrm>
            <a:off x="527381" y="1395896"/>
            <a:ext cx="10465163" cy="1381349"/>
          </a:xfrm>
        </p:spPr>
        <p:txBody>
          <a:bodyPr>
            <a:normAutofit/>
          </a:bodyPr>
          <a:lstStyle/>
          <a:p>
            <a:pPr marL="0" indent="0" defTabSz="1219170">
              <a:lnSpc>
                <a:spcPct val="100000"/>
              </a:lnSpc>
              <a:spcBef>
                <a:spcPts val="0"/>
              </a:spcBef>
              <a:defRPr/>
            </a:pPr>
            <a:r>
              <a:rPr lang="sv-SE" sz="2667" dirty="0">
                <a:solidFill>
                  <a:srgbClr val="2A2A2D"/>
                </a:solidFill>
              </a:rPr>
              <a:t>Stärkt samordning och vägledning PFAS</a:t>
            </a:r>
          </a:p>
          <a:p>
            <a:pPr marL="380990" indent="-380990" defTabSz="1219170">
              <a:lnSpc>
                <a:spcPct val="100000"/>
              </a:lnSpc>
              <a:spcBef>
                <a:spcPts val="0"/>
              </a:spcBef>
              <a:buFont typeface="Arial" panose="020B0604020202020204" pitchFamily="34" charset="0"/>
              <a:buChar char="•"/>
              <a:defRPr/>
            </a:pPr>
            <a:endParaRPr lang="sv-SE" sz="1867" i="1" dirty="0">
              <a:latin typeface="OriginalGaramondBTRoman"/>
            </a:endParaRPr>
          </a:p>
          <a:p>
            <a:pPr marL="0" indent="0" defTabSz="1219170">
              <a:lnSpc>
                <a:spcPct val="100000"/>
              </a:lnSpc>
              <a:spcBef>
                <a:spcPts val="0"/>
              </a:spcBef>
              <a:defRPr/>
            </a:pPr>
            <a:r>
              <a:rPr lang="sv-SE" sz="1867" i="1" dirty="0">
                <a:latin typeface="OriginalGaramondBTRoman"/>
              </a:rPr>
              <a:t>”utveckla och stärka den nationella samordningen och vägledningen kring problemen med spridning av PFAS i miljön.”</a:t>
            </a:r>
            <a:endParaRPr lang="sv-SE" sz="1867" i="1" dirty="0">
              <a:solidFill>
                <a:srgbClr val="2A2A2D"/>
              </a:solidFill>
            </a:endParaRPr>
          </a:p>
          <a:p>
            <a:pPr marL="380990" indent="-380990" defTabSz="1219170">
              <a:lnSpc>
                <a:spcPct val="100000"/>
              </a:lnSpc>
              <a:spcBef>
                <a:spcPts val="0"/>
              </a:spcBef>
              <a:buFont typeface="Arial" panose="020B0604020202020204" pitchFamily="34" charset="0"/>
              <a:buChar char="•"/>
              <a:defRPr/>
            </a:pPr>
            <a:endParaRPr lang="sv-SE" sz="1867" b="1" dirty="0"/>
          </a:p>
          <a:p>
            <a:pPr marL="380990" indent="-380990" defTabSz="1219170">
              <a:lnSpc>
                <a:spcPct val="100000"/>
              </a:lnSpc>
              <a:spcBef>
                <a:spcPts val="0"/>
              </a:spcBef>
              <a:buFont typeface="Arial" panose="020B0604020202020204" pitchFamily="34" charset="0"/>
              <a:buChar char="•"/>
              <a:defRPr/>
            </a:pPr>
            <a:endParaRPr lang="sv-SE" sz="1867" dirty="0">
              <a:solidFill>
                <a:srgbClr val="2A2A2D"/>
              </a:solidFill>
            </a:endParaRPr>
          </a:p>
          <a:p>
            <a:pPr marL="838179" lvl="1" indent="-380990" defTabSz="1219170">
              <a:lnSpc>
                <a:spcPct val="100000"/>
              </a:lnSpc>
              <a:spcBef>
                <a:spcPts val="0"/>
              </a:spcBef>
              <a:defRPr/>
            </a:pPr>
            <a:endParaRPr lang="sv-SE" sz="1333" dirty="0">
              <a:solidFill>
                <a:srgbClr val="2A2A2D"/>
              </a:solidFill>
            </a:endParaRPr>
          </a:p>
          <a:p>
            <a:pPr marL="838179" lvl="1" indent="-380990" defTabSz="1219170">
              <a:lnSpc>
                <a:spcPct val="100000"/>
              </a:lnSpc>
              <a:spcBef>
                <a:spcPts val="0"/>
              </a:spcBef>
              <a:defRPr/>
            </a:pPr>
            <a:endParaRPr lang="sv-SE" sz="1333" dirty="0">
              <a:solidFill>
                <a:srgbClr val="2A2A2D"/>
              </a:solidFill>
            </a:endParaRPr>
          </a:p>
          <a:p>
            <a:pPr marL="838179" lvl="1" indent="-380990" defTabSz="1219170">
              <a:lnSpc>
                <a:spcPct val="100000"/>
              </a:lnSpc>
              <a:spcBef>
                <a:spcPts val="0"/>
              </a:spcBef>
              <a:defRPr/>
            </a:pPr>
            <a:endParaRPr lang="sv-SE" sz="1333" dirty="0">
              <a:solidFill>
                <a:srgbClr val="2A2A2D"/>
              </a:solidFill>
            </a:endParaRPr>
          </a:p>
          <a:p>
            <a:pPr marL="838179" lvl="1" indent="-380990" defTabSz="1219170">
              <a:lnSpc>
                <a:spcPct val="100000"/>
              </a:lnSpc>
              <a:spcBef>
                <a:spcPts val="0"/>
              </a:spcBef>
              <a:defRPr/>
            </a:pPr>
            <a:endParaRPr lang="sv-SE" sz="1333" dirty="0">
              <a:solidFill>
                <a:srgbClr val="2A2A2D"/>
              </a:solidFill>
            </a:endParaRPr>
          </a:p>
          <a:p>
            <a:pPr marL="380990" indent="-380990" defTabSz="1219170">
              <a:lnSpc>
                <a:spcPct val="100000"/>
              </a:lnSpc>
              <a:spcBef>
                <a:spcPts val="0"/>
              </a:spcBef>
              <a:buFont typeface="Arial" panose="020B0604020202020204" pitchFamily="34" charset="0"/>
              <a:buChar char="•"/>
              <a:defRPr/>
            </a:pPr>
            <a:endParaRPr lang="sv-SE" sz="1600" i="1" dirty="0">
              <a:solidFill>
                <a:srgbClr val="2A2A2D"/>
              </a:solidFill>
            </a:endParaRPr>
          </a:p>
        </p:txBody>
      </p:sp>
      <p:sp>
        <p:nvSpPr>
          <p:cNvPr id="8" name="Rubrik 7">
            <a:extLst>
              <a:ext uri="{FF2B5EF4-FFF2-40B4-BE49-F238E27FC236}">
                <a16:creationId xmlns:a16="http://schemas.microsoft.com/office/drawing/2014/main" id="{A558C6F3-3255-4C83-2CA7-829E477E48B0}"/>
              </a:ext>
            </a:extLst>
          </p:cNvPr>
          <p:cNvSpPr>
            <a:spLocks noGrp="1"/>
          </p:cNvSpPr>
          <p:nvPr>
            <p:ph type="title"/>
          </p:nvPr>
        </p:nvSpPr>
        <p:spPr/>
        <p:txBody>
          <a:bodyPr/>
          <a:lstStyle/>
          <a:p>
            <a:r>
              <a:rPr lang="sv-SE" sz="4267" dirty="0"/>
              <a:t>Aktuellt inom PFAS på Naturvårdsverket</a:t>
            </a:r>
          </a:p>
        </p:txBody>
      </p:sp>
      <p:sp>
        <p:nvSpPr>
          <p:cNvPr id="7" name="Platshållare för bildnummer 5">
            <a:extLst>
              <a:ext uri="{FF2B5EF4-FFF2-40B4-BE49-F238E27FC236}">
                <a16:creationId xmlns:a16="http://schemas.microsoft.com/office/drawing/2014/main" id="{49A9987B-284C-3530-456B-81FEC538E399}"/>
              </a:ext>
            </a:extLst>
          </p:cNvPr>
          <p:cNvSpPr txBox="1">
            <a:spLocks/>
          </p:cNvSpPr>
          <p:nvPr/>
        </p:nvSpPr>
        <p:spPr>
          <a:xfrm>
            <a:off x="5116800" y="8616000"/>
            <a:ext cx="480000" cy="336000"/>
          </a:xfrm>
          <a:prstGeom prst="rect">
            <a:avLst/>
          </a:prstGeom>
        </p:spPr>
        <p:txBody>
          <a:bodyPr vert="horz" lIns="121920" tIns="60960" rIns="121920" bIns="60960" rtlCol="0" anchor="ctr"/>
          <a:lstStyle>
            <a:defPPr>
              <a:defRPr lang="sv-SE"/>
            </a:defPPr>
            <a:lvl1pPr marL="0" algn="ctr" defTabSz="914400" rtl="0" eaLnBrk="1" latinLnBrk="0" hangingPunct="1">
              <a:defRPr sz="600" b="0" i="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94C66AA-FF18-4736-87A4-DEE46B112A73}" type="slidenum">
              <a:rPr lang="sv-SE" altLang="sv-SE" sz="800"/>
              <a:pPr>
                <a:defRPr/>
              </a:pPr>
              <a:t>2</a:t>
            </a:fld>
            <a:endParaRPr lang="sv-SE" altLang="sv-SE" sz="800"/>
          </a:p>
        </p:txBody>
      </p:sp>
      <p:sp>
        <p:nvSpPr>
          <p:cNvPr id="17" name="textruta 16">
            <a:extLst>
              <a:ext uri="{FF2B5EF4-FFF2-40B4-BE49-F238E27FC236}">
                <a16:creationId xmlns:a16="http://schemas.microsoft.com/office/drawing/2014/main" id="{339CCEFC-BCEF-A692-FC47-EC0B7ACCABFF}"/>
              </a:ext>
            </a:extLst>
          </p:cNvPr>
          <p:cNvSpPr txBox="1"/>
          <p:nvPr/>
        </p:nvSpPr>
        <p:spPr>
          <a:xfrm>
            <a:off x="6988388" y="1468766"/>
            <a:ext cx="4224469" cy="584775"/>
          </a:xfrm>
          <a:prstGeom prst="rect">
            <a:avLst/>
          </a:prstGeom>
          <a:noFill/>
        </p:spPr>
        <p:txBody>
          <a:bodyPr wrap="square" rtlCol="0">
            <a:spAutoFit/>
          </a:bodyPr>
          <a:lstStyle/>
          <a:p>
            <a:r>
              <a:rPr lang="sv-SE" sz="1600" u="sng" dirty="0"/>
              <a:t>Kontaktperson Markus Klar.</a:t>
            </a:r>
          </a:p>
          <a:p>
            <a:endParaRPr lang="sv-SE" sz="1600" dirty="0"/>
          </a:p>
        </p:txBody>
      </p:sp>
      <p:pic>
        <p:nvPicPr>
          <p:cNvPr id="5" name="Bildobjekt 4">
            <a:extLst>
              <a:ext uri="{FF2B5EF4-FFF2-40B4-BE49-F238E27FC236}">
                <a16:creationId xmlns:a16="http://schemas.microsoft.com/office/drawing/2014/main" id="{D63C2286-0189-188A-9D88-F48E15A93EB0}"/>
              </a:ext>
            </a:extLst>
          </p:cNvPr>
          <p:cNvPicPr>
            <a:picLocks noChangeAspect="1"/>
          </p:cNvPicPr>
          <p:nvPr/>
        </p:nvPicPr>
        <p:blipFill>
          <a:blip r:embed="rId3"/>
          <a:stretch>
            <a:fillRect/>
          </a:stretch>
        </p:blipFill>
        <p:spPr>
          <a:xfrm>
            <a:off x="9630714" y="4713300"/>
            <a:ext cx="2154141" cy="1733821"/>
          </a:xfrm>
          <a:prstGeom prst="rect">
            <a:avLst/>
          </a:prstGeom>
        </p:spPr>
      </p:pic>
      <p:pic>
        <p:nvPicPr>
          <p:cNvPr id="11" name="Bildobjekt 10">
            <a:extLst>
              <a:ext uri="{FF2B5EF4-FFF2-40B4-BE49-F238E27FC236}">
                <a16:creationId xmlns:a16="http://schemas.microsoft.com/office/drawing/2014/main" id="{6E9F403D-C944-715F-CEF4-267EEAA5D4B9}"/>
              </a:ext>
            </a:extLst>
          </p:cNvPr>
          <p:cNvPicPr>
            <a:picLocks noChangeAspect="1"/>
          </p:cNvPicPr>
          <p:nvPr/>
        </p:nvPicPr>
        <p:blipFill>
          <a:blip r:embed="rId4"/>
          <a:stretch>
            <a:fillRect/>
          </a:stretch>
        </p:blipFill>
        <p:spPr>
          <a:xfrm>
            <a:off x="9621954" y="2430612"/>
            <a:ext cx="2179825" cy="2270651"/>
          </a:xfrm>
          <a:prstGeom prst="rect">
            <a:avLst/>
          </a:prstGeom>
        </p:spPr>
      </p:pic>
      <p:grpSp>
        <p:nvGrpSpPr>
          <p:cNvPr id="13" name="Grupp 12">
            <a:extLst>
              <a:ext uri="{FF2B5EF4-FFF2-40B4-BE49-F238E27FC236}">
                <a16:creationId xmlns:a16="http://schemas.microsoft.com/office/drawing/2014/main" id="{2C0E6DDC-3AAD-6BA1-C450-2A1AAC1160AF}"/>
              </a:ext>
            </a:extLst>
          </p:cNvPr>
          <p:cNvGrpSpPr/>
          <p:nvPr/>
        </p:nvGrpSpPr>
        <p:grpSpPr>
          <a:xfrm>
            <a:off x="527381" y="2855188"/>
            <a:ext cx="10923355" cy="3397113"/>
            <a:chOff x="527381" y="2855188"/>
            <a:chExt cx="10923355" cy="3397113"/>
          </a:xfrm>
        </p:grpSpPr>
        <p:sp>
          <p:nvSpPr>
            <p:cNvPr id="9" name="Platshållare för innehåll 2">
              <a:extLst>
                <a:ext uri="{FF2B5EF4-FFF2-40B4-BE49-F238E27FC236}">
                  <a16:creationId xmlns:a16="http://schemas.microsoft.com/office/drawing/2014/main" id="{ECF247BB-CFEB-7A1A-F0AA-9C37A5D25738}"/>
                </a:ext>
              </a:extLst>
            </p:cNvPr>
            <p:cNvSpPr txBox="1">
              <a:spLocks/>
            </p:cNvSpPr>
            <p:nvPr/>
          </p:nvSpPr>
          <p:spPr>
            <a:xfrm>
              <a:off x="527381" y="2855188"/>
              <a:ext cx="10923355" cy="3397113"/>
            </a:xfrm>
            <a:prstGeom prst="rect">
              <a:avLst/>
            </a:prstGeom>
          </p:spPr>
          <p:txBody>
            <a:bodyPr vert="horz" lIns="121920" tIns="60960" rIns="121920" bIns="60960" rtlCol="0">
              <a:noAutofit/>
            </a:bodyPr>
            <a:lstStyle>
              <a:lvl1pPr marL="252000" indent="-252000" algn="l" defTabSz="914400" rtl="0" eaLnBrk="1" latinLnBrk="0" hangingPunct="1">
                <a:spcBef>
                  <a:spcPct val="20000"/>
                </a:spcBef>
                <a:buFont typeface="Arial" pitchFamily="34" charset="0"/>
                <a:buChar char="•"/>
                <a:defRPr sz="2794" kern="1200">
                  <a:solidFill>
                    <a:schemeClr val="tx1"/>
                  </a:solidFill>
                  <a:latin typeface="Arial" pitchFamily="34" charset="0"/>
                  <a:ea typeface="+mn-ea"/>
                  <a:cs typeface="Arial" pitchFamily="34" charset="0"/>
                </a:defRPr>
              </a:lvl1pPr>
              <a:lvl2pPr marL="504000" indent="-252000" algn="l" defTabSz="914400" rtl="0" eaLnBrk="1" latinLnBrk="0" hangingPunct="1">
                <a:spcBef>
                  <a:spcPct val="20000"/>
                </a:spcBef>
                <a:buFont typeface="Arial" pitchFamily="34" charset="0"/>
                <a:buChar char="–"/>
                <a:defRPr sz="2395" kern="1200">
                  <a:solidFill>
                    <a:schemeClr val="tx1"/>
                  </a:solidFill>
                  <a:latin typeface="Arial" pitchFamily="34" charset="0"/>
                  <a:ea typeface="+mn-ea"/>
                  <a:cs typeface="Arial" pitchFamily="34" charset="0"/>
                </a:defRPr>
              </a:lvl2pPr>
              <a:lvl3pPr marL="756000" indent="-252000" algn="l" defTabSz="914400" rtl="0" eaLnBrk="1" latinLnBrk="0" hangingPunct="1">
                <a:spcBef>
                  <a:spcPct val="20000"/>
                </a:spcBef>
                <a:buFont typeface="Wingdings" pitchFamily="2" charset="2"/>
                <a:buChar char="§"/>
                <a:defRPr sz="1946" kern="1200">
                  <a:solidFill>
                    <a:schemeClr val="tx1"/>
                  </a:solidFill>
                  <a:latin typeface="Arial" pitchFamily="34" charset="0"/>
                  <a:ea typeface="+mn-ea"/>
                  <a:cs typeface="Arial" pitchFamily="34" charset="0"/>
                </a:defRPr>
              </a:lvl3pPr>
              <a:lvl4pPr marL="1008000" indent="-252000" algn="l" defTabSz="914400" rtl="0" eaLnBrk="1" latinLnBrk="0" hangingPunct="1">
                <a:spcBef>
                  <a:spcPct val="20000"/>
                </a:spcBef>
                <a:buFont typeface="Arial" pitchFamily="34" charset="0"/>
                <a:buChar char="–"/>
                <a:defRPr sz="1846" kern="1200">
                  <a:solidFill>
                    <a:schemeClr val="tx1"/>
                  </a:solidFill>
                  <a:latin typeface="Arial" pitchFamily="34" charset="0"/>
                  <a:ea typeface="+mn-ea"/>
                  <a:cs typeface="Arial" pitchFamily="34" charset="0"/>
                </a:defRPr>
              </a:lvl4pPr>
              <a:lvl5pPr marL="1260000" indent="-252000" algn="l" defTabSz="914400" rtl="0" eaLnBrk="1" latinLnBrk="0" hangingPunct="1">
                <a:spcBef>
                  <a:spcPct val="20000"/>
                </a:spcBef>
                <a:buFont typeface="Arial" pitchFamily="34" charset="0"/>
                <a:buChar char="»"/>
                <a:defRPr sz="1846"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46" kern="1200">
                  <a:solidFill>
                    <a:schemeClr val="tx1"/>
                  </a:solidFill>
                  <a:latin typeface="+mn-lt"/>
                  <a:ea typeface="+mn-ea"/>
                  <a:cs typeface="+mn-cs"/>
                </a:defRPr>
              </a:lvl9pPr>
            </a:lstStyle>
            <a:p>
              <a:pPr marL="457189" indent="-457189">
                <a:buFont typeface="+mj-lt"/>
                <a:buAutoNum type="arabicPeriod"/>
              </a:pPr>
              <a:r>
                <a:rPr lang="sv-SE" sz="2133" dirty="0"/>
                <a:t>Stoppa användning av ny PFAS</a:t>
              </a:r>
            </a:p>
            <a:p>
              <a:pPr lvl="1">
                <a:buFont typeface="+mj-lt"/>
                <a:buAutoNum type="alphaUcPeriod"/>
              </a:pPr>
              <a:r>
                <a:rPr lang="sv-SE" sz="1400" dirty="0"/>
                <a:t>Utsläppande på marknaden (</a:t>
              </a:r>
              <a:r>
                <a:rPr lang="sv-SE" sz="1400" dirty="0" err="1"/>
                <a:t>KemI:s</a:t>
              </a:r>
              <a:r>
                <a:rPr lang="sv-SE" sz="1400" dirty="0"/>
                <a:t> ansvar) </a:t>
              </a:r>
            </a:p>
            <a:p>
              <a:pPr lvl="1">
                <a:buFont typeface="+mj-lt"/>
                <a:buAutoNum type="alphaUcPeriod"/>
              </a:pPr>
              <a:r>
                <a:rPr lang="sv-SE" sz="1400" dirty="0"/>
                <a:t>Yrkesmässig hantering/användning av kemiska produkter (varor som behandlats med kemiska produkter)</a:t>
              </a:r>
            </a:p>
            <a:p>
              <a:pPr lvl="2">
                <a:buFont typeface="+mj-lt"/>
                <a:buAutoNum type="alphaUcPeriod"/>
              </a:pPr>
              <a:r>
                <a:rPr lang="sv-SE" sz="1400" dirty="0"/>
                <a:t>Vägledning för tillsyn av släckverksamheter </a:t>
              </a:r>
            </a:p>
            <a:p>
              <a:pPr lvl="2">
                <a:buFont typeface="+mj-lt"/>
                <a:buAutoNum type="alphaUcPeriod"/>
              </a:pPr>
              <a:r>
                <a:rPr lang="sv-SE" sz="1400" dirty="0"/>
                <a:t>Vägledning för tillsyn av produktvalsprincipen </a:t>
              </a:r>
              <a:r>
                <a:rPr lang="sv-SE" sz="1400" dirty="0" err="1"/>
                <a:t>map</a:t>
              </a:r>
              <a:r>
                <a:rPr lang="sv-SE" sz="1400" dirty="0"/>
                <a:t> PFAS</a:t>
              </a:r>
              <a:endParaRPr lang="sv-SE" sz="2133" dirty="0"/>
            </a:p>
            <a:p>
              <a:pPr marL="457189" indent="-457189">
                <a:buFont typeface="+mj-lt"/>
                <a:buAutoNum type="arabicPeriod"/>
              </a:pPr>
              <a:r>
                <a:rPr lang="sv-SE" sz="2133" dirty="0"/>
                <a:t>Stoppa fortsatt spridning av existerande PFAS, t.ex.</a:t>
              </a:r>
            </a:p>
            <a:p>
              <a:pPr marL="793180" lvl="1" indent="-457189">
                <a:buFont typeface="+mj-lt"/>
                <a:buAutoNum type="alphaUcPeriod"/>
              </a:pPr>
              <a:r>
                <a:rPr lang="sv-SE" sz="1400" dirty="0"/>
                <a:t>Avfallshanteringsanläggningar och Deponier</a:t>
              </a:r>
            </a:p>
            <a:p>
              <a:pPr marL="793180" lvl="1" indent="-457189">
                <a:buFont typeface="+mj-lt"/>
                <a:buAutoNum type="alphaUcPeriod"/>
              </a:pPr>
              <a:r>
                <a:rPr lang="sv-SE" sz="1400" dirty="0"/>
                <a:t>Avloppsreningsverk</a:t>
              </a:r>
            </a:p>
            <a:p>
              <a:pPr marL="793180" lvl="1" indent="-457189">
                <a:buFont typeface="+mj-lt"/>
                <a:buAutoNum type="alphaUcPeriod"/>
              </a:pPr>
              <a:r>
                <a:rPr lang="sv-SE" sz="1400" dirty="0"/>
                <a:t>Förorenade områden</a:t>
              </a:r>
            </a:p>
            <a:p>
              <a:pPr marL="793180" lvl="1" indent="-457189">
                <a:buFont typeface="+mj-lt"/>
                <a:buAutoNum type="alphaUcPeriod"/>
              </a:pPr>
              <a:r>
                <a:rPr lang="sv-SE" sz="1400" dirty="0"/>
                <a:t>Miljöövervakning</a:t>
              </a:r>
              <a:endParaRPr lang="sv-SE" sz="2133" dirty="0"/>
            </a:p>
            <a:p>
              <a:pPr marL="457189" marR="0" lvl="1" indent="0" algn="l" defTabSz="1219170" rtl="0" eaLnBrk="1" fontAlgn="auto" latinLnBrk="0" hangingPunct="1">
                <a:lnSpc>
                  <a:spcPct val="100000"/>
                </a:lnSpc>
                <a:spcBef>
                  <a:spcPts val="0"/>
                </a:spcBef>
                <a:spcAft>
                  <a:spcPts val="0"/>
                </a:spcAft>
                <a:buClrTx/>
                <a:buSzTx/>
                <a:buNone/>
                <a:tabLst/>
                <a:defRPr/>
              </a:pPr>
              <a:endParaRPr lang="sv-SE" sz="2133" dirty="0"/>
            </a:p>
            <a:p>
              <a:pPr marL="457189" marR="0" lvl="1" indent="0" algn="l" defTabSz="1219170" rtl="0" eaLnBrk="1" fontAlgn="auto" latinLnBrk="0" hangingPunct="1">
                <a:lnSpc>
                  <a:spcPct val="100000"/>
                </a:lnSpc>
                <a:spcBef>
                  <a:spcPts val="0"/>
                </a:spcBef>
                <a:spcAft>
                  <a:spcPts val="0"/>
                </a:spcAft>
                <a:buClrTx/>
                <a:buSzTx/>
                <a:buNone/>
                <a:tabLst/>
                <a:defRPr/>
              </a:pPr>
              <a:r>
                <a:rPr kumimoji="0" lang="sv-SE" sz="1733" b="0" i="0" u="none" strike="noStrike" kern="1200" cap="none" spc="0" normalizeH="0" baseline="0" noProof="0" dirty="0">
                  <a:ln>
                    <a:noFill/>
                  </a:ln>
                  <a:solidFill>
                    <a:srgbClr val="2A2A2D"/>
                  </a:solidFill>
                  <a:effectLst/>
                  <a:uLnTx/>
                  <a:uFillTx/>
                  <a:latin typeface="Calibri" panose="020F0502020204030204"/>
                  <a:ea typeface="+mn-ea"/>
                  <a:cs typeface="+mn-cs"/>
                </a:rPr>
                <a:t>Ny webbsida om PFAS, </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Högfluorerade ämnen i miljön, PFAS (naturvardsverket.se)</a:t>
              </a:r>
              <a:endParaRPr kumimoji="0" lang="sv-SE" sz="1733" b="0" i="0" u="none" strike="noStrike" kern="1200" cap="none" spc="0" normalizeH="0" baseline="0" noProof="0" dirty="0">
                <a:ln>
                  <a:noFill/>
                </a:ln>
                <a:solidFill>
                  <a:srgbClr val="2A2A2D"/>
                </a:solidFill>
                <a:effectLst/>
                <a:uLnTx/>
                <a:uFillTx/>
                <a:latin typeface="Calibri" panose="020F0502020204030204"/>
                <a:ea typeface="+mn-ea"/>
                <a:cs typeface="+mn-cs"/>
              </a:endParaRPr>
            </a:p>
            <a:p>
              <a:pPr marL="0" indent="0">
                <a:buNone/>
              </a:pPr>
              <a:endParaRPr lang="sv-SE" sz="2133" dirty="0"/>
            </a:p>
          </p:txBody>
        </p:sp>
        <p:grpSp>
          <p:nvGrpSpPr>
            <p:cNvPr id="12" name="Grupp 11">
              <a:extLst>
                <a:ext uri="{FF2B5EF4-FFF2-40B4-BE49-F238E27FC236}">
                  <a16:creationId xmlns:a16="http://schemas.microsoft.com/office/drawing/2014/main" id="{959D1EB6-244A-CF87-F3A9-3F5FB7D04CF3}"/>
                </a:ext>
              </a:extLst>
            </p:cNvPr>
            <p:cNvGrpSpPr/>
            <p:nvPr/>
          </p:nvGrpSpPr>
          <p:grpSpPr>
            <a:xfrm>
              <a:off x="6156960" y="3860149"/>
              <a:ext cx="1661885" cy="365760"/>
              <a:chOff x="6156960" y="3857897"/>
              <a:chExt cx="1661885" cy="365760"/>
            </a:xfrm>
          </p:grpSpPr>
          <p:sp>
            <p:nvSpPr>
              <p:cNvPr id="2" name="textruta 1">
                <a:extLst>
                  <a:ext uri="{FF2B5EF4-FFF2-40B4-BE49-F238E27FC236}">
                    <a16:creationId xmlns:a16="http://schemas.microsoft.com/office/drawing/2014/main" id="{CE5A26AD-04FD-6FB9-AEC7-BF74C67C8D87}"/>
                  </a:ext>
                </a:extLst>
              </p:cNvPr>
              <p:cNvSpPr txBox="1"/>
              <p:nvPr/>
            </p:nvSpPr>
            <p:spPr>
              <a:xfrm>
                <a:off x="6381930" y="3884023"/>
                <a:ext cx="1436915" cy="307777"/>
              </a:xfrm>
              <a:prstGeom prst="rect">
                <a:avLst/>
              </a:prstGeom>
              <a:noFill/>
            </p:spPr>
            <p:txBody>
              <a:bodyPr wrap="square" rtlCol="0">
                <a:spAutoFit/>
              </a:bodyPr>
              <a:lstStyle/>
              <a:p>
                <a:r>
                  <a:rPr lang="sv-SE" sz="1400" dirty="0"/>
                  <a:t>Under utveckling</a:t>
                </a:r>
              </a:p>
            </p:txBody>
          </p:sp>
          <p:sp>
            <p:nvSpPr>
              <p:cNvPr id="10" name="Höger klammerparentes 9">
                <a:extLst>
                  <a:ext uri="{FF2B5EF4-FFF2-40B4-BE49-F238E27FC236}">
                    <a16:creationId xmlns:a16="http://schemas.microsoft.com/office/drawing/2014/main" id="{0BC797DF-6898-7CA9-67FB-E6BB22281EF2}"/>
                  </a:ext>
                </a:extLst>
              </p:cNvPr>
              <p:cNvSpPr/>
              <p:nvPr/>
            </p:nvSpPr>
            <p:spPr>
              <a:xfrm>
                <a:off x="6156960" y="3857897"/>
                <a:ext cx="226423" cy="36576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grpSp>
      </p:grpSp>
    </p:spTree>
    <p:extLst>
      <p:ext uri="{BB962C8B-B14F-4D97-AF65-F5344CB8AC3E}">
        <p14:creationId xmlns:p14="http://schemas.microsoft.com/office/powerpoint/2010/main" val="156715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70AB545A-578C-6DCA-E93D-84046CEA9D11}"/>
              </a:ext>
            </a:extLst>
          </p:cNvPr>
          <p:cNvSpPr>
            <a:spLocks noGrp="1"/>
          </p:cNvSpPr>
          <p:nvPr>
            <p:ph type="ftr" sz="quarter" idx="11"/>
          </p:nvPr>
        </p:nvSpPr>
        <p:spPr/>
        <p:txBody>
          <a:bodyPr/>
          <a:lstStyle/>
          <a:p>
            <a:pPr algn="l"/>
            <a:r>
              <a:rPr lang="sv-SE"/>
              <a:t>NATURVÅRDSVERKET | SWEDISH ENVIRONMENTAL PROTECTION AGENCY</a:t>
            </a:r>
          </a:p>
        </p:txBody>
      </p:sp>
      <p:sp>
        <p:nvSpPr>
          <p:cNvPr id="4" name="Platshållare för bildnummer 3">
            <a:extLst>
              <a:ext uri="{FF2B5EF4-FFF2-40B4-BE49-F238E27FC236}">
                <a16:creationId xmlns:a16="http://schemas.microsoft.com/office/drawing/2014/main" id="{03D20132-73BD-1D00-7F62-6DD6E0FD4E30}"/>
              </a:ext>
            </a:extLst>
          </p:cNvPr>
          <p:cNvSpPr>
            <a:spLocks noGrp="1"/>
          </p:cNvSpPr>
          <p:nvPr>
            <p:ph type="sldNum" sz="quarter" idx="12"/>
          </p:nvPr>
        </p:nvSpPr>
        <p:spPr>
          <a:xfrm>
            <a:off x="9100623" y="6530002"/>
            <a:ext cx="2743200" cy="365125"/>
          </a:xfrm>
        </p:spPr>
        <p:txBody>
          <a:bodyPr/>
          <a:lstStyle/>
          <a:p>
            <a:fld id="{1844E2AD-2CA4-4022-8F3B-D585D66E2E30}" type="slidenum">
              <a:rPr lang="sv-SE" smtClean="0"/>
              <a:pPr/>
              <a:t>3</a:t>
            </a:fld>
            <a:endParaRPr lang="sv-SE"/>
          </a:p>
        </p:txBody>
      </p:sp>
      <p:sp>
        <p:nvSpPr>
          <p:cNvPr id="6" name="Platshållare för innehåll 5">
            <a:extLst>
              <a:ext uri="{FF2B5EF4-FFF2-40B4-BE49-F238E27FC236}">
                <a16:creationId xmlns:a16="http://schemas.microsoft.com/office/drawing/2014/main" id="{EBBA246A-AA80-4BAF-0F51-F336017ADF32}"/>
              </a:ext>
            </a:extLst>
          </p:cNvPr>
          <p:cNvSpPr>
            <a:spLocks noGrp="1"/>
          </p:cNvSpPr>
          <p:nvPr>
            <p:ph sz="half" idx="13"/>
          </p:nvPr>
        </p:nvSpPr>
        <p:spPr>
          <a:xfrm>
            <a:off x="431370" y="1331022"/>
            <a:ext cx="9077677" cy="5161853"/>
          </a:xfrm>
        </p:spPr>
        <p:txBody>
          <a:bodyPr>
            <a:normAutofit/>
          </a:bodyPr>
          <a:lstStyle/>
          <a:p>
            <a:pPr marL="380990" indent="-380990" defTabSz="1219170">
              <a:lnSpc>
                <a:spcPct val="100000"/>
              </a:lnSpc>
              <a:spcBef>
                <a:spcPts val="0"/>
              </a:spcBef>
              <a:buFont typeface="Arial" panose="020B0604020202020204" pitchFamily="34" charset="0"/>
              <a:buChar char="•"/>
              <a:defRPr/>
            </a:pPr>
            <a:r>
              <a:rPr lang="sv-SE" sz="2400" dirty="0"/>
              <a:t>Kunskap</a:t>
            </a:r>
            <a:r>
              <a:rPr lang="sv-SE" sz="2400" dirty="0">
                <a:solidFill>
                  <a:srgbClr val="2A2A2D"/>
                </a:solidFill>
              </a:rPr>
              <a:t> om PFAS i livsmedel och miljö </a:t>
            </a:r>
            <a:r>
              <a:rPr lang="sv-SE" sz="1867" u="sng" dirty="0">
                <a:solidFill>
                  <a:srgbClr val="2A2A2D"/>
                </a:solidFill>
              </a:rPr>
              <a:t>Kontaktperson Karl Lilja.</a:t>
            </a:r>
            <a:endParaRPr lang="sv-SE" sz="1600" u="sng" dirty="0">
              <a:solidFill>
                <a:srgbClr val="2A2A2D"/>
              </a:solidFill>
            </a:endParaRPr>
          </a:p>
          <a:p>
            <a:pPr marL="0" indent="0" defTabSz="1219170">
              <a:lnSpc>
                <a:spcPct val="100000"/>
              </a:lnSpc>
              <a:spcBef>
                <a:spcPts val="0"/>
              </a:spcBef>
              <a:defRPr/>
            </a:pPr>
            <a:r>
              <a:rPr lang="sv-SE" sz="2400" dirty="0">
                <a:solidFill>
                  <a:srgbClr val="2A2A2D"/>
                </a:solidFill>
              </a:rPr>
              <a:t>	</a:t>
            </a:r>
            <a:endParaRPr lang="sv-SE" sz="2400" i="1" dirty="0">
              <a:solidFill>
                <a:srgbClr val="2A2A2D"/>
              </a:solidFill>
            </a:endParaRPr>
          </a:p>
          <a:p>
            <a:pPr marL="380990" indent="-380990" defTabSz="1219170">
              <a:lnSpc>
                <a:spcPct val="100000"/>
              </a:lnSpc>
              <a:spcBef>
                <a:spcPts val="0"/>
              </a:spcBef>
              <a:buFont typeface="Arial" panose="020B0604020202020204" pitchFamily="34" charset="0"/>
              <a:buChar char="•"/>
              <a:defRPr/>
            </a:pPr>
            <a:r>
              <a:rPr lang="sv-SE" sz="2133" i="1" dirty="0"/>
              <a:t>”Naturvårdsverkets ska under 2022–2024 med stöd av Livsmedelsverket och Statens jordbruksverk förbättra kunskapen avseende hur PFAS i miljön påverkar halter i svenska livsmedel och därigenom exponering för människor.”</a:t>
            </a:r>
            <a:endParaRPr lang="sv-SE" sz="2133" dirty="0"/>
          </a:p>
          <a:p>
            <a:pPr marL="838179" lvl="1" indent="-380990" defTabSz="1219170">
              <a:lnSpc>
                <a:spcPct val="100000"/>
              </a:lnSpc>
              <a:spcBef>
                <a:spcPts val="0"/>
              </a:spcBef>
              <a:defRPr/>
            </a:pPr>
            <a:endParaRPr lang="sv-SE" sz="2133" dirty="0"/>
          </a:p>
          <a:p>
            <a:pPr marL="1295368" lvl="2" indent="-380990" defTabSz="1219170">
              <a:lnSpc>
                <a:spcPct val="100000"/>
              </a:lnSpc>
              <a:spcBef>
                <a:spcPts val="0"/>
              </a:spcBef>
              <a:defRPr/>
            </a:pPr>
            <a:r>
              <a:rPr lang="sv-SE" sz="1867" u="sng" dirty="0"/>
              <a:t>Exponering av allmänbefolkning</a:t>
            </a:r>
            <a:r>
              <a:rPr lang="sv-SE" sz="1867" dirty="0"/>
              <a:t>. Matkorgsundersökning och insjöfisk.</a:t>
            </a:r>
          </a:p>
          <a:p>
            <a:pPr marL="1295368" lvl="2" indent="-380990" defTabSz="1219170">
              <a:lnSpc>
                <a:spcPct val="100000"/>
              </a:lnSpc>
              <a:spcBef>
                <a:spcPts val="0"/>
              </a:spcBef>
              <a:defRPr/>
            </a:pPr>
            <a:endParaRPr lang="sv-SE" sz="1867" dirty="0"/>
          </a:p>
          <a:p>
            <a:pPr marL="1295368" lvl="2" indent="-380990" defTabSz="1219170">
              <a:lnSpc>
                <a:spcPct val="100000"/>
              </a:lnSpc>
              <a:spcBef>
                <a:spcPts val="0"/>
              </a:spcBef>
              <a:defRPr/>
            </a:pPr>
            <a:r>
              <a:rPr lang="sv-SE" sz="1867" u="sng" dirty="0"/>
              <a:t>Halter i livsmedel från potentiellt förorenade områden</a:t>
            </a:r>
            <a:r>
              <a:rPr lang="sv-SE" sz="1867" dirty="0"/>
              <a:t>. Sammanställning av befintlig kunskap och undersökningar av halter i livsmedel, svamp och bär.</a:t>
            </a:r>
          </a:p>
          <a:p>
            <a:pPr marL="1752568" lvl="3" indent="-380990" defTabSz="1219170">
              <a:lnSpc>
                <a:spcPct val="100000"/>
              </a:lnSpc>
              <a:spcBef>
                <a:spcPts val="0"/>
              </a:spcBef>
              <a:defRPr/>
            </a:pPr>
            <a:r>
              <a:rPr lang="sv-SE" sz="1667" dirty="0"/>
              <a:t>Provtagning av mjölk, kött, blod, ägg, dricksvatten och foder pågår. </a:t>
            </a:r>
          </a:p>
          <a:p>
            <a:pPr marL="1752568" lvl="3" indent="-380990" defTabSz="1219170">
              <a:lnSpc>
                <a:spcPct val="100000"/>
              </a:lnSpc>
              <a:spcBef>
                <a:spcPts val="0"/>
              </a:spcBef>
              <a:defRPr/>
            </a:pPr>
            <a:r>
              <a:rPr lang="sv-SE" sz="1667" dirty="0">
                <a:solidFill>
                  <a:srgbClr val="2A2A2D"/>
                </a:solidFill>
              </a:rPr>
              <a:t>Rapport överföringsfaktorer för animalieproduktion publicerad. </a:t>
            </a:r>
            <a:r>
              <a:rPr lang="sv-SE" sz="1800" b="0" i="0" u="none" strike="noStrike" dirty="0">
                <a:solidFill>
                  <a:srgbClr val="005FBE"/>
                </a:solidFill>
                <a:effectLst/>
                <a:latin typeface="verdana" panose="020B0604030504040204" pitchFamily="34" charset="0"/>
                <a:hlinkClick r:id="rId3" tooltip="Permanent länk"/>
              </a:rPr>
              <a:t>urn:nbn:se:naturvardsverket:diva-10713</a:t>
            </a:r>
            <a:endParaRPr lang="sv-SE" sz="1667" dirty="0">
              <a:solidFill>
                <a:srgbClr val="2A2A2D"/>
              </a:solidFill>
            </a:endParaRPr>
          </a:p>
          <a:p>
            <a:pPr marL="1752568" lvl="3" indent="-380990" defTabSz="1219170">
              <a:lnSpc>
                <a:spcPct val="100000"/>
              </a:lnSpc>
              <a:spcBef>
                <a:spcPts val="0"/>
              </a:spcBef>
              <a:defRPr/>
            </a:pPr>
            <a:r>
              <a:rPr lang="sv-SE" sz="1667" dirty="0">
                <a:solidFill>
                  <a:srgbClr val="2A2A2D"/>
                </a:solidFill>
              </a:rPr>
              <a:t>Rapport om PFAS i svamp, bär och vilt från Frösön snart klar.  </a:t>
            </a:r>
          </a:p>
          <a:p>
            <a:pPr marL="380990" indent="-380990" defTabSz="1219170">
              <a:lnSpc>
                <a:spcPct val="100000"/>
              </a:lnSpc>
              <a:spcBef>
                <a:spcPts val="0"/>
              </a:spcBef>
              <a:buFont typeface="Arial" panose="020B0604020202020204" pitchFamily="34" charset="0"/>
              <a:buChar char="•"/>
              <a:defRPr/>
            </a:pPr>
            <a:endParaRPr lang="sv-SE" sz="2400" dirty="0">
              <a:solidFill>
                <a:srgbClr val="2A2A2D"/>
              </a:solidFill>
            </a:endParaRPr>
          </a:p>
        </p:txBody>
      </p:sp>
      <p:sp>
        <p:nvSpPr>
          <p:cNvPr id="8" name="Rubrik 7">
            <a:extLst>
              <a:ext uri="{FF2B5EF4-FFF2-40B4-BE49-F238E27FC236}">
                <a16:creationId xmlns:a16="http://schemas.microsoft.com/office/drawing/2014/main" id="{A558C6F3-3255-4C83-2CA7-829E477E48B0}"/>
              </a:ext>
            </a:extLst>
          </p:cNvPr>
          <p:cNvSpPr>
            <a:spLocks noGrp="1"/>
          </p:cNvSpPr>
          <p:nvPr>
            <p:ph type="title"/>
          </p:nvPr>
        </p:nvSpPr>
        <p:spPr/>
        <p:txBody>
          <a:bodyPr/>
          <a:lstStyle/>
          <a:p>
            <a:r>
              <a:rPr lang="sv-SE" sz="4267"/>
              <a:t>Aktuellt inom PFAS på Naturvårdsverket</a:t>
            </a:r>
          </a:p>
        </p:txBody>
      </p:sp>
      <p:sp>
        <p:nvSpPr>
          <p:cNvPr id="2" name="textruta 1">
            <a:extLst>
              <a:ext uri="{FF2B5EF4-FFF2-40B4-BE49-F238E27FC236}">
                <a16:creationId xmlns:a16="http://schemas.microsoft.com/office/drawing/2014/main" id="{53BAC632-856A-6C2D-6ABA-31CBCAE69FE8}"/>
              </a:ext>
            </a:extLst>
          </p:cNvPr>
          <p:cNvSpPr txBox="1"/>
          <p:nvPr/>
        </p:nvSpPr>
        <p:spPr>
          <a:xfrm>
            <a:off x="1721771" y="5686791"/>
            <a:ext cx="7672939" cy="543867"/>
          </a:xfrm>
          <a:prstGeom prst="rect">
            <a:avLst/>
          </a:prstGeom>
          <a:noFill/>
        </p:spPr>
        <p:txBody>
          <a:bodyPr wrap="square" rtlCol="0">
            <a:spAutoFit/>
          </a:bodyPr>
          <a:lstStyle/>
          <a:p>
            <a:r>
              <a:rPr lang="sv-SE" sz="1467">
                <a:hlinkClick r:id="rId4">
                  <a:extLst>
                    <a:ext uri="{A12FA001-AC4F-418D-AE19-62706E023703}">
                      <ahyp:hlinkClr xmlns:ahyp="http://schemas.microsoft.com/office/drawing/2018/hyperlinkcolor" val="tx"/>
                    </a:ext>
                  </a:extLst>
                </a:hlinkClick>
              </a:rPr>
              <a:t>https://www.naturvardsverket.se/om-oss/regeringsuppdrag/pagaende-regeringsuppdrag/kunskap-om-pfas-i-livsmedel-och-miljo/</a:t>
            </a:r>
            <a:endParaRPr lang="sv-SE" sz="1467"/>
          </a:p>
        </p:txBody>
      </p:sp>
      <p:pic>
        <p:nvPicPr>
          <p:cNvPr id="9" name="Bildobjekt 8">
            <a:extLst>
              <a:ext uri="{FF2B5EF4-FFF2-40B4-BE49-F238E27FC236}">
                <a16:creationId xmlns:a16="http://schemas.microsoft.com/office/drawing/2014/main" id="{E258608D-79AE-8C8E-1428-AF50780441EB}"/>
              </a:ext>
            </a:extLst>
          </p:cNvPr>
          <p:cNvPicPr>
            <a:picLocks noChangeAspect="1"/>
          </p:cNvPicPr>
          <p:nvPr/>
        </p:nvPicPr>
        <p:blipFill>
          <a:blip r:embed="rId5"/>
          <a:stretch>
            <a:fillRect/>
          </a:stretch>
        </p:blipFill>
        <p:spPr>
          <a:xfrm>
            <a:off x="9509047" y="4409097"/>
            <a:ext cx="2648061" cy="1901533"/>
          </a:xfrm>
          <a:prstGeom prst="rect">
            <a:avLst/>
          </a:prstGeom>
        </p:spPr>
      </p:pic>
    </p:spTree>
    <p:extLst>
      <p:ext uri="{BB962C8B-B14F-4D97-AF65-F5344CB8AC3E}">
        <p14:creationId xmlns:p14="http://schemas.microsoft.com/office/powerpoint/2010/main" val="206961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70AB545A-578C-6DCA-E93D-84046CEA9D11}"/>
              </a:ext>
            </a:extLst>
          </p:cNvPr>
          <p:cNvSpPr>
            <a:spLocks noGrp="1"/>
          </p:cNvSpPr>
          <p:nvPr>
            <p:ph type="ftr" sz="quarter" idx="11"/>
          </p:nvPr>
        </p:nvSpPr>
        <p:spPr/>
        <p:txBody>
          <a:bodyPr/>
          <a:lstStyle/>
          <a:p>
            <a:pPr algn="l"/>
            <a:r>
              <a:rPr lang="sv-SE"/>
              <a:t>NATURVÅRDSVERKET | SWEDISH ENVIRONMENTAL PROTECTION AGENCY</a:t>
            </a:r>
          </a:p>
        </p:txBody>
      </p:sp>
      <p:sp>
        <p:nvSpPr>
          <p:cNvPr id="4" name="Platshållare för bildnummer 3">
            <a:extLst>
              <a:ext uri="{FF2B5EF4-FFF2-40B4-BE49-F238E27FC236}">
                <a16:creationId xmlns:a16="http://schemas.microsoft.com/office/drawing/2014/main" id="{03D20132-73BD-1D00-7F62-6DD6E0FD4E30}"/>
              </a:ext>
            </a:extLst>
          </p:cNvPr>
          <p:cNvSpPr>
            <a:spLocks noGrp="1"/>
          </p:cNvSpPr>
          <p:nvPr>
            <p:ph type="sldNum" sz="quarter" idx="12"/>
          </p:nvPr>
        </p:nvSpPr>
        <p:spPr/>
        <p:txBody>
          <a:bodyPr/>
          <a:lstStyle/>
          <a:p>
            <a:fld id="{1844E2AD-2CA4-4022-8F3B-D585D66E2E30}" type="slidenum">
              <a:rPr lang="sv-SE" smtClean="0"/>
              <a:pPr/>
              <a:t>4</a:t>
            </a:fld>
            <a:endParaRPr lang="sv-SE"/>
          </a:p>
        </p:txBody>
      </p:sp>
      <p:sp>
        <p:nvSpPr>
          <p:cNvPr id="6" name="Platshållare för innehåll 5">
            <a:extLst>
              <a:ext uri="{FF2B5EF4-FFF2-40B4-BE49-F238E27FC236}">
                <a16:creationId xmlns:a16="http://schemas.microsoft.com/office/drawing/2014/main" id="{EBBA246A-AA80-4BAF-0F51-F336017ADF32}"/>
              </a:ext>
            </a:extLst>
          </p:cNvPr>
          <p:cNvSpPr>
            <a:spLocks noGrp="1"/>
          </p:cNvSpPr>
          <p:nvPr>
            <p:ph sz="half" idx="13"/>
          </p:nvPr>
        </p:nvSpPr>
        <p:spPr>
          <a:xfrm>
            <a:off x="334962" y="1237133"/>
            <a:ext cx="10723981" cy="4851453"/>
          </a:xfrm>
        </p:spPr>
        <p:txBody>
          <a:bodyPr>
            <a:normAutofit/>
          </a:bodyPr>
          <a:lstStyle/>
          <a:p>
            <a:pPr marL="0" indent="0" defTabSz="1219170">
              <a:lnSpc>
                <a:spcPct val="100000"/>
              </a:lnSpc>
              <a:spcBef>
                <a:spcPts val="0"/>
              </a:spcBef>
              <a:defRPr/>
            </a:pPr>
            <a:r>
              <a:rPr lang="sv-SE" sz="2400" dirty="0">
                <a:solidFill>
                  <a:srgbClr val="2A2A2D"/>
                </a:solidFill>
              </a:rPr>
              <a:t>Förbättra kunskapen om PFAS-förorenade områden och hur de kan åtgärdas. </a:t>
            </a:r>
          </a:p>
          <a:p>
            <a:pPr marL="0" indent="0" defTabSz="1219170">
              <a:lnSpc>
                <a:spcPct val="100000"/>
              </a:lnSpc>
              <a:spcBef>
                <a:spcPts val="0"/>
              </a:spcBef>
              <a:defRPr/>
            </a:pPr>
            <a:r>
              <a:rPr lang="sv-SE" sz="1800" dirty="0">
                <a:solidFill>
                  <a:srgbClr val="2A2A2D"/>
                </a:solidFill>
              </a:rPr>
              <a:t>       					</a:t>
            </a:r>
            <a:r>
              <a:rPr lang="sv-SE" sz="1800" u="sng" dirty="0">
                <a:solidFill>
                  <a:srgbClr val="2A2A2D"/>
                </a:solidFill>
              </a:rPr>
              <a:t>Kontaktperson Niclas Johansson</a:t>
            </a:r>
          </a:p>
          <a:p>
            <a:pPr marL="0" indent="0" defTabSz="1219170">
              <a:lnSpc>
                <a:spcPct val="100000"/>
              </a:lnSpc>
              <a:spcBef>
                <a:spcPts val="0"/>
              </a:spcBef>
              <a:defRPr/>
            </a:pPr>
            <a:endParaRPr lang="sv-SE" sz="2400" dirty="0">
              <a:solidFill>
                <a:srgbClr val="2A2A2D"/>
              </a:solidFill>
            </a:endParaRPr>
          </a:p>
          <a:p>
            <a:pPr marL="0" indent="0" defTabSz="1219170">
              <a:lnSpc>
                <a:spcPct val="100000"/>
              </a:lnSpc>
              <a:spcBef>
                <a:spcPts val="0"/>
              </a:spcBef>
              <a:defRPr/>
            </a:pPr>
            <a:r>
              <a:rPr lang="sv-SE" sz="1800" dirty="0">
                <a:solidFill>
                  <a:srgbClr val="2A2A2D"/>
                </a:solidFill>
              </a:rPr>
              <a:t>Regeringsuppdraget RUPFO ”</a:t>
            </a:r>
            <a:r>
              <a:rPr lang="sv-SE" sz="1800" i="1" dirty="0">
                <a:ea typeface="Times New Roman" panose="02020603050405020304" pitchFamily="18" charset="0"/>
              </a:rPr>
              <a:t>Naturvårdsverket ska under 2022–2025 arbeta för att utveckla och stärka den nationella samordningen och vägledning kring problemen med PFAS-förorenade områden för att stärka samverkan och styra arbetet framåt.”</a:t>
            </a:r>
          </a:p>
          <a:p>
            <a:pPr marL="0" indent="0" defTabSz="1219170">
              <a:lnSpc>
                <a:spcPct val="100000"/>
              </a:lnSpc>
              <a:spcBef>
                <a:spcPts val="0"/>
              </a:spcBef>
              <a:defRPr/>
            </a:pPr>
            <a:endParaRPr lang="sv-SE" sz="1800" i="1" dirty="0">
              <a:ea typeface="Times New Roman" panose="02020603050405020304" pitchFamily="18" charset="0"/>
            </a:endParaRPr>
          </a:p>
          <a:p>
            <a:pPr marL="742939" lvl="1" indent="-285750" defTabSz="1219170">
              <a:lnSpc>
                <a:spcPct val="100000"/>
              </a:lnSpc>
              <a:spcBef>
                <a:spcPts val="0"/>
              </a:spcBef>
              <a:defRPr/>
            </a:pPr>
            <a:r>
              <a:rPr lang="sv-SE" sz="1733" dirty="0">
                <a:solidFill>
                  <a:srgbClr val="2A2A2D"/>
                </a:solidFill>
              </a:rPr>
              <a:t>Uppdraget genomförs tillsammans med </a:t>
            </a:r>
            <a:r>
              <a:rPr lang="sv-SE" sz="1867" dirty="0">
                <a:solidFill>
                  <a:srgbClr val="2A2A2D"/>
                </a:solidFill>
              </a:rPr>
              <a:t>bl.a.</a:t>
            </a:r>
            <a:r>
              <a:rPr lang="sv-SE" sz="1733" dirty="0">
                <a:solidFill>
                  <a:srgbClr val="2A2A2D"/>
                </a:solidFill>
              </a:rPr>
              <a:t> Statens geotekniska institut, Sveriges geologiska undersökning, Försvarsmakten, Trafikverket, Försvarsinspektören för hälsa och miljö och länsstyrelserna.</a:t>
            </a:r>
          </a:p>
          <a:p>
            <a:pPr marL="742939" lvl="1" indent="-285750" defTabSz="1219170">
              <a:lnSpc>
                <a:spcPct val="100000"/>
              </a:lnSpc>
              <a:spcBef>
                <a:spcPts val="0"/>
              </a:spcBef>
              <a:defRPr/>
            </a:pPr>
            <a:r>
              <a:rPr lang="sv-SE" sz="1733" dirty="0">
                <a:solidFill>
                  <a:srgbClr val="2A2A2D"/>
                </a:solidFill>
              </a:rPr>
              <a:t>Samverkan med länsstyrelserna om kartläggning (PFAS-förorenade områden och PFAS-användning i verksamheter). Länsstyrelser ansöker om statsbidrag för verifierande provtagning avseende PFAS.</a:t>
            </a:r>
          </a:p>
          <a:p>
            <a:pPr marL="742939" lvl="1" indent="-285750" defTabSz="1219170">
              <a:lnSpc>
                <a:spcPct val="100000"/>
              </a:lnSpc>
              <a:spcBef>
                <a:spcPts val="0"/>
              </a:spcBef>
              <a:defRPr/>
            </a:pPr>
            <a:r>
              <a:rPr lang="sv-SE" sz="1733" dirty="0">
                <a:solidFill>
                  <a:srgbClr val="2A2A2D"/>
                </a:solidFill>
              </a:rPr>
              <a:t>Ny webbsida under utveckling: Tillsynsvägledning PFAS-förorenade områden.</a:t>
            </a:r>
          </a:p>
          <a:p>
            <a:pPr marL="742939" lvl="1" indent="-285750" defTabSz="1219170">
              <a:lnSpc>
                <a:spcPct val="100000"/>
              </a:lnSpc>
              <a:spcBef>
                <a:spcPts val="0"/>
              </a:spcBef>
              <a:defRPr/>
            </a:pPr>
            <a:r>
              <a:rPr lang="sv-SE" sz="1733" dirty="0">
                <a:solidFill>
                  <a:srgbClr val="2A2A2D"/>
                </a:solidFill>
              </a:rPr>
              <a:t>En uppdatering av </a:t>
            </a:r>
            <a:r>
              <a:rPr lang="sv-SE" sz="1733" dirty="0" err="1">
                <a:solidFill>
                  <a:srgbClr val="2A2A2D"/>
                </a:solidFill>
              </a:rPr>
              <a:t>sk</a:t>
            </a:r>
            <a:r>
              <a:rPr lang="sv-SE" sz="1733" dirty="0">
                <a:solidFill>
                  <a:srgbClr val="2A2A2D"/>
                </a:solidFill>
              </a:rPr>
              <a:t> branschlistan genomförs för att komplettera med information om verksamheter som kan ge upphov till förorening av PFAS.</a:t>
            </a:r>
          </a:p>
          <a:p>
            <a:pPr marL="742939" lvl="1" indent="-285750" defTabSz="1219170">
              <a:lnSpc>
                <a:spcPct val="100000"/>
              </a:lnSpc>
              <a:spcBef>
                <a:spcPts val="0"/>
              </a:spcBef>
              <a:defRPr/>
            </a:pPr>
            <a:r>
              <a:rPr lang="sv-SE" sz="1733" dirty="0">
                <a:solidFill>
                  <a:srgbClr val="2A2A2D"/>
                </a:solidFill>
              </a:rPr>
              <a:t>Genomför en samhällsekonomisk konsekvensanalys för generella riktvärden för PFAS. </a:t>
            </a:r>
          </a:p>
          <a:p>
            <a:pPr marL="457189" lvl="1" indent="0" defTabSz="1219170">
              <a:lnSpc>
                <a:spcPct val="100000"/>
              </a:lnSpc>
              <a:spcBef>
                <a:spcPts val="0"/>
              </a:spcBef>
              <a:buNone/>
              <a:defRPr/>
            </a:pPr>
            <a:endParaRPr lang="sv-SE" sz="1733" dirty="0">
              <a:solidFill>
                <a:srgbClr val="2A2A2D"/>
              </a:solidFill>
            </a:endParaRPr>
          </a:p>
          <a:p>
            <a:pPr marL="742939" lvl="1" indent="-285750" defTabSz="1219170">
              <a:lnSpc>
                <a:spcPct val="100000"/>
              </a:lnSpc>
              <a:spcBef>
                <a:spcPts val="0"/>
              </a:spcBef>
              <a:defRPr/>
            </a:pPr>
            <a:endParaRPr lang="sv-SE" sz="1733" dirty="0">
              <a:solidFill>
                <a:srgbClr val="2A2A2D"/>
              </a:solidFill>
            </a:endParaRPr>
          </a:p>
          <a:p>
            <a:pPr marL="742939" lvl="1" indent="-285750" defTabSz="1219170">
              <a:lnSpc>
                <a:spcPct val="100000"/>
              </a:lnSpc>
              <a:spcBef>
                <a:spcPts val="0"/>
              </a:spcBef>
              <a:defRPr/>
            </a:pPr>
            <a:endParaRPr lang="sv-SE" sz="1733" dirty="0">
              <a:solidFill>
                <a:srgbClr val="2A2A2D"/>
              </a:solidFill>
            </a:endParaRPr>
          </a:p>
          <a:p>
            <a:pPr marL="285750" indent="-285750" defTabSz="1219170">
              <a:lnSpc>
                <a:spcPct val="100000"/>
              </a:lnSpc>
              <a:spcBef>
                <a:spcPts val="0"/>
              </a:spcBef>
              <a:buFont typeface="Arial" panose="020B0604020202020204" pitchFamily="34" charset="0"/>
              <a:buChar char="•"/>
              <a:defRPr/>
            </a:pPr>
            <a:endParaRPr lang="sv-SE" sz="1600" dirty="0">
              <a:solidFill>
                <a:srgbClr val="2A2A2D"/>
              </a:solidFill>
            </a:endParaRPr>
          </a:p>
          <a:p>
            <a:pPr marL="380990" indent="-380990" defTabSz="1219170">
              <a:lnSpc>
                <a:spcPct val="100000"/>
              </a:lnSpc>
              <a:spcBef>
                <a:spcPts val="0"/>
              </a:spcBef>
              <a:buFont typeface="Arial" panose="020B0604020202020204" pitchFamily="34" charset="0"/>
              <a:buChar char="•"/>
              <a:defRPr/>
            </a:pPr>
            <a:endParaRPr lang="sv-SE" sz="2400" dirty="0">
              <a:solidFill>
                <a:srgbClr val="2A2A2D"/>
              </a:solidFill>
            </a:endParaRPr>
          </a:p>
        </p:txBody>
      </p:sp>
      <p:sp>
        <p:nvSpPr>
          <p:cNvPr id="2" name="textruta 1">
            <a:extLst>
              <a:ext uri="{FF2B5EF4-FFF2-40B4-BE49-F238E27FC236}">
                <a16:creationId xmlns:a16="http://schemas.microsoft.com/office/drawing/2014/main" id="{AB7AFE0B-7BC0-A489-38F9-5FEF98165F05}"/>
              </a:ext>
            </a:extLst>
          </p:cNvPr>
          <p:cNvSpPr txBox="1"/>
          <p:nvPr/>
        </p:nvSpPr>
        <p:spPr>
          <a:xfrm>
            <a:off x="1295880" y="5949101"/>
            <a:ext cx="9697077" cy="543867"/>
          </a:xfrm>
          <a:prstGeom prst="rect">
            <a:avLst/>
          </a:prstGeom>
          <a:noFill/>
        </p:spPr>
        <p:txBody>
          <a:bodyPr wrap="square" rtlCol="0">
            <a:spAutoFit/>
          </a:bodyPr>
          <a:lstStyle/>
          <a:p>
            <a:r>
              <a:rPr lang="sv-SE" sz="1467" dirty="0">
                <a:hlinkClick r:id="rId2">
                  <a:extLst>
                    <a:ext uri="{A12FA001-AC4F-418D-AE19-62706E023703}">
                      <ahyp:hlinkClr xmlns:ahyp="http://schemas.microsoft.com/office/drawing/2018/hyperlinkcolor" val="tx"/>
                    </a:ext>
                  </a:extLst>
                </a:hlinkClick>
              </a:rPr>
              <a:t>https://www.naturvardsverket.se/om-oss/regeringsuppdrag/pagaende-regeringsuppdrag/starkt-samordning-och-vagledning-om-pfas-fororenade-omraden/</a:t>
            </a:r>
            <a:endParaRPr lang="sv-SE" sz="1467" dirty="0"/>
          </a:p>
        </p:txBody>
      </p:sp>
      <p:sp>
        <p:nvSpPr>
          <p:cNvPr id="10" name="Rubrik 7">
            <a:extLst>
              <a:ext uri="{FF2B5EF4-FFF2-40B4-BE49-F238E27FC236}">
                <a16:creationId xmlns:a16="http://schemas.microsoft.com/office/drawing/2014/main" id="{E9B33DD3-4165-29E5-2AD9-43156652603B}"/>
              </a:ext>
            </a:extLst>
          </p:cNvPr>
          <p:cNvSpPr>
            <a:spLocks noGrp="1"/>
          </p:cNvSpPr>
          <p:nvPr>
            <p:ph type="title"/>
          </p:nvPr>
        </p:nvSpPr>
        <p:spPr>
          <a:xfrm>
            <a:off x="431800" y="357188"/>
            <a:ext cx="11425238" cy="973137"/>
          </a:xfrm>
        </p:spPr>
        <p:txBody>
          <a:bodyPr/>
          <a:lstStyle/>
          <a:p>
            <a:r>
              <a:rPr lang="sv-SE" sz="4267"/>
              <a:t>Aktuellt inom PFAS på Naturvårdsverket</a:t>
            </a:r>
          </a:p>
        </p:txBody>
      </p:sp>
      <p:pic>
        <p:nvPicPr>
          <p:cNvPr id="5" name="Platshållare för innehåll 7" descr="En bild som visar träd, utomhus, röd, brandsläckare">
            <a:extLst>
              <a:ext uri="{FF2B5EF4-FFF2-40B4-BE49-F238E27FC236}">
                <a16:creationId xmlns:a16="http://schemas.microsoft.com/office/drawing/2014/main" id="{9F3A0B59-188C-FB8B-2D39-67C14A368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3305" y="288132"/>
            <a:ext cx="1447878" cy="1930505"/>
          </a:xfrm>
          <a:prstGeom prst="rect">
            <a:avLst/>
          </a:prstGeom>
        </p:spPr>
      </p:pic>
    </p:spTree>
    <p:extLst>
      <p:ext uri="{BB962C8B-B14F-4D97-AF65-F5344CB8AC3E}">
        <p14:creationId xmlns:p14="http://schemas.microsoft.com/office/powerpoint/2010/main" val="57672321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8792D57F83A1E46AF9865D2B3184168" ma:contentTypeVersion="19" ma:contentTypeDescription="Skapa ett nytt dokument." ma:contentTypeScope="" ma:versionID="7d82d75bbbf0905cf5aa472747617a9c">
  <xsd:schema xmlns:xsd="http://www.w3.org/2001/XMLSchema" xmlns:xs="http://www.w3.org/2001/XMLSchema" xmlns:p="http://schemas.microsoft.com/office/2006/metadata/properties" xmlns:ns2="67c04037-aca0-4118-917b-9b3d188107f6" xmlns:ns3="60bf9011-4c84-490e-879e-bf0d29284be5" xmlns:ns4="8b4388f5-57ce-4f69-97dc-9be368a194bd" targetNamespace="http://schemas.microsoft.com/office/2006/metadata/properties" ma:root="true" ma:fieldsID="c840c70ce2a8aee11f41dbb01530df4d" ns2:_="" ns3:_="" ns4:_="">
    <xsd:import namespace="67c04037-aca0-4118-917b-9b3d188107f6"/>
    <xsd:import namespace="60bf9011-4c84-490e-879e-bf0d29284be5"/>
    <xsd:import namespace="8b4388f5-57ce-4f69-97dc-9be368a194bd"/>
    <xsd:element name="properties">
      <xsd:complexType>
        <xsd:sequence>
          <xsd:element name="documentManagement">
            <xsd:complexType>
              <xsd:all>
                <xsd:element ref="ns2:i0297e7f0ba4498fb472045cc2479b7e" minOccurs="0"/>
                <xsd:element ref="ns2:TaxCatchAll" minOccurs="0"/>
                <xsd:element ref="ns3:Ärendenummer" minOccurs="0"/>
                <xsd:element ref="ns3:Diariefört" minOccurs="0"/>
                <xsd:element ref="ns4:MediaServiceMetadata" minOccurs="0"/>
                <xsd:element ref="ns4:MediaServiceFastMetadata" minOccurs="0"/>
                <xsd:element ref="ns2:SharedWithUsers" minOccurs="0"/>
                <xsd:element ref="ns2:SharedWithDetails"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lcf76f155ced4ddcb4097134ff3c332f" minOccurs="0"/>
                <xsd:element ref="ns4:MediaServiceObjectDetectorVersion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04037-aca0-4118-917b-9b3d188107f6" elementFormDefault="qualified">
    <xsd:import namespace="http://schemas.microsoft.com/office/2006/documentManagement/types"/>
    <xsd:import namespace="http://schemas.microsoft.com/office/infopath/2007/PartnerControls"/>
    <xsd:element name="i0297e7f0ba4498fb472045cc2479b7e" ma:index="9" nillable="true" ma:taxonomy="true" ma:internalName="i0297e7f0ba4498fb472045cc2479b7e" ma:taxonomyFieldName="NV_Handlingstyp" ma:displayName="Handlingstyp" ma:fieldId="{20297e7f-0ba4-498f-b472-045cc2479b7e}" ma:sspId="f715b3c1-6faf-452c-928b-c1f971cfea52" ma:termSetId="a614e6fe-972d-4df8-9b00-7f0a944dfe6c"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38e17f15-5e7f-4dd6-8209-0abeac677187}" ma:internalName="TaxCatchAll" ma:showField="CatchAllData" ma:web="67c04037-aca0-4118-917b-9b3d188107f6">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f9011-4c84-490e-879e-bf0d29284be5" elementFormDefault="qualified">
    <xsd:import namespace="http://schemas.microsoft.com/office/2006/documentManagement/types"/>
    <xsd:import namespace="http://schemas.microsoft.com/office/infopath/2007/PartnerControls"/>
    <xsd:element name="Ärendenummer" ma:index="11" nillable="true" ma:displayName="Ärendenummer" ma:internalName="_x00c4_rendenummer">
      <xsd:simpleType>
        <xsd:restriction base="dms:Text">
          <xsd:maxLength value="255"/>
        </xsd:restriction>
      </xsd:simpleType>
    </xsd:element>
    <xsd:element name="Diariefört" ma:index="12" nillable="true" ma:displayName="Diarieförd" ma:default="0" ma:description="För Modena" ma:internalName="Diarief_x00f6_r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b4388f5-57ce-4f69-97dc-9be368a194b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f715b3c1-6faf-452c-928b-c1f971cfea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ariefört xmlns="60bf9011-4c84-490e-879e-bf0d29284be5">false</Diariefört>
    <Ärendenummer xmlns="60bf9011-4c84-490e-879e-bf0d29284be5" xsi:nil="true"/>
    <TaxCatchAll xmlns="67c04037-aca0-4118-917b-9b3d188107f6" xsi:nil="true"/>
    <i0297e7f0ba4498fb472045cc2479b7e xmlns="67c04037-aca0-4118-917b-9b3d188107f6">
      <Terms xmlns="http://schemas.microsoft.com/office/infopath/2007/PartnerControls"/>
    </i0297e7f0ba4498fb472045cc2479b7e>
    <lcf76f155ced4ddcb4097134ff3c332f xmlns="8b4388f5-57ce-4f69-97dc-9be368a194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C6C123-10E8-432A-A460-60D562CEF18E}">
  <ds:schemaRefs>
    <ds:schemaRef ds:uri="http://schemas.microsoft.com/sharepoint/v3/contenttype/forms"/>
  </ds:schemaRefs>
</ds:datastoreItem>
</file>

<file path=customXml/itemProps2.xml><?xml version="1.0" encoding="utf-8"?>
<ds:datastoreItem xmlns:ds="http://schemas.openxmlformats.org/officeDocument/2006/customXml" ds:itemID="{8E60DCC7-017D-4D14-910B-1B903D07557A}">
  <ds:schemaRefs>
    <ds:schemaRef ds:uri="60bf9011-4c84-490e-879e-bf0d29284be5"/>
    <ds:schemaRef ds:uri="67c04037-aca0-4118-917b-9b3d188107f6"/>
    <ds:schemaRef ds:uri="8b4388f5-57ce-4f69-97dc-9be368a194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4584C4-6ED1-428C-ACA6-13EC1E2FD44B}">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8b4388f5-57ce-4f69-97dc-9be368a194bd"/>
    <ds:schemaRef ds:uri="http://purl.org/dc/dcmitype/"/>
    <ds:schemaRef ds:uri="60bf9011-4c84-490e-879e-bf0d29284be5"/>
    <ds:schemaRef ds:uri="67c04037-aca0-4118-917b-9b3d188107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189</TotalTime>
  <Words>1099</Words>
  <Application>Microsoft Office PowerPoint</Application>
  <PresentationFormat>Bredbild</PresentationFormat>
  <Paragraphs>84</Paragraphs>
  <Slides>4</Slides>
  <Notes>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vt:i4>
      </vt:variant>
    </vt:vector>
  </HeadingPairs>
  <TitlesOfParts>
    <vt:vector size="11" baseType="lpstr">
      <vt:lpstr>Arial</vt:lpstr>
      <vt:lpstr>Calibri</vt:lpstr>
      <vt:lpstr>Calibri Light</vt:lpstr>
      <vt:lpstr>OriginalGaramondBTRoman</vt:lpstr>
      <vt:lpstr>Times New Roman</vt:lpstr>
      <vt:lpstr>verdana</vt:lpstr>
      <vt:lpstr>Office-tema</vt:lpstr>
      <vt:lpstr>PowerPoint-presentation</vt:lpstr>
      <vt:lpstr>Aktuellt inom PFAS på Naturvårdsverket</vt:lpstr>
      <vt:lpstr>Aktuellt inom PFAS på Naturvårdsverket</vt:lpstr>
      <vt:lpstr>Aktuellt inom PFAS på Naturvårdsverket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Aktuellt inom PFAS på Naturvårdsverket</dc:title>
  <dc:creator>Johansson, Niclas</dc:creator>
  <cp:lastModifiedBy>Johansson, Niclas</cp:lastModifiedBy>
  <cp:revision>4</cp:revision>
  <dcterms:created xsi:type="dcterms:W3CDTF">2022-11-18T10:14:25Z</dcterms:created>
  <dcterms:modified xsi:type="dcterms:W3CDTF">2023-11-22T08:00:18Z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0x010100F8792D57F83A1E46AF9865D2B3184168</vt:lpwstr>
  </property>
  <property fmtid="{D5CDD505-2E9C-101B-9397-08002B2CF9AE}" pid="3" name="NV_Handlingstyp">
    <vt:lpwstr/>
  </property>
  <property fmtid="{D5CDD505-2E9C-101B-9397-08002B2CF9AE}" pid="4" name="MediaServiceImageTags">
    <vt:lpwstr/>
  </property>
</Properties>
</file>