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0" r:id="rId1"/>
  </p:sldMasterIdLst>
  <p:notesMasterIdLst>
    <p:notesMasterId r:id="rId9"/>
  </p:notesMasterIdLst>
  <p:handoutMasterIdLst>
    <p:handoutMasterId r:id="rId10"/>
  </p:handoutMasterIdLst>
  <p:sldIdLst>
    <p:sldId id="326" r:id="rId2"/>
    <p:sldId id="323" r:id="rId3"/>
    <p:sldId id="396" r:id="rId4"/>
    <p:sldId id="472" r:id="rId5"/>
    <p:sldId id="531" r:id="rId6"/>
    <p:sldId id="534" r:id="rId7"/>
    <p:sldId id="288" r:id="rId8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ED0"/>
    <a:srgbClr val="3B57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434" autoAdjust="0"/>
    <p:restoredTop sz="88367" autoAdjust="0"/>
  </p:normalViewPr>
  <p:slideViewPr>
    <p:cSldViewPr snapToGrid="0" snapToObjects="1">
      <p:cViewPr>
        <p:scale>
          <a:sx n="100" d="100"/>
          <a:sy n="100" d="100"/>
        </p:scale>
        <p:origin x="7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4" d="100"/>
          <a:sy n="84" d="100"/>
        </p:scale>
        <p:origin x="3960" y="20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358A19EA-4F53-8245-9601-B8CAFA8A2A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5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E3F97A7-BE04-5445-B071-125C43CF61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BBFB76E8-6D3E-4E43-AC58-60787F019F15}" type="datetimeFigureOut">
              <a:rPr lang="sv-SE" smtClean="0"/>
              <a:t>2023-11-20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AC57B23-B05E-0C4A-8AB8-60EF619817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428584"/>
            <a:ext cx="2945659" cy="498055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FD60B75-8397-A943-B271-A820D60692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C205B77F-E09D-4C4C-A163-0CDB3A2B39F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9865164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5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35238E01-DB9F-9C4B-BEC6-75A10124D1F3}" type="datetimeFigureOut">
              <a:rPr lang="sv-SE" smtClean="0"/>
              <a:t>2023-11-20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4" tIns="45712" rIns="91424" bIns="45712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24" tIns="45712" rIns="91424" bIns="45712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8055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E151364A-DA71-2642-B504-51EC3F52C4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181104"/>
      </p:ext>
    </p:extLst>
  </p:cSld>
  <p:clrMap bg1="lt1" tx1="dk1" bg2="lt2" tx2="dk2" accent1="accent1" accent2="accent2" accent3="accent3" accent4="accent4" accent5="accent5" accent6="accent6" hlink="hlink" folHlink="folHlink"/>
  <p:hf sldNum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9282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9872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3334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7744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9485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1299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6057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kommen (färg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utomhus, träd, gräs, gångstig&#10;&#10;Automatiskt genererad beskrivning">
            <a:extLst>
              <a:ext uri="{FF2B5EF4-FFF2-40B4-BE49-F238E27FC236}">
                <a16:creationId xmlns:a16="http://schemas.microsoft.com/office/drawing/2014/main" id="{57FDBBF0-E498-AB47-95EA-EF18938753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074" b="27084"/>
          <a:stretch/>
        </p:blipFill>
        <p:spPr>
          <a:xfrm>
            <a:off x="192089" y="1328737"/>
            <a:ext cx="11807824" cy="5340352"/>
          </a:xfrm>
          <a:prstGeom prst="rect">
            <a:avLst/>
          </a:prstGeom>
        </p:spPr>
      </p:pic>
      <p:sp>
        <p:nvSpPr>
          <p:cNvPr id="12" name="Platshållare för bild 2">
            <a:extLst>
              <a:ext uri="{FF2B5EF4-FFF2-40B4-BE49-F238E27FC236}">
                <a16:creationId xmlns:a16="http://schemas.microsoft.com/office/drawing/2014/main" id="{A567B44B-C5B0-3A42-A5B3-E7E0C71A84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92088" y="1328737"/>
            <a:ext cx="11807825" cy="5340351"/>
          </a:xfrm>
          <a:prstGeom prst="rect">
            <a:avLst/>
          </a:prstGeom>
          <a:noFill/>
        </p:spPr>
        <p:txBody>
          <a:bodyPr anchor="ctr" anchorCtr="1"/>
          <a:lstStyle>
            <a:lvl1pPr marL="0" indent="0">
              <a:lnSpc>
                <a:spcPts val="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Byt bild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F7817846-1E4C-3848-8747-0273DB2E4A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71700" y="3981579"/>
            <a:ext cx="7812087" cy="618845"/>
          </a:xfrm>
          <a:prstGeom prst="rect">
            <a:avLst/>
          </a:prstGeom>
        </p:spPr>
        <p:txBody>
          <a:bodyPr tIns="0" anchor="t" anchorCtr="1"/>
          <a:lstStyle>
            <a:lvl1pPr marL="0" indent="0" algn="ctr">
              <a:buNone/>
              <a:defRPr lang="sv-SE" sz="2800" b="1" cap="all" spc="-100" baseline="0" dirty="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16" name="Platshållare för text 13">
            <a:extLst>
              <a:ext uri="{FF2B5EF4-FFF2-40B4-BE49-F238E27FC236}">
                <a16:creationId xmlns:a16="http://schemas.microsoft.com/office/drawing/2014/main" id="{5BB7D69C-CA28-9A46-AB8C-F80EE5855B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71700" y="2811082"/>
            <a:ext cx="7812087" cy="799398"/>
          </a:xfrm>
          <a:prstGeom prst="rect">
            <a:avLst/>
          </a:prstGeom>
          <a:effectLst/>
        </p:spPr>
        <p:txBody>
          <a:bodyPr anchor="t" anchorCtr="1"/>
          <a:lstStyle>
            <a:lvl1pPr marL="0" indent="0" algn="ctr">
              <a:buNone/>
              <a:defRPr lang="sv-SE" sz="6500" b="1" u="none" cap="all" spc="-100" baseline="0" dirty="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5" name="Platshållare för SmartArt 4">
            <a:extLst>
              <a:ext uri="{FF2B5EF4-FFF2-40B4-BE49-F238E27FC236}">
                <a16:creationId xmlns:a16="http://schemas.microsoft.com/office/drawing/2014/main" id="{20584464-C88E-6547-9C40-96823C5252C2}"/>
              </a:ext>
            </a:extLst>
          </p:cNvPr>
          <p:cNvSpPr>
            <a:spLocks noGrp="1"/>
          </p:cNvSpPr>
          <p:nvPr>
            <p:ph type="dgm" sz="quarter" idx="16" hasCustomPrompt="1"/>
          </p:nvPr>
        </p:nvSpPr>
        <p:spPr>
          <a:xfrm flipV="1">
            <a:off x="2171700" y="3722141"/>
            <a:ext cx="7812088" cy="1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sv-SE" dirty="0"/>
              <a:t>.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41E21EC3-BD8F-2F4F-B33B-3D7A135570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6604" y="258401"/>
            <a:ext cx="2744570" cy="828897"/>
          </a:xfrm>
          <a:prstGeom prst="rect">
            <a:avLst/>
          </a:prstGeom>
        </p:spPr>
      </p:pic>
      <p:sp>
        <p:nvSpPr>
          <p:cNvPr id="20" name="Platshållare för datum 7">
            <a:extLst>
              <a:ext uri="{FF2B5EF4-FFF2-40B4-BE49-F238E27FC236}">
                <a16:creationId xmlns:a16="http://schemas.microsoft.com/office/drawing/2014/main" id="{BDF74992-6441-4C4F-A43F-3BF319802E15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92088" y="6316171"/>
            <a:ext cx="1351230" cy="35291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fld id="{2689445F-F8EC-6641-8CDA-ACED0BAAC0C9}" type="datetime1">
              <a:rPr lang="sv-SE" smtClean="0"/>
              <a:pPr/>
              <a:t>2023-11-20</a:t>
            </a:fld>
            <a:endParaRPr lang="sv-SE" sz="1200" dirty="0"/>
          </a:p>
        </p:txBody>
      </p:sp>
      <p:sp>
        <p:nvSpPr>
          <p:cNvPr id="22" name="Platshållare för bildnummer 9">
            <a:extLst>
              <a:ext uri="{FF2B5EF4-FFF2-40B4-BE49-F238E27FC236}">
                <a16:creationId xmlns:a16="http://schemas.microsoft.com/office/drawing/2014/main" id="{6BBD2E59-1279-A24C-8761-F40ABF50A2F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128075" y="229731"/>
            <a:ext cx="871838" cy="463353"/>
          </a:xfrm>
          <a:prstGeom prst="rect">
            <a:avLst/>
          </a:prstGeom>
        </p:spPr>
        <p:txBody>
          <a:bodyPr/>
          <a:lstStyle>
            <a:lvl1pPr algn="r">
              <a:defRPr sz="2400" b="0" i="0" baseline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pPr algn="ctr"/>
            <a:fld id="{E8645303-2AAE-45D1-913A-B06AE6474513}" type="slidenum">
              <a:rPr lang="sv-SE" smtClean="0"/>
              <a:pPr algn="ctr"/>
              <a:t>‹#›</a:t>
            </a:fld>
            <a:endParaRPr lang="sv-SE" dirty="0"/>
          </a:p>
        </p:txBody>
      </p:sp>
      <p:sp>
        <p:nvSpPr>
          <p:cNvPr id="23" name="Platshållare för sidfot 8">
            <a:extLst>
              <a:ext uri="{FF2B5EF4-FFF2-40B4-BE49-F238E27FC236}">
                <a16:creationId xmlns:a16="http://schemas.microsoft.com/office/drawing/2014/main" id="{E16ECA12-5271-1C42-A5F1-ECC98136791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167438" y="6293224"/>
            <a:ext cx="5795964" cy="375864"/>
          </a:xfrm>
          <a:prstGeom prst="rect">
            <a:avLst/>
          </a:prstGeom>
          <a:noFill/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algn="r"/>
            <a:r>
              <a:rPr lang="sv-SE" dirty="0"/>
              <a:t>Info i sidfot</a:t>
            </a:r>
            <a:endParaRPr lang="sv-SE" dirty="0">
              <a:latin typeface="Verdana Pro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012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973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kommen grön (färg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1AE87971-1E17-0E48-BAAE-50A80CB3A20F}"/>
              </a:ext>
            </a:extLst>
          </p:cNvPr>
          <p:cNvSpPr/>
          <p:nvPr userDrawn="1"/>
        </p:nvSpPr>
        <p:spPr>
          <a:xfrm>
            <a:off x="203377" y="1340027"/>
            <a:ext cx="11783089" cy="5317772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2" name="Platshållare för bild 2">
            <a:extLst>
              <a:ext uri="{FF2B5EF4-FFF2-40B4-BE49-F238E27FC236}">
                <a16:creationId xmlns:a16="http://schemas.microsoft.com/office/drawing/2014/main" id="{1010F5D9-E86A-1A4D-94BF-4F77D2C30C3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92087" y="1328737"/>
            <a:ext cx="11807826" cy="5340351"/>
          </a:xfrm>
          <a:prstGeom prst="rect">
            <a:avLst/>
          </a:prstGeom>
          <a:noFill/>
        </p:spPr>
        <p:txBody>
          <a:bodyPr anchor="ctr" anchorCtr="1"/>
          <a:lstStyle>
            <a:lvl1pPr marL="0" indent="0">
              <a:lnSpc>
                <a:spcPts val="0"/>
              </a:lnSpc>
              <a:buNone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Byt bild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F7817846-1E4C-3848-8747-0273DB2E4A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71700" y="3981579"/>
            <a:ext cx="7812087" cy="618845"/>
          </a:xfrm>
          <a:prstGeom prst="rect">
            <a:avLst/>
          </a:prstGeom>
        </p:spPr>
        <p:txBody>
          <a:bodyPr tIns="0" anchor="t" anchorCtr="1"/>
          <a:lstStyle>
            <a:lvl1pPr marL="0" indent="0" algn="ctr">
              <a:buNone/>
              <a:defRPr lang="sv-SE" sz="2800" b="1" cap="all" spc="-100" baseline="0" dirty="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16" name="Platshållare för text 13">
            <a:extLst>
              <a:ext uri="{FF2B5EF4-FFF2-40B4-BE49-F238E27FC236}">
                <a16:creationId xmlns:a16="http://schemas.microsoft.com/office/drawing/2014/main" id="{5BB7D69C-CA28-9A46-AB8C-F80EE5855B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71700" y="2811082"/>
            <a:ext cx="7812087" cy="799398"/>
          </a:xfrm>
          <a:prstGeom prst="rect">
            <a:avLst/>
          </a:prstGeom>
          <a:effectLst/>
        </p:spPr>
        <p:txBody>
          <a:bodyPr anchor="t" anchorCtr="1"/>
          <a:lstStyle>
            <a:lvl1pPr marL="0" indent="0" algn="ctr">
              <a:buNone/>
              <a:defRPr lang="sv-SE" sz="6500" b="1" u="none" cap="all" spc="-100" baseline="0" dirty="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5" name="Platshållare för SmartArt 4">
            <a:extLst>
              <a:ext uri="{FF2B5EF4-FFF2-40B4-BE49-F238E27FC236}">
                <a16:creationId xmlns:a16="http://schemas.microsoft.com/office/drawing/2014/main" id="{20584464-C88E-6547-9C40-96823C5252C2}"/>
              </a:ext>
            </a:extLst>
          </p:cNvPr>
          <p:cNvSpPr>
            <a:spLocks noGrp="1"/>
          </p:cNvSpPr>
          <p:nvPr>
            <p:ph type="dgm" sz="quarter" idx="16" hasCustomPrompt="1"/>
          </p:nvPr>
        </p:nvSpPr>
        <p:spPr>
          <a:xfrm flipV="1">
            <a:off x="2171700" y="3722141"/>
            <a:ext cx="7812088" cy="1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sv-SE" dirty="0"/>
              <a:t>.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41E21EC3-BD8F-2F4F-B33B-3D7A135570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6604" y="258401"/>
            <a:ext cx="2744570" cy="828897"/>
          </a:xfrm>
          <a:prstGeom prst="rect">
            <a:avLst/>
          </a:prstGeom>
        </p:spPr>
      </p:pic>
      <p:sp>
        <p:nvSpPr>
          <p:cNvPr id="20" name="Platshållare för datum 7">
            <a:extLst>
              <a:ext uri="{FF2B5EF4-FFF2-40B4-BE49-F238E27FC236}">
                <a16:creationId xmlns:a16="http://schemas.microsoft.com/office/drawing/2014/main" id="{BDF74992-6441-4C4F-A43F-3BF319802E15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92088" y="6316171"/>
            <a:ext cx="1351230" cy="35291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fld id="{2689445F-F8EC-6641-8CDA-ACED0BAAC0C9}" type="datetime1">
              <a:rPr lang="sv-SE" smtClean="0"/>
              <a:pPr/>
              <a:t>2023-11-20</a:t>
            </a:fld>
            <a:endParaRPr lang="sv-SE" sz="1200" dirty="0"/>
          </a:p>
        </p:txBody>
      </p:sp>
      <p:sp>
        <p:nvSpPr>
          <p:cNvPr id="22" name="Platshållare för bildnummer 9">
            <a:extLst>
              <a:ext uri="{FF2B5EF4-FFF2-40B4-BE49-F238E27FC236}">
                <a16:creationId xmlns:a16="http://schemas.microsoft.com/office/drawing/2014/main" id="{6BBD2E59-1279-A24C-8761-F40ABF50A2F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128075" y="229731"/>
            <a:ext cx="871838" cy="463353"/>
          </a:xfrm>
          <a:prstGeom prst="rect">
            <a:avLst/>
          </a:prstGeom>
        </p:spPr>
        <p:txBody>
          <a:bodyPr/>
          <a:lstStyle>
            <a:lvl1pPr algn="r">
              <a:defRPr sz="2400" b="0" i="0" baseline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pPr algn="ctr"/>
            <a:fld id="{E8645303-2AAE-45D1-913A-B06AE6474513}" type="slidenum">
              <a:rPr lang="sv-SE" smtClean="0"/>
              <a:pPr algn="ctr"/>
              <a:t>‹#›</a:t>
            </a:fld>
            <a:endParaRPr lang="sv-SE" dirty="0"/>
          </a:p>
        </p:txBody>
      </p:sp>
      <p:sp>
        <p:nvSpPr>
          <p:cNvPr id="23" name="Platshållare för sidfot 8">
            <a:extLst>
              <a:ext uri="{FF2B5EF4-FFF2-40B4-BE49-F238E27FC236}">
                <a16:creationId xmlns:a16="http://schemas.microsoft.com/office/drawing/2014/main" id="{E16ECA12-5271-1C42-A5F1-ECC98136791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167438" y="6293224"/>
            <a:ext cx="5795964" cy="375864"/>
          </a:xfrm>
          <a:prstGeom prst="rect">
            <a:avLst/>
          </a:prstGeom>
          <a:noFill/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algn="r"/>
            <a:r>
              <a:rPr lang="sv-SE"/>
              <a:t>Info i sidfot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1295086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kommen / Paus / Tac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träd, grön, skog, växt&#10;&#10;Automatiskt genererad beskrivning">
            <a:extLst>
              <a:ext uri="{FF2B5EF4-FFF2-40B4-BE49-F238E27FC236}">
                <a16:creationId xmlns:a16="http://schemas.microsoft.com/office/drawing/2014/main" id="{87D54A09-87AE-F54D-9255-935C11A181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t="14567" r="-1" b="14565"/>
          <a:stretch/>
        </p:blipFill>
        <p:spPr>
          <a:xfrm>
            <a:off x="0" y="188914"/>
            <a:ext cx="12191999" cy="6480175"/>
          </a:xfrm>
          <a:prstGeom prst="rect">
            <a:avLst/>
          </a:prstGeom>
        </p:spPr>
      </p:pic>
      <p:sp>
        <p:nvSpPr>
          <p:cNvPr id="11" name="Platshållare för bild 2">
            <a:extLst>
              <a:ext uri="{FF2B5EF4-FFF2-40B4-BE49-F238E27FC236}">
                <a16:creationId xmlns:a16="http://schemas.microsoft.com/office/drawing/2014/main" id="{33B1D538-02AD-1E4A-A061-813F467D59B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188913"/>
            <a:ext cx="12192000" cy="6480175"/>
          </a:xfrm>
          <a:prstGeom prst="rect">
            <a:avLst/>
          </a:prstGeom>
          <a:noFill/>
        </p:spPr>
        <p:txBody>
          <a:bodyPr anchor="ctr" anchorCtr="1"/>
          <a:lstStyle>
            <a:lvl1pPr marL="0" indent="0">
              <a:lnSpc>
                <a:spcPts val="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Byt bild</a:t>
            </a:r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26CF0A08-3969-C846-A562-4D7599211B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71700" y="3424357"/>
            <a:ext cx="7812087" cy="618845"/>
          </a:xfrm>
          <a:prstGeom prst="rect">
            <a:avLst/>
          </a:prstGeom>
        </p:spPr>
        <p:txBody>
          <a:bodyPr tIns="0" anchor="t" anchorCtr="1"/>
          <a:lstStyle>
            <a:lvl1pPr marL="0" indent="0" algn="ctr">
              <a:buNone/>
              <a:defRPr lang="sv-SE" sz="2800" b="1" cap="all" spc="-100" baseline="0" dirty="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5" name="Platshållare för text 13">
            <a:extLst>
              <a:ext uri="{FF2B5EF4-FFF2-40B4-BE49-F238E27FC236}">
                <a16:creationId xmlns:a16="http://schemas.microsoft.com/office/drawing/2014/main" id="{2F6B6C91-0FEF-104F-AB89-15FF0387BF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71700" y="2253860"/>
            <a:ext cx="7812087" cy="799398"/>
          </a:xfrm>
          <a:prstGeom prst="rect">
            <a:avLst/>
          </a:prstGeom>
          <a:effectLst/>
        </p:spPr>
        <p:txBody>
          <a:bodyPr anchor="t" anchorCtr="1"/>
          <a:lstStyle>
            <a:lvl1pPr marL="0" indent="0" algn="ctr">
              <a:buNone/>
              <a:defRPr lang="sv-SE" sz="6500" b="1" u="none" cap="all" spc="-100" baseline="0" dirty="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6" name="Platshållare för SmartArt 3">
            <a:extLst>
              <a:ext uri="{FF2B5EF4-FFF2-40B4-BE49-F238E27FC236}">
                <a16:creationId xmlns:a16="http://schemas.microsoft.com/office/drawing/2014/main" id="{6C42AF67-0627-FC45-ADE6-84A3194F2846}"/>
              </a:ext>
            </a:extLst>
          </p:cNvPr>
          <p:cNvSpPr>
            <a:spLocks noGrp="1" noChangeAspect="1"/>
          </p:cNvSpPr>
          <p:nvPr>
            <p:ph type="dgm" sz="quarter" idx="14" hasCustomPrompt="1"/>
          </p:nvPr>
        </p:nvSpPr>
        <p:spPr>
          <a:xfrm>
            <a:off x="381600" y="423208"/>
            <a:ext cx="1952160" cy="58532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-</a:t>
            </a:r>
          </a:p>
        </p:txBody>
      </p:sp>
      <p:sp>
        <p:nvSpPr>
          <p:cNvPr id="7" name="Platshållare för SmartArt 4">
            <a:extLst>
              <a:ext uri="{FF2B5EF4-FFF2-40B4-BE49-F238E27FC236}">
                <a16:creationId xmlns:a16="http://schemas.microsoft.com/office/drawing/2014/main" id="{89D0D48C-2D7F-2A41-A55C-B43D0BAC78C1}"/>
              </a:ext>
            </a:extLst>
          </p:cNvPr>
          <p:cNvSpPr>
            <a:spLocks noGrp="1"/>
          </p:cNvSpPr>
          <p:nvPr>
            <p:ph type="dgm" sz="quarter" idx="16" hasCustomPrompt="1"/>
          </p:nvPr>
        </p:nvSpPr>
        <p:spPr>
          <a:xfrm flipV="1">
            <a:off x="2171700" y="3164919"/>
            <a:ext cx="7812088" cy="1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sv-SE" dirty="0"/>
              <a:t>.</a:t>
            </a:r>
          </a:p>
        </p:txBody>
      </p:sp>
      <p:sp>
        <p:nvSpPr>
          <p:cNvPr id="8" name="Platshållare för text 11">
            <a:extLst>
              <a:ext uri="{FF2B5EF4-FFF2-40B4-BE49-F238E27FC236}">
                <a16:creationId xmlns:a16="http://schemas.microsoft.com/office/drawing/2014/main" id="{58707BAC-3775-B142-B25A-BD31314087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71699" y="4353639"/>
            <a:ext cx="7812088" cy="1614231"/>
          </a:xfrm>
          <a:prstGeom prst="rect">
            <a:avLst/>
          </a:prstGeom>
        </p:spPr>
        <p:txBody>
          <a:bodyPr wrap="square" lIns="90000" rIns="90000" anchor="t" anchorCtr="0"/>
          <a:lstStyle>
            <a:lvl1pPr marL="0" indent="0" algn="ctr">
              <a:lnSpc>
                <a:spcPct val="125000"/>
              </a:lnSpc>
              <a:buNone/>
              <a:defRPr sz="2000" b="0" i="0" cap="none" baseline="0">
                <a:solidFill>
                  <a:schemeClr val="bg1"/>
                </a:solidFill>
                <a:latin typeface="Verdana Pro" panose="020B0604030504040204" pitchFamily="34" charset="0"/>
              </a:defRPr>
            </a:lvl1pPr>
            <a:lvl2pPr marL="360000" indent="0" algn="ctr">
              <a:spcBef>
                <a:spcPts val="8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2pPr>
            <a:lvl3pPr marL="1080000" indent="-180000" algn="ctr">
              <a:spcBef>
                <a:spcPts val="6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620000" indent="-180000" algn="ctr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2160000" indent="-180000" algn="ctr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Ytterligare text</a:t>
            </a:r>
          </a:p>
        </p:txBody>
      </p:sp>
      <p:sp>
        <p:nvSpPr>
          <p:cNvPr id="13" name="Platshållare för datum 7">
            <a:extLst>
              <a:ext uri="{FF2B5EF4-FFF2-40B4-BE49-F238E27FC236}">
                <a16:creationId xmlns:a16="http://schemas.microsoft.com/office/drawing/2014/main" id="{E5D19F17-5948-6E42-A81C-396ECC7EF016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92088" y="6316171"/>
            <a:ext cx="1351230" cy="35291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fld id="{11162811-64EA-8A4E-843B-F877372392D2}" type="datetime1">
              <a:rPr lang="sv-SE" smtClean="0"/>
              <a:pPr/>
              <a:t>2023-11-20</a:t>
            </a:fld>
            <a:endParaRPr lang="sv-SE" sz="1200" dirty="0"/>
          </a:p>
        </p:txBody>
      </p:sp>
      <p:sp>
        <p:nvSpPr>
          <p:cNvPr id="15" name="Platshållare för bildnummer 9">
            <a:extLst>
              <a:ext uri="{FF2B5EF4-FFF2-40B4-BE49-F238E27FC236}">
                <a16:creationId xmlns:a16="http://schemas.microsoft.com/office/drawing/2014/main" id="{82B718FF-EBC7-4748-97C3-7F46E8504FA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128075" y="229731"/>
            <a:ext cx="871838" cy="463353"/>
          </a:xfrm>
          <a:prstGeom prst="rect">
            <a:avLst/>
          </a:prstGeom>
        </p:spPr>
        <p:txBody>
          <a:bodyPr/>
          <a:lstStyle>
            <a:lvl1pPr algn="r">
              <a:defRPr sz="2400" b="0" i="0" baseline="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algn="ctr"/>
            <a:fld id="{E8645303-2AAE-45D1-913A-B06AE6474513}" type="slidenum">
              <a:rPr lang="sv-SE" smtClean="0"/>
              <a:pPr algn="ctr"/>
              <a:t>‹#›</a:t>
            </a:fld>
            <a:endParaRPr lang="sv-SE" dirty="0">
              <a:latin typeface="Verdana Pro" panose="020B0604030504040204" pitchFamily="34" charset="0"/>
            </a:endParaRPr>
          </a:p>
        </p:txBody>
      </p:sp>
      <p:sp>
        <p:nvSpPr>
          <p:cNvPr id="16" name="Platshållare för sidfot 8">
            <a:extLst>
              <a:ext uri="{FF2B5EF4-FFF2-40B4-BE49-F238E27FC236}">
                <a16:creationId xmlns:a16="http://schemas.microsoft.com/office/drawing/2014/main" id="{66DC5C26-1EF6-B24F-B504-C647CD7524F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6167438" y="6293224"/>
            <a:ext cx="5795964" cy="375864"/>
          </a:xfrm>
          <a:prstGeom prst="rect">
            <a:avLst/>
          </a:prstGeom>
          <a:noFill/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algn="r"/>
            <a:r>
              <a:rPr lang="sv-SE"/>
              <a:t>Info i sidfot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3496522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unktlista (grö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9772B9F-79C8-204F-8686-5889D93D011D}"/>
              </a:ext>
            </a:extLst>
          </p:cNvPr>
          <p:cNvSpPr/>
          <p:nvPr userDrawn="1"/>
        </p:nvSpPr>
        <p:spPr>
          <a:xfrm>
            <a:off x="0" y="188913"/>
            <a:ext cx="12192000" cy="6480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3" name="Bildobjekt 12" descr="En bild som visar sitter, ritning&#10;&#10;Automatiskt genererad beskrivning">
            <a:extLst>
              <a:ext uri="{FF2B5EF4-FFF2-40B4-BE49-F238E27FC236}">
                <a16:creationId xmlns:a16="http://schemas.microsoft.com/office/drawing/2014/main" id="{9DA21396-07E9-DB43-823B-A0AA6371D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2121" y="423208"/>
            <a:ext cx="1952160" cy="585321"/>
          </a:xfrm>
          <a:prstGeom prst="rect">
            <a:avLst/>
          </a:prstGeom>
        </p:spPr>
      </p:pic>
      <p:sp>
        <p:nvSpPr>
          <p:cNvPr id="8" name="Platshållare för text 11">
            <a:extLst>
              <a:ext uri="{FF2B5EF4-FFF2-40B4-BE49-F238E27FC236}">
                <a16:creationId xmlns:a16="http://schemas.microsoft.com/office/drawing/2014/main" id="{D5376423-6DF4-C644-888A-69F2D1DCC9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07208" y="2404880"/>
            <a:ext cx="7793833" cy="3318345"/>
          </a:xfrm>
          <a:prstGeom prst="rect">
            <a:avLst/>
          </a:prstGeom>
        </p:spPr>
        <p:txBody>
          <a:bodyPr wrap="square" lIns="90000" rIns="90000" anchor="t" anchorCtr="0"/>
          <a:lstStyle>
            <a:lvl1pPr marL="0" indent="0">
              <a:lnSpc>
                <a:spcPct val="125000"/>
              </a:lnSpc>
              <a:buNone/>
              <a:defRPr sz="2000" b="0" i="0" cap="none" baseline="0">
                <a:solidFill>
                  <a:schemeClr val="bg1"/>
                </a:solidFill>
                <a:latin typeface="Verdana Pro" panose="020B0604030504040204" pitchFamily="34" charset="0"/>
              </a:defRPr>
            </a:lvl1pPr>
            <a:lvl2pPr marL="540000" indent="-180000">
              <a:spcBef>
                <a:spcPts val="8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Verdana Pro" panose="020B0604030504040204" pitchFamily="34" charset="0"/>
              </a:defRPr>
            </a:lvl2pPr>
            <a:lvl3pPr marL="1080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Verdana Pro" panose="020B0604030504040204" pitchFamily="34" charset="0"/>
              </a:defRPr>
            </a:lvl3pPr>
            <a:lvl4pPr marL="1620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Verdana Pro" panose="020B0604030504040204" pitchFamily="34" charset="0"/>
              </a:defRPr>
            </a:lvl4pPr>
            <a:lvl5pPr marL="2160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Verdana Pro" panose="020B0604030504040204" pitchFamily="34" charset="0"/>
              </a:defRPr>
            </a:lvl5pPr>
          </a:lstStyle>
          <a:p>
            <a:pPr lvl="0"/>
            <a:r>
              <a:rPr lang="sv-SE" dirty="0"/>
              <a:t>Infoga text</a:t>
            </a:r>
          </a:p>
          <a:p>
            <a:pPr lvl="1"/>
            <a:r>
              <a:rPr lang="sv-SE" dirty="0"/>
              <a:t>Nivå 1</a:t>
            </a:r>
          </a:p>
          <a:p>
            <a:pPr lvl="2"/>
            <a:r>
              <a:rPr lang="sv-SE" dirty="0"/>
              <a:t>Nivå 2</a:t>
            </a:r>
          </a:p>
          <a:p>
            <a:pPr lvl="3"/>
            <a:r>
              <a:rPr lang="sv-SE" dirty="0"/>
              <a:t>Nivå 3</a:t>
            </a:r>
          </a:p>
          <a:p>
            <a:pPr lvl="4"/>
            <a:r>
              <a:rPr lang="sv-SE" dirty="0"/>
              <a:t>Nivå 4</a:t>
            </a:r>
          </a:p>
        </p:txBody>
      </p:sp>
      <p:sp>
        <p:nvSpPr>
          <p:cNvPr id="11" name="Rubrik 14">
            <a:extLst>
              <a:ext uri="{FF2B5EF4-FFF2-40B4-BE49-F238E27FC236}">
                <a16:creationId xmlns:a16="http://schemas.microsoft.com/office/drawing/2014/main" id="{D487FA7F-D275-BE41-8CD0-8D9BBB6B9D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7209" y="1844107"/>
            <a:ext cx="7793833" cy="615789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2" name="Platshållare för datum 7">
            <a:extLst>
              <a:ext uri="{FF2B5EF4-FFF2-40B4-BE49-F238E27FC236}">
                <a16:creationId xmlns:a16="http://schemas.microsoft.com/office/drawing/2014/main" id="{8659E079-43C5-AC48-A0D8-337754B909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92088" y="6316171"/>
            <a:ext cx="1351230" cy="35291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fld id="{D76D461A-564D-A04D-A594-FBC47BE95D3D}" type="datetime1">
              <a:rPr lang="sv-SE" smtClean="0"/>
              <a:pPr/>
              <a:t>2023-11-20</a:t>
            </a:fld>
            <a:endParaRPr lang="sv-SE" sz="1200" dirty="0"/>
          </a:p>
        </p:txBody>
      </p:sp>
      <p:sp>
        <p:nvSpPr>
          <p:cNvPr id="17" name="Platshållare för bildnummer 9">
            <a:extLst>
              <a:ext uri="{FF2B5EF4-FFF2-40B4-BE49-F238E27FC236}">
                <a16:creationId xmlns:a16="http://schemas.microsoft.com/office/drawing/2014/main" id="{C45D8354-E8B4-454C-AF8E-A15667F5231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28075" y="229731"/>
            <a:ext cx="871838" cy="463353"/>
          </a:xfrm>
          <a:prstGeom prst="rect">
            <a:avLst/>
          </a:prstGeom>
        </p:spPr>
        <p:txBody>
          <a:bodyPr/>
          <a:lstStyle>
            <a:lvl1pPr algn="r">
              <a:defRPr sz="2400" b="0" i="0" baseline="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algn="ctr"/>
            <a:fld id="{E8645303-2AAE-45D1-913A-B06AE6474513}" type="slidenum">
              <a:rPr lang="sv-SE" smtClean="0"/>
              <a:pPr algn="ctr"/>
              <a:t>‹#›</a:t>
            </a:fld>
            <a:endParaRPr lang="sv-SE" dirty="0">
              <a:latin typeface="Verdana Pro" panose="020B0604030504040204" pitchFamily="34" charset="0"/>
            </a:endParaRPr>
          </a:p>
        </p:txBody>
      </p:sp>
      <p:sp>
        <p:nvSpPr>
          <p:cNvPr id="18" name="Platshållare för sidfot 8">
            <a:extLst>
              <a:ext uri="{FF2B5EF4-FFF2-40B4-BE49-F238E27FC236}">
                <a16:creationId xmlns:a16="http://schemas.microsoft.com/office/drawing/2014/main" id="{B783A721-70E7-5841-A173-E4DA76212E1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167438" y="6293224"/>
            <a:ext cx="5795964" cy="375864"/>
          </a:xfrm>
          <a:prstGeom prst="rect">
            <a:avLst/>
          </a:prstGeom>
          <a:noFill/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algn="r"/>
            <a:r>
              <a:rPr lang="sv-SE"/>
              <a:t>Info i sidfot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2571745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unktlista (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2ABA1062-92C6-BC4D-99E3-76DEC083B470}"/>
              </a:ext>
            </a:extLst>
          </p:cNvPr>
          <p:cNvSpPr/>
          <p:nvPr userDrawn="1"/>
        </p:nvSpPr>
        <p:spPr>
          <a:xfrm>
            <a:off x="0" y="188913"/>
            <a:ext cx="12191999" cy="6480175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8" name="Bildobjekt 7" descr="En bild som visar sitter, ritning&#10;&#10;Automatiskt genererad beskrivning">
            <a:extLst>
              <a:ext uri="{FF2B5EF4-FFF2-40B4-BE49-F238E27FC236}">
                <a16:creationId xmlns:a16="http://schemas.microsoft.com/office/drawing/2014/main" id="{03C2FF10-1CB6-724A-BCD4-0AE3CAB7B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2121" y="423208"/>
            <a:ext cx="1952160" cy="585321"/>
          </a:xfrm>
          <a:prstGeom prst="rect">
            <a:avLst/>
          </a:prstGeom>
        </p:spPr>
      </p:pic>
      <p:sp>
        <p:nvSpPr>
          <p:cNvPr id="14" name="Platshållare för datum 7">
            <a:extLst>
              <a:ext uri="{FF2B5EF4-FFF2-40B4-BE49-F238E27FC236}">
                <a16:creationId xmlns:a16="http://schemas.microsoft.com/office/drawing/2014/main" id="{F9AD0B86-5246-7E46-8844-1ACD25B2566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92088" y="6316171"/>
            <a:ext cx="1351230" cy="35291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fld id="{9D8C643F-AB77-0E4C-AA4E-BFA7C61842FA}" type="datetime1">
              <a:rPr lang="sv-SE" smtClean="0"/>
              <a:pPr/>
              <a:t>2023-11-20</a:t>
            </a:fld>
            <a:endParaRPr lang="sv-SE" sz="1200" dirty="0"/>
          </a:p>
        </p:txBody>
      </p:sp>
      <p:sp>
        <p:nvSpPr>
          <p:cNvPr id="21" name="Platshållare för bildnummer 9">
            <a:extLst>
              <a:ext uri="{FF2B5EF4-FFF2-40B4-BE49-F238E27FC236}">
                <a16:creationId xmlns:a16="http://schemas.microsoft.com/office/drawing/2014/main" id="{4B7C0E18-EF11-814A-87AE-1856E07C3D1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28075" y="229731"/>
            <a:ext cx="871838" cy="463353"/>
          </a:xfrm>
          <a:prstGeom prst="rect">
            <a:avLst/>
          </a:prstGeom>
        </p:spPr>
        <p:txBody>
          <a:bodyPr/>
          <a:lstStyle>
            <a:lvl1pPr algn="r">
              <a:defRPr sz="2400" b="0" i="0" baseline="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algn="ctr"/>
            <a:fld id="{E8645303-2AAE-45D1-913A-B06AE6474513}" type="slidenum">
              <a:rPr lang="sv-SE" smtClean="0"/>
              <a:pPr algn="ctr"/>
              <a:t>‹#›</a:t>
            </a:fld>
            <a:endParaRPr lang="sv-SE" dirty="0">
              <a:latin typeface="Verdana Pro" panose="020B0604030504040204" pitchFamily="34" charset="0"/>
            </a:endParaRPr>
          </a:p>
        </p:txBody>
      </p:sp>
      <p:sp>
        <p:nvSpPr>
          <p:cNvPr id="23" name="Platshållare för sidfot 8">
            <a:extLst>
              <a:ext uri="{FF2B5EF4-FFF2-40B4-BE49-F238E27FC236}">
                <a16:creationId xmlns:a16="http://schemas.microsoft.com/office/drawing/2014/main" id="{4D36684B-586A-874F-8CFB-C757F7C3D17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167438" y="6293224"/>
            <a:ext cx="5795964" cy="375864"/>
          </a:xfrm>
          <a:prstGeom prst="rect">
            <a:avLst/>
          </a:prstGeom>
          <a:noFill/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algn="r"/>
            <a:r>
              <a:rPr lang="sv-SE"/>
              <a:t>Info i sidfot</a:t>
            </a:r>
            <a:endParaRPr lang="sv-SE" sz="1200" dirty="0"/>
          </a:p>
        </p:txBody>
      </p:sp>
      <p:sp>
        <p:nvSpPr>
          <p:cNvPr id="10" name="Rubrik 14">
            <a:extLst>
              <a:ext uri="{FF2B5EF4-FFF2-40B4-BE49-F238E27FC236}">
                <a16:creationId xmlns:a16="http://schemas.microsoft.com/office/drawing/2014/main" id="{0C8A940E-FAC7-674C-8391-424CD698D4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6208" y="1842669"/>
            <a:ext cx="7812088" cy="615789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1" name="Platshållare för text 11">
            <a:extLst>
              <a:ext uri="{FF2B5EF4-FFF2-40B4-BE49-F238E27FC236}">
                <a16:creationId xmlns:a16="http://schemas.microsoft.com/office/drawing/2014/main" id="{739B560D-0DDA-5641-A70B-554FFF1D3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06207" y="2403442"/>
            <a:ext cx="7812088" cy="3318345"/>
          </a:xfrm>
          <a:prstGeom prst="rect">
            <a:avLst/>
          </a:prstGeom>
        </p:spPr>
        <p:txBody>
          <a:bodyPr wrap="square" lIns="90000" rIns="90000" anchor="t" anchorCtr="0"/>
          <a:lstStyle>
            <a:lvl1pPr marL="180000" indent="-180000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="0" i="0" cap="none" baseline="0">
                <a:solidFill>
                  <a:schemeClr val="bg1"/>
                </a:solidFill>
                <a:latin typeface="Verdana Pro" panose="020B0604030504040204" pitchFamily="34" charset="0"/>
              </a:defRPr>
            </a:lvl1pPr>
            <a:lvl2pPr marL="540000" indent="-180000">
              <a:spcBef>
                <a:spcPts val="8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Verdana Pro" panose="020B0604030504040204" pitchFamily="34" charset="0"/>
              </a:defRPr>
            </a:lvl2pPr>
            <a:lvl3pPr marL="1080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Verdana Pro" panose="020B0604030504040204" pitchFamily="34" charset="0"/>
              </a:defRPr>
            </a:lvl3pPr>
            <a:lvl4pPr marL="1620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Verdana Pro" panose="020B0604030504040204" pitchFamily="34" charset="0"/>
              </a:defRPr>
            </a:lvl4pPr>
            <a:lvl5pPr marL="2160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Verdana Pro" panose="020B0604030504040204" pitchFamily="34" charset="0"/>
              </a:defRPr>
            </a:lvl5pPr>
          </a:lstStyle>
          <a:p>
            <a:pPr lvl="0"/>
            <a:r>
              <a:rPr lang="sv-SE" dirty="0"/>
              <a:t>Infoga Punktlista</a:t>
            </a:r>
          </a:p>
          <a:p>
            <a:pPr lvl="1"/>
            <a:r>
              <a:rPr lang="sv-SE" dirty="0"/>
              <a:t>Nivå 1</a:t>
            </a:r>
          </a:p>
          <a:p>
            <a:pPr lvl="2"/>
            <a:r>
              <a:rPr lang="sv-SE" dirty="0"/>
              <a:t>Nivå 2</a:t>
            </a:r>
          </a:p>
          <a:p>
            <a:pPr lvl="3"/>
            <a:r>
              <a:rPr lang="sv-SE" dirty="0"/>
              <a:t>Nivå 3</a:t>
            </a:r>
          </a:p>
          <a:p>
            <a:pPr lvl="4"/>
            <a:r>
              <a:rPr lang="sv-SE" dirty="0"/>
              <a:t>Nivå 4</a:t>
            </a:r>
          </a:p>
        </p:txBody>
      </p:sp>
    </p:spTree>
    <p:extLst>
      <p:ext uri="{BB962C8B-B14F-4D97-AF65-F5344CB8AC3E}">
        <p14:creationId xmlns:p14="http://schemas.microsoft.com/office/powerpoint/2010/main" val="1670672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utomhus, träd, snö, skog&#10;&#10;Automatiskt genererad beskrivning">
            <a:extLst>
              <a:ext uri="{FF2B5EF4-FFF2-40B4-BE49-F238E27FC236}">
                <a16:creationId xmlns:a16="http://schemas.microsoft.com/office/drawing/2014/main" id="{C1E59D05-54B4-B140-84AE-7F9B545BAD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14" r="25353"/>
          <a:stretch/>
        </p:blipFill>
        <p:spPr>
          <a:xfrm>
            <a:off x="6176684" y="194883"/>
            <a:ext cx="6015316" cy="6478542"/>
          </a:xfrm>
          <a:prstGeom prst="rect">
            <a:avLst/>
          </a:prstGeom>
        </p:spPr>
      </p:pic>
      <p:sp>
        <p:nvSpPr>
          <p:cNvPr id="15" name="Platshållare för bild 8">
            <a:extLst>
              <a:ext uri="{FF2B5EF4-FFF2-40B4-BE49-F238E27FC236}">
                <a16:creationId xmlns:a16="http://schemas.microsoft.com/office/drawing/2014/main" id="{DF44EB90-4D5C-BC47-9488-EB7AF5E1797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74640" y="195864"/>
            <a:ext cx="6015317" cy="6480175"/>
          </a:xfrm>
          <a:prstGeom prst="rect">
            <a:avLst/>
          </a:prstGeom>
          <a:noFill/>
        </p:spPr>
        <p:txBody>
          <a:bodyPr anchor="ctr" anchorCtr="0"/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Byt bild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08CFF308-8F4B-4A47-9D43-8AE5A41EB927}"/>
              </a:ext>
            </a:extLst>
          </p:cNvPr>
          <p:cNvSpPr/>
          <p:nvPr userDrawn="1"/>
        </p:nvSpPr>
        <p:spPr>
          <a:xfrm>
            <a:off x="1" y="188913"/>
            <a:ext cx="5988050" cy="6480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F1C51DC5-F2A3-0049-AD46-2100FE1392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5032" y="2412360"/>
            <a:ext cx="4477869" cy="3318345"/>
          </a:xfrm>
          <a:prstGeom prst="rect">
            <a:avLst/>
          </a:prstGeom>
        </p:spPr>
        <p:txBody>
          <a:bodyPr wrap="square" lIns="90000" rIns="90000" anchor="t" anchorCtr="0"/>
          <a:lstStyle>
            <a:lvl1pPr marL="0" indent="0">
              <a:lnSpc>
                <a:spcPct val="125000"/>
              </a:lnSpc>
              <a:buNone/>
              <a:defRPr sz="2000" b="0" i="0" cap="none" baseline="0">
                <a:solidFill>
                  <a:schemeClr val="bg1"/>
                </a:solidFill>
                <a:latin typeface="Verdana Pro" panose="020B060403050404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Verdana Pro" panose="020B060403050404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Verdana Pro" panose="020B060403050404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Verdana Pro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Verdana Pro" panose="020B0604030504040204" pitchFamily="34" charset="0"/>
              </a:defRPr>
            </a:lvl5pPr>
          </a:lstStyle>
          <a:p>
            <a:pPr lvl="0"/>
            <a:r>
              <a:rPr lang="sv-SE" dirty="0"/>
              <a:t>Infoga text</a:t>
            </a:r>
          </a:p>
          <a:p>
            <a:pPr lvl="1"/>
            <a:r>
              <a:rPr lang="sv-SE" dirty="0"/>
              <a:t>Nivå 1</a:t>
            </a:r>
          </a:p>
          <a:p>
            <a:pPr lvl="2"/>
            <a:r>
              <a:rPr lang="sv-SE" dirty="0"/>
              <a:t>Nivå 2</a:t>
            </a:r>
          </a:p>
          <a:p>
            <a:pPr lvl="3"/>
            <a:r>
              <a:rPr lang="sv-SE" dirty="0"/>
              <a:t>Nivå 3</a:t>
            </a:r>
          </a:p>
          <a:p>
            <a:pPr lvl="4"/>
            <a:r>
              <a:rPr lang="sv-SE" dirty="0"/>
              <a:t>Nivå 4</a:t>
            </a:r>
          </a:p>
        </p:txBody>
      </p:sp>
      <p:pic>
        <p:nvPicPr>
          <p:cNvPr id="13" name="Bildobjekt 12" descr="En bild som visar sitter, ritning&#10;&#10;Automatiskt genererad beskrivning">
            <a:extLst>
              <a:ext uri="{FF2B5EF4-FFF2-40B4-BE49-F238E27FC236}">
                <a16:creationId xmlns:a16="http://schemas.microsoft.com/office/drawing/2014/main" id="{C0BE6177-1411-C744-9069-29973BF900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2121" y="423208"/>
            <a:ext cx="1952160" cy="585321"/>
          </a:xfrm>
          <a:prstGeom prst="rect">
            <a:avLst/>
          </a:prstGeom>
        </p:spPr>
      </p:pic>
      <p:sp>
        <p:nvSpPr>
          <p:cNvPr id="14" name="Rubrik 14">
            <a:extLst>
              <a:ext uri="{FF2B5EF4-FFF2-40B4-BE49-F238E27FC236}">
                <a16:creationId xmlns:a16="http://schemas.microsoft.com/office/drawing/2014/main" id="{FE8458F4-D81D-7947-8168-6AB2295CA3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860" y="1851587"/>
            <a:ext cx="4500282" cy="615789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9" name="Platshållare för datum 7">
            <a:extLst>
              <a:ext uri="{FF2B5EF4-FFF2-40B4-BE49-F238E27FC236}">
                <a16:creationId xmlns:a16="http://schemas.microsoft.com/office/drawing/2014/main" id="{E7FBC337-0653-904A-B4BA-2D4433F3DEF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92088" y="6316171"/>
            <a:ext cx="1351230" cy="35291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fld id="{44CE8C7E-D526-8F43-A673-456728331178}" type="datetime1">
              <a:rPr lang="sv-SE" smtClean="0"/>
              <a:pPr/>
              <a:t>2023-11-20</a:t>
            </a:fld>
            <a:endParaRPr lang="sv-SE" sz="1200" dirty="0"/>
          </a:p>
        </p:txBody>
      </p:sp>
      <p:sp>
        <p:nvSpPr>
          <p:cNvPr id="22" name="Platshållare för bildnummer 9">
            <a:extLst>
              <a:ext uri="{FF2B5EF4-FFF2-40B4-BE49-F238E27FC236}">
                <a16:creationId xmlns:a16="http://schemas.microsoft.com/office/drawing/2014/main" id="{A481B508-C6E1-A843-9618-3D861DBFB5C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28075" y="229731"/>
            <a:ext cx="871838" cy="463353"/>
          </a:xfrm>
          <a:prstGeom prst="rect">
            <a:avLst/>
          </a:prstGeom>
        </p:spPr>
        <p:txBody>
          <a:bodyPr/>
          <a:lstStyle>
            <a:lvl1pPr algn="r">
              <a:defRPr sz="2400" b="0" i="0" baseline="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algn="ctr"/>
            <a:fld id="{E8645303-2AAE-45D1-913A-B06AE6474513}" type="slidenum">
              <a:rPr lang="sv-SE" smtClean="0"/>
              <a:pPr algn="ctr"/>
              <a:t>‹#›</a:t>
            </a:fld>
            <a:endParaRPr lang="sv-SE" dirty="0">
              <a:latin typeface="Verdana Pro" panose="020B0604030504040204" pitchFamily="34" charset="0"/>
            </a:endParaRPr>
          </a:p>
        </p:txBody>
      </p:sp>
      <p:sp>
        <p:nvSpPr>
          <p:cNvPr id="23" name="Platshållare för sidfot 8">
            <a:extLst>
              <a:ext uri="{FF2B5EF4-FFF2-40B4-BE49-F238E27FC236}">
                <a16:creationId xmlns:a16="http://schemas.microsoft.com/office/drawing/2014/main" id="{3372C927-C5AD-0247-A844-EDE89DF0AFE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167438" y="6293224"/>
            <a:ext cx="5795964" cy="375864"/>
          </a:xfrm>
          <a:prstGeom prst="rect">
            <a:avLst/>
          </a:prstGeom>
          <a:noFill/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algn="r"/>
            <a:r>
              <a:rPr lang="sv-SE"/>
              <a:t>Info i sidfot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2357445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räd, gräs, skog, växt&#10;&#10;Automatiskt genererad beskrivning">
            <a:extLst>
              <a:ext uri="{FF2B5EF4-FFF2-40B4-BE49-F238E27FC236}">
                <a16:creationId xmlns:a16="http://schemas.microsoft.com/office/drawing/2014/main" id="{AED759E3-0A2C-7141-AB76-C643290745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742" r="18685"/>
          <a:stretch/>
        </p:blipFill>
        <p:spPr>
          <a:xfrm>
            <a:off x="-1364" y="188912"/>
            <a:ext cx="5981345" cy="6476235"/>
          </a:xfrm>
          <a:prstGeom prst="rect">
            <a:avLst/>
          </a:prstGeom>
        </p:spPr>
      </p:pic>
      <p:sp>
        <p:nvSpPr>
          <p:cNvPr id="11" name="Platshållare för bild 8">
            <a:extLst>
              <a:ext uri="{FF2B5EF4-FFF2-40B4-BE49-F238E27FC236}">
                <a16:creationId xmlns:a16="http://schemas.microsoft.com/office/drawing/2014/main" id="{93A682FC-49B2-F747-8D4D-0DE6A0F20FD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5" y="188913"/>
            <a:ext cx="5988050" cy="6492581"/>
          </a:xfrm>
          <a:prstGeom prst="rect">
            <a:avLst/>
          </a:prstGeom>
          <a:noFill/>
        </p:spPr>
        <p:txBody>
          <a:bodyPr anchor="ctr" anchorCtr="0"/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Byt bild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A47DC58E-79F6-A843-9863-392B53C817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2122" y="419607"/>
            <a:ext cx="1952160" cy="589579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C1B2D9E4-78DD-7545-8570-E9C3AC904183}"/>
              </a:ext>
            </a:extLst>
          </p:cNvPr>
          <p:cNvSpPr/>
          <p:nvPr userDrawn="1"/>
        </p:nvSpPr>
        <p:spPr>
          <a:xfrm>
            <a:off x="6176683" y="188913"/>
            <a:ext cx="5988050" cy="6480175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Platshållare för text 11">
            <a:extLst>
              <a:ext uri="{FF2B5EF4-FFF2-40B4-BE49-F238E27FC236}">
                <a16:creationId xmlns:a16="http://schemas.microsoft.com/office/drawing/2014/main" id="{EDE4D6D4-A393-9F4E-8950-598BAFF996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81714" y="2412360"/>
            <a:ext cx="4477869" cy="3318345"/>
          </a:xfrm>
          <a:prstGeom prst="rect">
            <a:avLst/>
          </a:prstGeom>
        </p:spPr>
        <p:txBody>
          <a:bodyPr wrap="square" lIns="90000" rIns="90000" anchor="t" anchorCtr="0"/>
          <a:lstStyle>
            <a:lvl1pPr marL="0" indent="0">
              <a:lnSpc>
                <a:spcPct val="125000"/>
              </a:lnSpc>
              <a:buNone/>
              <a:defRPr sz="2000" b="0" i="0" cap="none" baseline="0">
                <a:solidFill>
                  <a:schemeClr val="bg1"/>
                </a:solidFill>
                <a:latin typeface="Verdana Pro" panose="020B060403050404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Verdana Pro" panose="020B060403050404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Verdana Pro" panose="020B060403050404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Verdana Pro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Verdana Pro" panose="020B0604030504040204" pitchFamily="34" charset="0"/>
              </a:defRPr>
            </a:lvl5pPr>
          </a:lstStyle>
          <a:p>
            <a:pPr lvl="0"/>
            <a:r>
              <a:rPr lang="sv-SE" dirty="0"/>
              <a:t>Infoga text</a:t>
            </a:r>
          </a:p>
          <a:p>
            <a:pPr lvl="1"/>
            <a:r>
              <a:rPr lang="sv-SE" dirty="0"/>
              <a:t>Nivå 1</a:t>
            </a:r>
          </a:p>
          <a:p>
            <a:pPr lvl="2"/>
            <a:r>
              <a:rPr lang="sv-SE" dirty="0"/>
              <a:t>Nivå 2</a:t>
            </a:r>
          </a:p>
          <a:p>
            <a:pPr lvl="3"/>
            <a:r>
              <a:rPr lang="sv-SE" dirty="0"/>
              <a:t>Nivå 3</a:t>
            </a:r>
          </a:p>
          <a:p>
            <a:pPr lvl="4"/>
            <a:r>
              <a:rPr lang="sv-SE" dirty="0"/>
              <a:t>Nivå 4</a:t>
            </a:r>
          </a:p>
        </p:txBody>
      </p:sp>
      <p:sp>
        <p:nvSpPr>
          <p:cNvPr id="10" name="Rubrik 14">
            <a:extLst>
              <a:ext uri="{FF2B5EF4-FFF2-40B4-BE49-F238E27FC236}">
                <a16:creationId xmlns:a16="http://schemas.microsoft.com/office/drawing/2014/main" id="{B3597AF0-95EB-C349-B835-D8641AD3B6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4542" y="1851587"/>
            <a:ext cx="4500282" cy="615789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9" name="Platshållare för SmartArt 3">
            <a:extLst>
              <a:ext uri="{FF2B5EF4-FFF2-40B4-BE49-F238E27FC236}">
                <a16:creationId xmlns:a16="http://schemas.microsoft.com/office/drawing/2014/main" id="{B1625E22-8616-524A-ADE5-303B7F32FF2B}"/>
              </a:ext>
            </a:extLst>
          </p:cNvPr>
          <p:cNvSpPr>
            <a:spLocks noGrp="1" noChangeAspect="1"/>
          </p:cNvSpPr>
          <p:nvPr>
            <p:ph type="dgm" sz="quarter" idx="14" hasCustomPrompt="1"/>
          </p:nvPr>
        </p:nvSpPr>
        <p:spPr>
          <a:xfrm>
            <a:off x="382121" y="423208"/>
            <a:ext cx="1952160" cy="58532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-</a:t>
            </a:r>
          </a:p>
        </p:txBody>
      </p:sp>
      <p:sp>
        <p:nvSpPr>
          <p:cNvPr id="12" name="Platshållare för datum 7">
            <a:extLst>
              <a:ext uri="{FF2B5EF4-FFF2-40B4-BE49-F238E27FC236}">
                <a16:creationId xmlns:a16="http://schemas.microsoft.com/office/drawing/2014/main" id="{FCF4B813-9634-3A48-A48E-228AF52440C0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92088" y="6316171"/>
            <a:ext cx="1351230" cy="35291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fld id="{44CE8C7E-D526-8F43-A673-456728331178}" type="datetime1">
              <a:rPr lang="sv-SE" smtClean="0"/>
              <a:pPr/>
              <a:t>2023-11-20</a:t>
            </a:fld>
            <a:endParaRPr lang="sv-SE" sz="1200" dirty="0"/>
          </a:p>
        </p:txBody>
      </p:sp>
      <p:sp>
        <p:nvSpPr>
          <p:cNvPr id="13" name="Platshållare för sidfot 8">
            <a:extLst>
              <a:ext uri="{FF2B5EF4-FFF2-40B4-BE49-F238E27FC236}">
                <a16:creationId xmlns:a16="http://schemas.microsoft.com/office/drawing/2014/main" id="{DAEDDD91-E7BB-D64C-91B3-71785142A8C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167438" y="6293224"/>
            <a:ext cx="5795964" cy="375864"/>
          </a:xfrm>
          <a:prstGeom prst="rect">
            <a:avLst/>
          </a:prstGeom>
          <a:noFill/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algn="r"/>
            <a:r>
              <a:rPr lang="sv-SE"/>
              <a:t>Info i sidfot</a:t>
            </a:r>
            <a:endParaRPr lang="sv-SE" sz="1200" dirty="0"/>
          </a:p>
        </p:txBody>
      </p:sp>
      <p:sp>
        <p:nvSpPr>
          <p:cNvPr id="14" name="Platshållare för bildnummer 9">
            <a:extLst>
              <a:ext uri="{FF2B5EF4-FFF2-40B4-BE49-F238E27FC236}">
                <a16:creationId xmlns:a16="http://schemas.microsoft.com/office/drawing/2014/main" id="{9E6E3AA5-7756-6649-9167-9EADFB12AC4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28075" y="229731"/>
            <a:ext cx="871838" cy="463353"/>
          </a:xfrm>
          <a:prstGeom prst="rect">
            <a:avLst/>
          </a:prstGeom>
        </p:spPr>
        <p:txBody>
          <a:bodyPr/>
          <a:lstStyle>
            <a:lvl1pPr algn="r">
              <a:defRPr sz="2400" b="0" i="0" baseline="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algn="ctr"/>
            <a:fld id="{E8645303-2AAE-45D1-913A-B06AE6474513}" type="slidenum">
              <a:rPr lang="sv-SE" smtClean="0"/>
              <a:pPr algn="ctr"/>
              <a:t>‹#›</a:t>
            </a:fld>
            <a:endParaRPr lang="sv-SE" dirty="0">
              <a:latin typeface="Verdana Pro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770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änste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8">
            <a:extLst>
              <a:ext uri="{FF2B5EF4-FFF2-40B4-BE49-F238E27FC236}">
                <a16:creationId xmlns:a16="http://schemas.microsoft.com/office/drawing/2014/main" id="{93A682FC-49B2-F747-8D4D-0DE6A0F20FD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5" y="201319"/>
            <a:ext cx="5988050" cy="6480175"/>
          </a:xfrm>
          <a:prstGeom prst="rect">
            <a:avLst/>
          </a:prstGeom>
          <a:noFill/>
        </p:spPr>
        <p:txBody>
          <a:bodyPr anchor="ctr" anchorCtr="0"/>
          <a:lstStyle>
            <a:lvl1pPr marL="0" indent="0" algn="ctr">
              <a:buNone/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sv-SE" dirty="0"/>
              <a:t>Byt bild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1B2D9E4-78DD-7545-8570-E9C3AC904183}"/>
              </a:ext>
            </a:extLst>
          </p:cNvPr>
          <p:cNvSpPr/>
          <p:nvPr userDrawn="1"/>
        </p:nvSpPr>
        <p:spPr>
          <a:xfrm>
            <a:off x="6176683" y="188913"/>
            <a:ext cx="5988050" cy="6480175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Platshållare för text 11">
            <a:extLst>
              <a:ext uri="{FF2B5EF4-FFF2-40B4-BE49-F238E27FC236}">
                <a16:creationId xmlns:a16="http://schemas.microsoft.com/office/drawing/2014/main" id="{EDE4D6D4-A393-9F4E-8950-598BAFF996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81714" y="2412360"/>
            <a:ext cx="4477869" cy="3318345"/>
          </a:xfrm>
          <a:prstGeom prst="rect">
            <a:avLst/>
          </a:prstGeom>
        </p:spPr>
        <p:txBody>
          <a:bodyPr wrap="square" lIns="90000" rIns="90000" anchor="t" anchorCtr="0"/>
          <a:lstStyle>
            <a:lvl1pPr marL="0" indent="0">
              <a:lnSpc>
                <a:spcPct val="125000"/>
              </a:lnSpc>
              <a:buNone/>
              <a:defRPr sz="2000" b="0" i="0" cap="none" baseline="0">
                <a:solidFill>
                  <a:schemeClr val="bg1"/>
                </a:solidFill>
                <a:latin typeface="Verdana Pro" panose="020B060403050404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Verdana Pro" panose="020B060403050404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Verdana Pro" panose="020B060403050404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Verdana Pro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Verdana Pro" panose="020B0604030504040204" pitchFamily="34" charset="0"/>
              </a:defRPr>
            </a:lvl5pPr>
          </a:lstStyle>
          <a:p>
            <a:pPr lvl="0"/>
            <a:r>
              <a:rPr lang="sv-SE" dirty="0"/>
              <a:t>Infoga text</a:t>
            </a:r>
          </a:p>
          <a:p>
            <a:pPr lvl="1"/>
            <a:r>
              <a:rPr lang="sv-SE" dirty="0"/>
              <a:t>Nivå 1</a:t>
            </a:r>
          </a:p>
          <a:p>
            <a:pPr lvl="2"/>
            <a:r>
              <a:rPr lang="sv-SE" dirty="0"/>
              <a:t>Nivå 2</a:t>
            </a:r>
          </a:p>
          <a:p>
            <a:pPr lvl="3"/>
            <a:r>
              <a:rPr lang="sv-SE" dirty="0"/>
              <a:t>Nivå 3</a:t>
            </a:r>
          </a:p>
          <a:p>
            <a:pPr lvl="4"/>
            <a:r>
              <a:rPr lang="sv-SE" dirty="0"/>
              <a:t>Nivå 4</a:t>
            </a:r>
          </a:p>
        </p:txBody>
      </p:sp>
      <p:sp>
        <p:nvSpPr>
          <p:cNvPr id="10" name="Rubrik 14">
            <a:extLst>
              <a:ext uri="{FF2B5EF4-FFF2-40B4-BE49-F238E27FC236}">
                <a16:creationId xmlns:a16="http://schemas.microsoft.com/office/drawing/2014/main" id="{B3597AF0-95EB-C349-B835-D8641AD3B6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4542" y="1851587"/>
            <a:ext cx="4500282" cy="615789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2" name="Platshållare för datum 7">
            <a:extLst>
              <a:ext uri="{FF2B5EF4-FFF2-40B4-BE49-F238E27FC236}">
                <a16:creationId xmlns:a16="http://schemas.microsoft.com/office/drawing/2014/main" id="{FCF4B813-9634-3A48-A48E-228AF52440C0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92088" y="6316171"/>
            <a:ext cx="1351230" cy="35291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fld id="{44CE8C7E-D526-8F43-A673-456728331178}" type="datetime1">
              <a:rPr lang="sv-SE" smtClean="0"/>
              <a:pPr/>
              <a:t>2023-11-20</a:t>
            </a:fld>
            <a:endParaRPr lang="sv-SE" sz="1200" dirty="0"/>
          </a:p>
        </p:txBody>
      </p:sp>
      <p:sp>
        <p:nvSpPr>
          <p:cNvPr id="13" name="Platshållare för sidfot 8">
            <a:extLst>
              <a:ext uri="{FF2B5EF4-FFF2-40B4-BE49-F238E27FC236}">
                <a16:creationId xmlns:a16="http://schemas.microsoft.com/office/drawing/2014/main" id="{DAEDDD91-E7BB-D64C-91B3-71785142A8C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167438" y="6293224"/>
            <a:ext cx="5795964" cy="375864"/>
          </a:xfrm>
          <a:prstGeom prst="rect">
            <a:avLst/>
          </a:prstGeom>
          <a:noFill/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algn="r"/>
            <a:r>
              <a:rPr lang="sv-SE"/>
              <a:t>Info i sidfot</a:t>
            </a:r>
            <a:endParaRPr lang="sv-SE" sz="1200" dirty="0"/>
          </a:p>
        </p:txBody>
      </p:sp>
      <p:sp>
        <p:nvSpPr>
          <p:cNvPr id="14" name="Platshållare för bildnummer 9">
            <a:extLst>
              <a:ext uri="{FF2B5EF4-FFF2-40B4-BE49-F238E27FC236}">
                <a16:creationId xmlns:a16="http://schemas.microsoft.com/office/drawing/2014/main" id="{9E6E3AA5-7756-6649-9167-9EADFB12AC4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28075" y="229731"/>
            <a:ext cx="871838" cy="463353"/>
          </a:xfrm>
          <a:prstGeom prst="rect">
            <a:avLst/>
          </a:prstGeom>
        </p:spPr>
        <p:txBody>
          <a:bodyPr/>
          <a:lstStyle>
            <a:lvl1pPr algn="r">
              <a:defRPr sz="2400" b="0" i="0" baseline="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algn="ctr"/>
            <a:fld id="{E8645303-2AAE-45D1-913A-B06AE6474513}" type="slidenum">
              <a:rPr lang="sv-SE" smtClean="0"/>
              <a:pPr algn="ctr"/>
              <a:t>‹#›</a:t>
            </a:fld>
            <a:endParaRPr lang="sv-SE" dirty="0">
              <a:latin typeface="Verdana Pro" panose="020B0604030504040204" pitchFamily="34" charset="0"/>
            </a:endParaRPr>
          </a:p>
        </p:txBody>
      </p:sp>
      <p:sp>
        <p:nvSpPr>
          <p:cNvPr id="15" name="Platshållare för SmartArt 3">
            <a:extLst>
              <a:ext uri="{FF2B5EF4-FFF2-40B4-BE49-F238E27FC236}">
                <a16:creationId xmlns:a16="http://schemas.microsoft.com/office/drawing/2014/main" id="{397E6DC3-3DE7-A242-96F2-451B44CEF81C}"/>
              </a:ext>
            </a:extLst>
          </p:cNvPr>
          <p:cNvSpPr>
            <a:spLocks noGrp="1" noChangeAspect="1"/>
          </p:cNvSpPr>
          <p:nvPr>
            <p:ph type="dgm" sz="quarter" idx="14" hasCustomPrompt="1"/>
          </p:nvPr>
        </p:nvSpPr>
        <p:spPr>
          <a:xfrm>
            <a:off x="382121" y="423208"/>
            <a:ext cx="1952160" cy="5853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4209050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En bild som visar gräs, utomhus, träd, fält&#10;&#10;Automatiskt genererad beskrivning">
            <a:extLst>
              <a:ext uri="{FF2B5EF4-FFF2-40B4-BE49-F238E27FC236}">
                <a16:creationId xmlns:a16="http://schemas.microsoft.com/office/drawing/2014/main" id="{A9AABEC4-DCEF-2747-8EB0-0D0D873A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908"/>
          <a:stretch/>
        </p:blipFill>
        <p:spPr>
          <a:xfrm>
            <a:off x="6177600" y="202162"/>
            <a:ext cx="5818262" cy="4471318"/>
          </a:xfrm>
          <a:prstGeom prst="rect">
            <a:avLst/>
          </a:prstGeom>
        </p:spPr>
      </p:pic>
      <p:pic>
        <p:nvPicPr>
          <p:cNvPr id="4" name="Bildobjekt 3" descr="En bild som visar konditorivaror, choklad, efterrätt&#10;&#10;Automatiskt genererad beskrivning">
            <a:extLst>
              <a:ext uri="{FF2B5EF4-FFF2-40B4-BE49-F238E27FC236}">
                <a16:creationId xmlns:a16="http://schemas.microsoft.com/office/drawing/2014/main" id="{76703DC4-6CAD-3B40-9968-27CD70816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511" t="102" r="3280" b="791"/>
          <a:stretch/>
        </p:blipFill>
        <p:spPr>
          <a:xfrm>
            <a:off x="202601" y="202161"/>
            <a:ext cx="5785449" cy="4458069"/>
          </a:xfrm>
          <a:prstGeom prst="rect">
            <a:avLst/>
          </a:prstGeom>
        </p:spPr>
      </p:pic>
      <p:sp>
        <p:nvSpPr>
          <p:cNvPr id="13" name="Platshållare för bild 8">
            <a:extLst>
              <a:ext uri="{FF2B5EF4-FFF2-40B4-BE49-F238E27FC236}">
                <a16:creationId xmlns:a16="http://schemas.microsoft.com/office/drawing/2014/main" id="{B6B02B34-1469-7C4A-BC62-00A7BFA36EE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02602" y="188913"/>
            <a:ext cx="5785448" cy="4471318"/>
          </a:xfrm>
          <a:prstGeom prst="rect">
            <a:avLst/>
          </a:prstGeom>
          <a:noFill/>
        </p:spPr>
        <p:txBody>
          <a:bodyPr anchor="ctr" anchorCtr="0"/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Byt bild</a:t>
            </a:r>
          </a:p>
        </p:txBody>
      </p:sp>
      <p:sp>
        <p:nvSpPr>
          <p:cNvPr id="14" name="Platshållare för bild 8">
            <a:extLst>
              <a:ext uri="{FF2B5EF4-FFF2-40B4-BE49-F238E27FC236}">
                <a16:creationId xmlns:a16="http://schemas.microsoft.com/office/drawing/2014/main" id="{78E35AAF-8658-9B49-942E-84C9D688F29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7438" y="192925"/>
            <a:ext cx="5830449" cy="4480555"/>
          </a:xfrm>
          <a:prstGeom prst="rect">
            <a:avLst/>
          </a:prstGeom>
          <a:noFill/>
        </p:spPr>
        <p:txBody>
          <a:bodyPr anchor="ctr" anchorCtr="0"/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Byt bild</a:t>
            </a:r>
          </a:p>
        </p:txBody>
      </p:sp>
      <p:sp>
        <p:nvSpPr>
          <p:cNvPr id="5" name="Platshållare för text 11">
            <a:extLst>
              <a:ext uri="{FF2B5EF4-FFF2-40B4-BE49-F238E27FC236}">
                <a16:creationId xmlns:a16="http://schemas.microsoft.com/office/drawing/2014/main" id="{CAE19DAC-DFD9-324C-AD58-D8670DFE63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272" y="4679577"/>
            <a:ext cx="4477869" cy="1613648"/>
          </a:xfrm>
          <a:prstGeom prst="rect">
            <a:avLst/>
          </a:prstGeom>
        </p:spPr>
        <p:txBody>
          <a:bodyPr wrap="square" lIns="90000" rIns="90000" anchor="ctr" anchorCtr="1"/>
          <a:lstStyle>
            <a:lvl1pPr marL="0" indent="0" algn="ctr">
              <a:lnSpc>
                <a:spcPct val="125000"/>
              </a:lnSpc>
              <a:buNone/>
              <a:defRPr sz="2400" b="1" i="0" cap="none" baseline="0">
                <a:latin typeface="Verdana Pro" panose="020B060403050404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9" name="Platshållare för text 11">
            <a:extLst>
              <a:ext uri="{FF2B5EF4-FFF2-40B4-BE49-F238E27FC236}">
                <a16:creationId xmlns:a16="http://schemas.microsoft.com/office/drawing/2014/main" id="{A839479F-E8C0-2840-AD65-05BA5AE090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71448" y="4679577"/>
            <a:ext cx="4477869" cy="1613648"/>
          </a:xfrm>
          <a:prstGeom prst="rect">
            <a:avLst/>
          </a:prstGeom>
        </p:spPr>
        <p:txBody>
          <a:bodyPr wrap="square" lIns="90000" rIns="90000" anchor="ctr" anchorCtr="1"/>
          <a:lstStyle>
            <a:lvl1pPr marL="0" indent="0" algn="ctr">
              <a:lnSpc>
                <a:spcPct val="100000"/>
              </a:lnSpc>
              <a:buNone/>
              <a:defRPr sz="2400" b="1" i="0" cap="none" baseline="0">
                <a:latin typeface="Verdana Pro" panose="020B060403050404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0A4A6AD-A573-3442-A060-FA30C5CDF04D}"/>
              </a:ext>
            </a:extLst>
          </p:cNvPr>
          <p:cNvSpPr/>
          <p:nvPr userDrawn="1"/>
        </p:nvSpPr>
        <p:spPr>
          <a:xfrm>
            <a:off x="192087" y="6306873"/>
            <a:ext cx="5795963" cy="3758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C607D5C-537F-1D41-A981-846D4EDF8D30}"/>
              </a:ext>
            </a:extLst>
          </p:cNvPr>
          <p:cNvSpPr/>
          <p:nvPr userDrawn="1"/>
        </p:nvSpPr>
        <p:spPr>
          <a:xfrm>
            <a:off x="6177600" y="6306873"/>
            <a:ext cx="5795963" cy="375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7" name="Platshållare för datum 7">
            <a:extLst>
              <a:ext uri="{FF2B5EF4-FFF2-40B4-BE49-F238E27FC236}">
                <a16:creationId xmlns:a16="http://schemas.microsoft.com/office/drawing/2014/main" id="{E7F1E2BA-92D8-E242-A5AA-123D6BBC6BB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92088" y="6316171"/>
            <a:ext cx="1351230" cy="35291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fld id="{3D825BEC-BCA5-3241-A0A6-1196DE2E1016}" type="datetime1">
              <a:rPr lang="sv-SE" smtClean="0"/>
              <a:pPr/>
              <a:t>2023-11-20</a:t>
            </a:fld>
            <a:endParaRPr lang="sv-SE" sz="1200" dirty="0"/>
          </a:p>
        </p:txBody>
      </p:sp>
      <p:sp>
        <p:nvSpPr>
          <p:cNvPr id="19" name="Platshållare för bildnummer 9">
            <a:extLst>
              <a:ext uri="{FF2B5EF4-FFF2-40B4-BE49-F238E27FC236}">
                <a16:creationId xmlns:a16="http://schemas.microsoft.com/office/drawing/2014/main" id="{84AE5EF7-53BC-C443-B889-4577CFE22F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28075" y="229731"/>
            <a:ext cx="871838" cy="463353"/>
          </a:xfrm>
          <a:prstGeom prst="rect">
            <a:avLst/>
          </a:prstGeom>
        </p:spPr>
        <p:txBody>
          <a:bodyPr/>
          <a:lstStyle>
            <a:lvl1pPr algn="r">
              <a:defRPr sz="2400" b="0" i="0" baseline="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algn="ctr"/>
            <a:fld id="{E8645303-2AAE-45D1-913A-B06AE6474513}" type="slidenum">
              <a:rPr lang="sv-SE" smtClean="0"/>
              <a:pPr algn="ctr"/>
              <a:t>‹#›</a:t>
            </a:fld>
            <a:endParaRPr lang="sv-SE" dirty="0">
              <a:latin typeface="Verdana Pro" panose="020B0604030504040204" pitchFamily="34" charset="0"/>
            </a:endParaRPr>
          </a:p>
        </p:txBody>
      </p:sp>
      <p:sp>
        <p:nvSpPr>
          <p:cNvPr id="20" name="Platshållare för sidfot 8">
            <a:extLst>
              <a:ext uri="{FF2B5EF4-FFF2-40B4-BE49-F238E27FC236}">
                <a16:creationId xmlns:a16="http://schemas.microsoft.com/office/drawing/2014/main" id="{2CCC9283-D8CD-574B-8ACD-BEE57BF2B60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167438" y="6293224"/>
            <a:ext cx="5795964" cy="375864"/>
          </a:xfrm>
          <a:prstGeom prst="rect">
            <a:avLst/>
          </a:prstGeom>
          <a:noFill/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algn="r"/>
            <a:r>
              <a:rPr lang="sv-SE" dirty="0"/>
              <a:t>Info i sidfot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810696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datum 7">
            <a:extLst>
              <a:ext uri="{FF2B5EF4-FFF2-40B4-BE49-F238E27FC236}">
                <a16:creationId xmlns:a16="http://schemas.microsoft.com/office/drawing/2014/main" id="{428688CF-B96C-6045-93E8-06D795561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2088" y="6316171"/>
            <a:ext cx="1351230" cy="35291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fld id="{2689445F-F8EC-6641-8CDA-ACED0BAAC0C9}" type="datetime1">
              <a:rPr lang="sv-SE" smtClean="0"/>
              <a:pPr/>
              <a:t>2023-11-20</a:t>
            </a:fld>
            <a:endParaRPr lang="sv-SE" sz="1200" dirty="0"/>
          </a:p>
        </p:txBody>
      </p:sp>
      <p:sp>
        <p:nvSpPr>
          <p:cNvPr id="13" name="Platshållare för bildnummer 9">
            <a:extLst>
              <a:ext uri="{FF2B5EF4-FFF2-40B4-BE49-F238E27FC236}">
                <a16:creationId xmlns:a16="http://schemas.microsoft.com/office/drawing/2014/main" id="{7AE08322-7307-DD4E-99ED-582F9BFA14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8075" y="229731"/>
            <a:ext cx="871838" cy="463353"/>
          </a:xfrm>
          <a:prstGeom prst="rect">
            <a:avLst/>
          </a:prstGeom>
        </p:spPr>
        <p:txBody>
          <a:bodyPr/>
          <a:lstStyle>
            <a:lvl1pPr algn="r">
              <a:defRPr sz="2400" b="0" i="0" baseline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pPr algn="ctr"/>
            <a:fld id="{E8645303-2AAE-45D1-913A-B06AE6474513}" type="slidenum">
              <a:rPr lang="sv-SE" smtClean="0"/>
              <a:pPr algn="ctr"/>
              <a:t>‹#›</a:t>
            </a:fld>
            <a:endParaRPr lang="sv-SE" dirty="0"/>
          </a:p>
        </p:txBody>
      </p:sp>
      <p:sp>
        <p:nvSpPr>
          <p:cNvPr id="14" name="Platshållare för sidfot 8">
            <a:extLst>
              <a:ext uri="{FF2B5EF4-FFF2-40B4-BE49-F238E27FC236}">
                <a16:creationId xmlns:a16="http://schemas.microsoft.com/office/drawing/2014/main" id="{C257B088-4929-704D-B597-E2E20E0494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67438" y="6293224"/>
            <a:ext cx="5795964" cy="375864"/>
          </a:xfrm>
          <a:prstGeom prst="rect">
            <a:avLst/>
          </a:prstGeom>
          <a:noFill/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algn="r"/>
            <a:r>
              <a:rPr lang="sv-SE" dirty="0"/>
              <a:t>Info i sidfot</a:t>
            </a:r>
            <a:endParaRPr lang="sv-SE" dirty="0">
              <a:latin typeface="Verdana Pro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64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36" r:id="rId2"/>
    <p:sldLayoutId id="2147484032" r:id="rId3"/>
    <p:sldLayoutId id="2147484026" r:id="rId4"/>
    <p:sldLayoutId id="2147484027" r:id="rId5"/>
    <p:sldLayoutId id="2147484025" r:id="rId6"/>
    <p:sldLayoutId id="2147484035" r:id="rId7"/>
    <p:sldLayoutId id="2147484038" r:id="rId8"/>
    <p:sldLayoutId id="2147484030" r:id="rId9"/>
    <p:sldLayoutId id="2147484037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i="0" kern="1200" cap="all" baseline="0">
          <a:solidFill>
            <a:schemeClr val="tx1"/>
          </a:solidFill>
          <a:latin typeface="Verdana" panose="020B0604030504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9" userDrawn="1">
          <p15:clr>
            <a:srgbClr val="F26B43"/>
          </p15:clr>
        </p15:guide>
        <p15:guide id="2" pos="121" userDrawn="1">
          <p15:clr>
            <a:srgbClr val="F26B43"/>
          </p15:clr>
        </p15:guide>
        <p15:guide id="3" orient="horz" pos="4201" userDrawn="1">
          <p15:clr>
            <a:srgbClr val="F26B43"/>
          </p15:clr>
        </p15:guide>
        <p15:guide id="4" pos="1255" userDrawn="1">
          <p15:clr>
            <a:srgbClr val="F26B43"/>
          </p15:clr>
        </p15:guide>
        <p15:guide id="5" pos="1368" userDrawn="1">
          <p15:clr>
            <a:srgbClr val="F26B43"/>
          </p15:clr>
        </p15:guide>
        <p15:guide id="6" pos="2525" userDrawn="1">
          <p15:clr>
            <a:srgbClr val="F26B43"/>
          </p15:clr>
        </p15:guide>
        <p15:guide id="7" pos="2638" userDrawn="1">
          <p15:clr>
            <a:srgbClr val="F26B43"/>
          </p15:clr>
        </p15:guide>
        <p15:guide id="8" pos="3772" userDrawn="1">
          <p15:clr>
            <a:srgbClr val="F26B43"/>
          </p15:clr>
        </p15:guide>
        <p15:guide id="9" pos="3885" userDrawn="1">
          <p15:clr>
            <a:srgbClr val="F26B43"/>
          </p15:clr>
        </p15:guide>
        <p15:guide id="10" pos="5042" userDrawn="1">
          <p15:clr>
            <a:srgbClr val="F26B43"/>
          </p15:clr>
        </p15:guide>
        <p15:guide id="11" pos="5155" userDrawn="1">
          <p15:clr>
            <a:srgbClr val="F26B43"/>
          </p15:clr>
        </p15:guide>
        <p15:guide id="12" pos="6289" userDrawn="1">
          <p15:clr>
            <a:srgbClr val="F26B43"/>
          </p15:clr>
        </p15:guide>
        <p15:guide id="13" pos="6403" userDrawn="1">
          <p15:clr>
            <a:srgbClr val="F26B43"/>
          </p15:clr>
        </p15:guide>
        <p15:guide id="14" pos="7559" userDrawn="1">
          <p15:clr>
            <a:srgbClr val="F26B43"/>
          </p15:clr>
        </p15:guide>
        <p15:guide id="15" orient="horz" pos="1139" userDrawn="1">
          <p15:clr>
            <a:srgbClr val="F26B43"/>
          </p15:clr>
        </p15:guide>
        <p15:guide id="16" orient="horz" pos="138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dan.berggren.kleja@sgi.s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anja.enell@sgi.se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41479992-C94B-EF4B-A3A1-F2CB0AAB7B6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D5EA410-DEEC-4243-918A-0BDF7DC01B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71700" y="3981579"/>
            <a:ext cx="7812087" cy="618845"/>
          </a:xfrm>
        </p:spPr>
        <p:txBody>
          <a:bodyPr/>
          <a:lstStyle/>
          <a:p>
            <a:r>
              <a:rPr lang="sv-SE" sz="1600" dirty="0"/>
              <a:t>Michael Pettersson</a:t>
            </a:r>
            <a:br>
              <a:rPr lang="sv-SE" sz="1600" dirty="0"/>
            </a:br>
            <a:r>
              <a:rPr lang="sv-SE" sz="1600" dirty="0"/>
              <a:t>2023-11-22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E56C7AE-7431-2144-8D52-FBBAF580B6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00" y="2448857"/>
            <a:ext cx="7812087" cy="1161623"/>
          </a:xfrm>
        </p:spPr>
        <p:txBody>
          <a:bodyPr/>
          <a:lstStyle/>
          <a:p>
            <a:r>
              <a:rPr lang="sv-SE" sz="2400" dirty="0"/>
              <a:t>Forskning om </a:t>
            </a:r>
            <a:r>
              <a:rPr lang="sv-SE" sz="2400" dirty="0" err="1"/>
              <a:t>pfas</a:t>
            </a:r>
            <a:r>
              <a:rPr lang="sv-SE" sz="2400" dirty="0"/>
              <a:t> inom SGI</a:t>
            </a:r>
          </a:p>
        </p:txBody>
      </p:sp>
      <p:sp>
        <p:nvSpPr>
          <p:cNvPr id="7" name="Platshållare för SmartArt 6">
            <a:extLst>
              <a:ext uri="{FF2B5EF4-FFF2-40B4-BE49-F238E27FC236}">
                <a16:creationId xmlns:a16="http://schemas.microsoft.com/office/drawing/2014/main" id="{0FB23F27-376C-044D-BA8A-07FB027C21EA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/>
      </p:sp>
    </p:spTree>
    <p:extLst>
      <p:ext uri="{BB962C8B-B14F-4D97-AF65-F5344CB8AC3E}">
        <p14:creationId xmlns:p14="http://schemas.microsoft.com/office/powerpoint/2010/main" val="1525820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8FB68ACC-8307-4C8E-81A9-4711D1B876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07207" y="1798592"/>
            <a:ext cx="9302305" cy="374744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800" dirty="0"/>
              <a:t>RU PFAS - Regeringsuppdrag utveckling av åtgärdsmetoder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800" dirty="0"/>
              <a:t>LIFE </a:t>
            </a:r>
            <a:r>
              <a:rPr lang="sv-SE" sz="1800" dirty="0" err="1"/>
              <a:t>SOuRCE</a:t>
            </a:r>
            <a:r>
              <a:rPr lang="sv-SE" sz="1800" dirty="0"/>
              <a:t> – Utveckling av ett </a:t>
            </a:r>
            <a:r>
              <a:rPr lang="sv-SE" sz="1800" i="1" dirty="0" err="1"/>
              <a:t>treatment</a:t>
            </a:r>
            <a:r>
              <a:rPr lang="sv-SE" sz="1800" i="1" dirty="0"/>
              <a:t> </a:t>
            </a:r>
            <a:r>
              <a:rPr lang="sv-SE" sz="1800" i="1" dirty="0" err="1"/>
              <a:t>train</a:t>
            </a:r>
            <a:r>
              <a:rPr lang="sv-SE" sz="1800" i="1" dirty="0"/>
              <a:t> </a:t>
            </a:r>
            <a:r>
              <a:rPr lang="sv-SE" sz="1800" dirty="0"/>
              <a:t>för PFAS i grundvatten</a:t>
            </a:r>
          </a:p>
          <a:p>
            <a:pPr marL="882900" lvl="1" indent="-342900"/>
            <a:r>
              <a:rPr lang="sv-SE" sz="1600" dirty="0"/>
              <a:t>Mer info, se https://life-source.se/sv/start-2/</a:t>
            </a:r>
          </a:p>
          <a:p>
            <a:pPr marL="882900" lvl="1" indent="-342900"/>
            <a:r>
              <a:rPr lang="sv-SE" sz="1600" dirty="0"/>
              <a:t>PL: Dan Berggren Kleja </a:t>
            </a:r>
            <a:r>
              <a:rPr lang="en-US" sz="1600" dirty="0"/>
              <a:t>(</a:t>
            </a:r>
            <a:r>
              <a:rPr lang="en-US" sz="1600" dirty="0">
                <a:hlinkClick r:id="rId3"/>
              </a:rPr>
              <a:t>dan.berggren.kleja@sgi.se</a:t>
            </a:r>
            <a:r>
              <a:rPr lang="sv-SE" sz="16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800" dirty="0"/>
              <a:t>Utvärdering av laktester för PFAS</a:t>
            </a:r>
          </a:p>
          <a:p>
            <a:pPr marL="882900" lvl="1" indent="-342900"/>
            <a:r>
              <a:rPr lang="sv-SE" sz="1600" dirty="0"/>
              <a:t>PL: Anja Enell (</a:t>
            </a:r>
            <a:r>
              <a:rPr lang="sv-SE" sz="1600" dirty="0">
                <a:hlinkClick r:id="rId4"/>
              </a:rPr>
              <a:t>anja.enell@sgi.se</a:t>
            </a:r>
            <a:r>
              <a:rPr lang="sv-SE" sz="16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800" dirty="0"/>
              <a:t>PFAS i biogödsel från matavfall och stallgödsel</a:t>
            </a:r>
          </a:p>
          <a:p>
            <a:pPr marL="882900" lvl="1" indent="-342900"/>
            <a:r>
              <a:rPr lang="sv-SE" sz="1600" dirty="0"/>
              <a:t>Arbetet kommer att publiceras av Avfall Sverige</a:t>
            </a:r>
          </a:p>
          <a:p>
            <a:pPr marL="882900" lvl="1" indent="-342900"/>
            <a:r>
              <a:rPr lang="sv-SE" sz="1600" dirty="0"/>
              <a:t>PL: Malin Montelius (</a:t>
            </a:r>
            <a:r>
              <a:rPr lang="sv-SE" sz="1600" dirty="0">
                <a:hlinkClick r:id="rId4"/>
              </a:rPr>
              <a:t>malin.montelius@sgi.se</a:t>
            </a:r>
            <a:r>
              <a:rPr lang="sv-SE" sz="1600" dirty="0"/>
              <a:t>)</a:t>
            </a:r>
          </a:p>
          <a:p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172F5C42-E637-44BD-8862-9E0B65CD0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209" y="1237824"/>
            <a:ext cx="7793833" cy="615789"/>
          </a:xfrm>
        </p:spPr>
        <p:txBody>
          <a:bodyPr/>
          <a:lstStyle/>
          <a:p>
            <a:r>
              <a:rPr lang="sv-SE" dirty="0"/>
              <a:t>Pågående forskning kring PFAS</a:t>
            </a:r>
          </a:p>
        </p:txBody>
      </p:sp>
    </p:spTree>
    <p:extLst>
      <p:ext uri="{BB962C8B-B14F-4D97-AF65-F5344CB8AC3E}">
        <p14:creationId xmlns:p14="http://schemas.microsoft.com/office/powerpoint/2010/main" val="2197355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CA1EEFDD-4009-480E-B56C-A1C97C792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209" y="1223751"/>
            <a:ext cx="7793833" cy="615789"/>
          </a:xfrm>
        </p:spPr>
        <p:txBody>
          <a:bodyPr/>
          <a:lstStyle/>
          <a:p>
            <a:r>
              <a:rPr lang="sv-SE" dirty="0"/>
              <a:t>Åtgärdsmetoder inom RU PFAS</a:t>
            </a:r>
            <a:br>
              <a:rPr lang="sv-SE" dirty="0"/>
            </a:br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9B67DA9-78AB-4652-8ED8-F76FA41792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C4E1B389-9437-4EE3-9EBD-DC8CDD4BE4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343821"/>
              </p:ext>
            </p:extLst>
          </p:nvPr>
        </p:nvGraphicFramePr>
        <p:xfrm>
          <a:off x="714104" y="2092665"/>
          <a:ext cx="10737668" cy="376455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55611">
                  <a:extLst>
                    <a:ext uri="{9D8B030D-6E8A-4147-A177-3AD203B41FA5}">
                      <a16:colId xmlns:a16="http://schemas.microsoft.com/office/drawing/2014/main" val="1135967349"/>
                    </a:ext>
                  </a:extLst>
                </a:gridCol>
                <a:gridCol w="3288085">
                  <a:extLst>
                    <a:ext uri="{9D8B030D-6E8A-4147-A177-3AD203B41FA5}">
                      <a16:colId xmlns:a16="http://schemas.microsoft.com/office/drawing/2014/main" val="2214105340"/>
                    </a:ext>
                  </a:extLst>
                </a:gridCol>
                <a:gridCol w="2979456">
                  <a:extLst>
                    <a:ext uri="{9D8B030D-6E8A-4147-A177-3AD203B41FA5}">
                      <a16:colId xmlns:a16="http://schemas.microsoft.com/office/drawing/2014/main" val="362567640"/>
                    </a:ext>
                  </a:extLst>
                </a:gridCol>
                <a:gridCol w="3214516">
                  <a:extLst>
                    <a:ext uri="{9D8B030D-6E8A-4147-A177-3AD203B41FA5}">
                      <a16:colId xmlns:a16="http://schemas.microsoft.com/office/drawing/2014/main" val="915673534"/>
                    </a:ext>
                  </a:extLst>
                </a:gridCol>
              </a:tblGrid>
              <a:tr h="690281">
                <a:tc>
                  <a:txBody>
                    <a:bodyPr/>
                    <a:lstStyle/>
                    <a:p>
                      <a:pPr algn="ctr"/>
                      <a:r>
                        <a:rPr lang="sv-SE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Projektnr</a:t>
                      </a:r>
                      <a:endParaRPr lang="sv-SE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Metod</a:t>
                      </a:r>
                      <a:endParaRPr lang="sv-SE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Syfte</a:t>
                      </a:r>
                    </a:p>
                  </a:txBody>
                  <a:tcPr marL="71755" marR="71755" marT="71755" marB="71755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Drivs av</a:t>
                      </a:r>
                      <a:endParaRPr lang="sv-SE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053777"/>
                  </a:ext>
                </a:extLst>
              </a:tr>
              <a:tr h="776833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effectLst/>
                        </a:rPr>
                        <a:t>1</a:t>
                      </a:r>
                      <a:endParaRPr lang="sv-SE" sz="1600" b="0" dirty="0">
                        <a:effectLst/>
                        <a:latin typeface="Georgia Pro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rgbClr val="DDDED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Jordtvätt</a:t>
                      </a:r>
                      <a:r>
                        <a:rPr lang="sv-SE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(del av ett </a:t>
                      </a:r>
                      <a:r>
                        <a:rPr lang="sv-SE" sz="1600" b="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treatment</a:t>
                      </a:r>
                      <a:r>
                        <a:rPr lang="sv-SE" sz="16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600" b="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train</a:t>
                      </a:r>
                      <a:r>
                        <a:rPr lang="sv-SE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GB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755" marR="71755" marT="71755" marB="71755" anchor="ctr">
                    <a:solidFill>
                      <a:srgbClr val="DDDED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v-SE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Rena jord</a:t>
                      </a:r>
                    </a:p>
                  </a:txBody>
                  <a:tcPr marL="71755" marR="71755" marT="71755" marB="71755" anchor="ctr">
                    <a:solidFill>
                      <a:srgbClr val="DDDED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v-SE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SGI och SGU i samarbete med entreprenör</a:t>
                      </a:r>
                    </a:p>
                  </a:txBody>
                  <a:tcPr marL="71755" marR="71755" marT="71755" marB="71755" anchor="ctr">
                    <a:solidFill>
                      <a:srgbClr val="DDDE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996823"/>
                  </a:ext>
                </a:extLst>
              </a:tr>
              <a:tr h="690281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effectLst/>
                          <a:latin typeface="Georgia Pro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v-SE" sz="1600" b="0" dirty="0">
                        <a:effectLst/>
                        <a:latin typeface="Georgia Pro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situ </a:t>
                      </a:r>
                      <a:r>
                        <a:rPr lang="en-GB" sz="16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stabilisering</a:t>
                      </a:r>
                      <a:endParaRPr lang="sv-SE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v-SE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Begränsa spridning med grundvatten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v-SE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SGI och SGU i samarbete med entreprenör</a:t>
                      </a: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2196874577"/>
                  </a:ext>
                </a:extLst>
              </a:tr>
              <a:tr h="690281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effectLst/>
                          <a:latin typeface="Georgia Pro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sv-SE" sz="1600" b="0" dirty="0">
                        <a:effectLst/>
                        <a:latin typeface="Georgia Pro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rgbClr val="DDDED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Termisk</a:t>
                      </a:r>
                      <a:r>
                        <a:rPr lang="en-GB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behandling</a:t>
                      </a:r>
                      <a:endParaRPr lang="sv-SE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755" marR="71755" marT="71755" marB="71755" anchor="ctr">
                    <a:solidFill>
                      <a:srgbClr val="DDDED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v-SE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Rena jord</a:t>
                      </a:r>
                    </a:p>
                  </a:txBody>
                  <a:tcPr marL="71755" marR="71755" marT="71755" marB="71755" anchor="ctr">
                    <a:solidFill>
                      <a:srgbClr val="DDDED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v-SE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Örebro universitet i samarbete med SGI</a:t>
                      </a:r>
                    </a:p>
                  </a:txBody>
                  <a:tcPr marL="71755" marR="71755" marT="71755" marB="71755" anchor="ctr">
                    <a:solidFill>
                      <a:srgbClr val="DDDE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986954"/>
                  </a:ext>
                </a:extLst>
              </a:tr>
              <a:tr h="916877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effectLst/>
                          <a:latin typeface="Georgia Pro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sv-SE" sz="1600" b="0" dirty="0">
                        <a:effectLst/>
                        <a:latin typeface="Georgia Pro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Luftinjektering (air sparging)</a:t>
                      </a:r>
                      <a:endParaRPr lang="sv-SE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v-SE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Rena grundvatten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v-SE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SLU i samarbete med SGI</a:t>
                      </a: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27891254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3752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F32A495E-41B9-4FA5-A364-138CAEF568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4872" y="1811841"/>
            <a:ext cx="5455198" cy="331834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600" dirty="0">
                <a:latin typeface="+mn-lt"/>
              </a:rPr>
              <a:t>Hur kan </a:t>
            </a:r>
            <a:r>
              <a:rPr lang="sv-SE" sz="1600" dirty="0" err="1">
                <a:latin typeface="+mn-lt"/>
              </a:rPr>
              <a:t>tvättsteget</a:t>
            </a:r>
            <a:r>
              <a:rPr lang="sv-SE" sz="1600" dirty="0">
                <a:latin typeface="+mn-lt"/>
              </a:rPr>
              <a:t> utvecklas för att förbättra reningsgraden?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600" dirty="0">
                <a:latin typeface="+mn-lt"/>
              </a:rPr>
              <a:t>Hur ska PFAS i restprodukter (finfraktion och tvättvatten) minimeras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600" dirty="0">
                <a:latin typeface="+mn-lt"/>
              </a:rPr>
              <a:t>Klarar metoden att behandla PFAS generellt eller enbart vissa PFAS?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6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Kan processen även tillämpas på mer finpartikulära jordar förorenade med PFAS?</a:t>
            </a:r>
            <a:endParaRPr lang="sv-SE" sz="16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600" dirty="0">
                <a:latin typeface="+mn-lt"/>
              </a:rPr>
              <a:t>Laboratorieskala          pilotskala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600" dirty="0">
                <a:latin typeface="+mn-lt"/>
              </a:rPr>
              <a:t>PL: </a:t>
            </a:r>
            <a:r>
              <a:rPr lang="en-US" sz="1600" dirty="0"/>
              <a:t>Malin Montelius (malin.montelius@sgi.se)</a:t>
            </a:r>
            <a:endParaRPr lang="sv-SE" sz="1600" dirty="0">
              <a:latin typeface="+mn-lt"/>
            </a:endParaRP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1A7A9B40-3080-49CD-B44E-10B6DFA7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22" y="1251068"/>
            <a:ext cx="10008702" cy="615789"/>
          </a:xfrm>
        </p:spPr>
        <p:txBody>
          <a:bodyPr/>
          <a:lstStyle/>
          <a:p>
            <a:r>
              <a:rPr lang="sv-SE" dirty="0"/>
              <a:t>Utvecklings- och verifieringsarbete Jordtvätt</a:t>
            </a:r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236B181D-B209-0820-B10B-90A0CFB982DC}"/>
              </a:ext>
            </a:extLst>
          </p:cNvPr>
          <p:cNvGrpSpPr/>
          <p:nvPr/>
        </p:nvGrpSpPr>
        <p:grpSpPr>
          <a:xfrm>
            <a:off x="6420679" y="1800634"/>
            <a:ext cx="5628412" cy="3173623"/>
            <a:chOff x="3240812" y="2071106"/>
            <a:chExt cx="5465038" cy="3431360"/>
          </a:xfrm>
        </p:grpSpPr>
        <p:sp>
          <p:nvSpPr>
            <p:cNvPr id="7" name="textruta 6">
              <a:extLst>
                <a:ext uri="{FF2B5EF4-FFF2-40B4-BE49-F238E27FC236}">
                  <a16:creationId xmlns:a16="http://schemas.microsoft.com/office/drawing/2014/main" id="{B1C49DAD-DE10-84FB-9693-D063849CD443}"/>
                </a:ext>
              </a:extLst>
            </p:cNvPr>
            <p:cNvSpPr txBox="1"/>
            <p:nvPr/>
          </p:nvSpPr>
          <p:spPr>
            <a:xfrm>
              <a:off x="3378926" y="3257006"/>
              <a:ext cx="2059849" cy="432604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000" dirty="0">
                  <a:solidFill>
                    <a:schemeClr val="bg1"/>
                  </a:solidFill>
                  <a:latin typeface="Verdana Pro" panose="020B0604030504040204" pitchFamily="34" charset="0"/>
                </a:rPr>
                <a:t>Jordtvätt</a:t>
              </a:r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AB83F9DE-D9B1-61B3-E702-F4806C6A4F8F}"/>
                </a:ext>
              </a:extLst>
            </p:cNvPr>
            <p:cNvSpPr txBox="1"/>
            <p:nvPr/>
          </p:nvSpPr>
          <p:spPr>
            <a:xfrm>
              <a:off x="3378925" y="4064052"/>
              <a:ext cx="2059849" cy="76537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000" dirty="0">
                  <a:solidFill>
                    <a:schemeClr val="bg1"/>
                  </a:solidFill>
                  <a:latin typeface="Verdana Pro" panose="020B0604030504040204" pitchFamily="34" charset="0"/>
                </a:rPr>
                <a:t>Vatten &amp; jord &lt;0,063 mm</a:t>
              </a:r>
            </a:p>
          </p:txBody>
        </p:sp>
        <p:sp>
          <p:nvSpPr>
            <p:cNvPr id="9" name="textruta 8">
              <a:extLst>
                <a:ext uri="{FF2B5EF4-FFF2-40B4-BE49-F238E27FC236}">
                  <a16:creationId xmlns:a16="http://schemas.microsoft.com/office/drawing/2014/main" id="{3AB0100F-2BB2-7373-FB11-41B12D610ADC}"/>
                </a:ext>
              </a:extLst>
            </p:cNvPr>
            <p:cNvSpPr txBox="1"/>
            <p:nvPr/>
          </p:nvSpPr>
          <p:spPr>
            <a:xfrm>
              <a:off x="3240812" y="2159813"/>
              <a:ext cx="2336075" cy="432604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000" dirty="0">
                  <a:solidFill>
                    <a:schemeClr val="bg1"/>
                  </a:solidFill>
                  <a:latin typeface="Verdana Pro" panose="020B0604030504040204" pitchFamily="34" charset="0"/>
                </a:rPr>
                <a:t>Jord &gt;0,063 mm</a:t>
              </a:r>
            </a:p>
          </p:txBody>
        </p:sp>
        <p:cxnSp>
          <p:nvCxnSpPr>
            <p:cNvPr id="10" name="Rak pilkoppling 9">
              <a:extLst>
                <a:ext uri="{FF2B5EF4-FFF2-40B4-BE49-F238E27FC236}">
                  <a16:creationId xmlns:a16="http://schemas.microsoft.com/office/drawing/2014/main" id="{AEB0A529-8BA1-B9DB-A31B-8B28A916AA58}"/>
                </a:ext>
              </a:extLst>
            </p:cNvPr>
            <p:cNvCxnSpPr>
              <a:endCxn id="8" idx="0"/>
            </p:cNvCxnSpPr>
            <p:nvPr/>
          </p:nvCxnSpPr>
          <p:spPr>
            <a:xfrm>
              <a:off x="4408849" y="3657116"/>
              <a:ext cx="1" cy="406936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8357E6C9-AE14-26F7-4088-9DB830C25D99}"/>
                </a:ext>
              </a:extLst>
            </p:cNvPr>
            <p:cNvSpPr txBox="1"/>
            <p:nvPr/>
          </p:nvSpPr>
          <p:spPr>
            <a:xfrm>
              <a:off x="6017351" y="3256522"/>
              <a:ext cx="2059849" cy="40011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000" dirty="0">
                  <a:solidFill>
                    <a:schemeClr val="bg1"/>
                  </a:solidFill>
                  <a:latin typeface="Verdana Pro" panose="020B0604030504040204" pitchFamily="34" charset="0"/>
                </a:rPr>
                <a:t>SAFF</a:t>
              </a:r>
            </a:p>
          </p:txBody>
        </p:sp>
        <p:cxnSp>
          <p:nvCxnSpPr>
            <p:cNvPr id="12" name="Koppling: vinklad 11">
              <a:extLst>
                <a:ext uri="{FF2B5EF4-FFF2-40B4-BE49-F238E27FC236}">
                  <a16:creationId xmlns:a16="http://schemas.microsoft.com/office/drawing/2014/main" id="{0EB8B94F-4D5B-1FB8-655D-369D959FB1DB}"/>
                </a:ext>
              </a:extLst>
            </p:cNvPr>
            <p:cNvCxnSpPr>
              <a:stCxn id="8" idx="3"/>
              <a:endCxn id="8" idx="3"/>
            </p:cNvCxnSpPr>
            <p:nvPr/>
          </p:nvCxnSpPr>
          <p:spPr>
            <a:xfrm>
              <a:off x="5438774" y="4446739"/>
              <a:ext cx="12700" cy="12700"/>
            </a:xfrm>
            <a:prstGeom prst="bent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ak koppling 12">
              <a:extLst>
                <a:ext uri="{FF2B5EF4-FFF2-40B4-BE49-F238E27FC236}">
                  <a16:creationId xmlns:a16="http://schemas.microsoft.com/office/drawing/2014/main" id="{CFF167E9-77F3-6021-EE73-19C40010243C}"/>
                </a:ext>
              </a:extLst>
            </p:cNvPr>
            <p:cNvCxnSpPr>
              <a:stCxn id="8" idx="3"/>
            </p:cNvCxnSpPr>
            <p:nvPr/>
          </p:nvCxnSpPr>
          <p:spPr>
            <a:xfrm flipV="1">
              <a:off x="5438774" y="4417995"/>
              <a:ext cx="1419226" cy="28744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ak pilkoppling 13">
              <a:extLst>
                <a:ext uri="{FF2B5EF4-FFF2-40B4-BE49-F238E27FC236}">
                  <a16:creationId xmlns:a16="http://schemas.microsoft.com/office/drawing/2014/main" id="{61881A37-70C3-18AF-5E95-316033B6FACE}"/>
                </a:ext>
              </a:extLst>
            </p:cNvPr>
            <p:cNvCxnSpPr/>
            <p:nvPr/>
          </p:nvCxnSpPr>
          <p:spPr>
            <a:xfrm flipV="1">
              <a:off x="6858000" y="3657116"/>
              <a:ext cx="0" cy="760879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ruta 14">
              <a:extLst>
                <a:ext uri="{FF2B5EF4-FFF2-40B4-BE49-F238E27FC236}">
                  <a16:creationId xmlns:a16="http://schemas.microsoft.com/office/drawing/2014/main" id="{D410D34D-787D-0C96-36DF-20054218E492}"/>
                </a:ext>
              </a:extLst>
            </p:cNvPr>
            <p:cNvSpPr txBox="1"/>
            <p:nvPr/>
          </p:nvSpPr>
          <p:spPr>
            <a:xfrm>
              <a:off x="6017350" y="2071106"/>
              <a:ext cx="2059849" cy="76537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000" dirty="0">
                  <a:solidFill>
                    <a:schemeClr val="bg1"/>
                  </a:solidFill>
                  <a:latin typeface="Verdana Pro" panose="020B0604030504040204" pitchFamily="34" charset="0"/>
                </a:rPr>
                <a:t>Koncentrat till destruktion</a:t>
              </a:r>
            </a:p>
          </p:txBody>
        </p:sp>
        <p:cxnSp>
          <p:nvCxnSpPr>
            <p:cNvPr id="16" name="Rak pilkoppling 15">
              <a:extLst>
                <a:ext uri="{FF2B5EF4-FFF2-40B4-BE49-F238E27FC236}">
                  <a16:creationId xmlns:a16="http://schemas.microsoft.com/office/drawing/2014/main" id="{C5A91B29-BF9A-BAC6-5B5B-4E313C6261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86575" y="2778992"/>
              <a:ext cx="0" cy="478014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ruta 16">
              <a:extLst>
                <a:ext uri="{FF2B5EF4-FFF2-40B4-BE49-F238E27FC236}">
                  <a16:creationId xmlns:a16="http://schemas.microsoft.com/office/drawing/2014/main" id="{3738F16B-238C-DA60-AC01-206D9C6750CD}"/>
                </a:ext>
              </a:extLst>
            </p:cNvPr>
            <p:cNvSpPr txBox="1"/>
            <p:nvPr/>
          </p:nvSpPr>
          <p:spPr>
            <a:xfrm>
              <a:off x="6017349" y="4737091"/>
              <a:ext cx="2688501" cy="76537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000" dirty="0">
                  <a:solidFill>
                    <a:schemeClr val="bg1"/>
                  </a:solidFill>
                  <a:latin typeface="Verdana Pro" panose="020B0604030504040204" pitchFamily="34" charset="0"/>
                </a:rPr>
                <a:t>Renat vatten och jord &lt;0,063 mm</a:t>
              </a:r>
            </a:p>
          </p:txBody>
        </p:sp>
        <p:cxnSp>
          <p:nvCxnSpPr>
            <p:cNvPr id="18" name="Rak pilkoppling 17">
              <a:extLst>
                <a:ext uri="{FF2B5EF4-FFF2-40B4-BE49-F238E27FC236}">
                  <a16:creationId xmlns:a16="http://schemas.microsoft.com/office/drawing/2014/main" id="{B9D5B3BA-F9B6-540D-126D-757E92AC6ABE}"/>
                </a:ext>
              </a:extLst>
            </p:cNvPr>
            <p:cNvCxnSpPr>
              <a:cxnSpLocks/>
            </p:cNvCxnSpPr>
            <p:nvPr/>
          </p:nvCxnSpPr>
          <p:spPr>
            <a:xfrm>
              <a:off x="7466374" y="3692093"/>
              <a:ext cx="1226" cy="1044998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ak pilkoppling 18">
              <a:extLst>
                <a:ext uri="{FF2B5EF4-FFF2-40B4-BE49-F238E27FC236}">
                  <a16:creationId xmlns:a16="http://schemas.microsoft.com/office/drawing/2014/main" id="{CD139E5D-E318-8F34-A3E2-13D5601171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18375" y="2628900"/>
              <a:ext cx="0" cy="626680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Pil: höger 3">
            <a:extLst>
              <a:ext uri="{FF2B5EF4-FFF2-40B4-BE49-F238E27FC236}">
                <a16:creationId xmlns:a16="http://schemas.microsoft.com/office/drawing/2014/main" id="{64998D01-D66E-28E9-93B7-6DEF44C190C5}"/>
              </a:ext>
            </a:extLst>
          </p:cNvPr>
          <p:cNvSpPr/>
          <p:nvPr/>
        </p:nvSpPr>
        <p:spPr>
          <a:xfrm>
            <a:off x="3401470" y="4896747"/>
            <a:ext cx="321972" cy="15501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8520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tanding in a dirt area&#10;&#10;Description automatically generated">
            <a:extLst>
              <a:ext uri="{FF2B5EF4-FFF2-40B4-BE49-F238E27FC236}">
                <a16:creationId xmlns:a16="http://schemas.microsoft.com/office/drawing/2014/main" id="{D8C232B0-9A14-B30A-B64A-23C5D64DEA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5"/>
          <a:stretch/>
        </p:blipFill>
        <p:spPr>
          <a:xfrm>
            <a:off x="8261195" y="238537"/>
            <a:ext cx="3766210" cy="2901107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9D82FFF-8ADA-C0CD-30DD-DEE3A360D5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0119" y="1969222"/>
            <a:ext cx="7098064" cy="459028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Syfte</a:t>
            </a:r>
            <a:r>
              <a:rPr lang="en-US" sz="1600" dirty="0"/>
              <a:t>: </a:t>
            </a:r>
            <a:r>
              <a:rPr lang="en-US" sz="1600" dirty="0" err="1"/>
              <a:t>demonstrera</a:t>
            </a:r>
            <a:r>
              <a:rPr lang="en-US" sz="1600" dirty="0"/>
              <a:t> </a:t>
            </a:r>
            <a:r>
              <a:rPr lang="en-US" sz="1600" dirty="0" err="1"/>
              <a:t>och</a:t>
            </a:r>
            <a:r>
              <a:rPr lang="en-US" sz="1600" dirty="0"/>
              <a:t> </a:t>
            </a:r>
            <a:r>
              <a:rPr lang="en-US" sz="1600" dirty="0" err="1"/>
              <a:t>utvärdera</a:t>
            </a:r>
            <a:r>
              <a:rPr lang="en-US" sz="1600" dirty="0"/>
              <a:t>  </a:t>
            </a:r>
            <a:r>
              <a:rPr lang="en-US" sz="1600" dirty="0" err="1"/>
              <a:t>behandling</a:t>
            </a:r>
            <a:r>
              <a:rPr lang="en-US" sz="1600" dirty="0"/>
              <a:t> av </a:t>
            </a:r>
            <a:r>
              <a:rPr lang="en-US" sz="1600" dirty="0" err="1"/>
              <a:t>källterm</a:t>
            </a:r>
            <a:r>
              <a:rPr lang="en-US" sz="1600" dirty="0"/>
              <a:t> med </a:t>
            </a:r>
            <a:r>
              <a:rPr lang="en-US" sz="1600" dirty="0" err="1"/>
              <a:t>aktivt</a:t>
            </a:r>
            <a:r>
              <a:rPr lang="en-US" sz="1600" dirty="0"/>
              <a:t> </a:t>
            </a:r>
            <a:r>
              <a:rPr lang="en-US" sz="1600" dirty="0" err="1"/>
              <a:t>kol</a:t>
            </a:r>
            <a:r>
              <a:rPr lang="en-US" sz="1600" dirty="0"/>
              <a:t> för </a:t>
            </a:r>
            <a:r>
              <a:rPr lang="en-US" sz="1600" dirty="0" err="1"/>
              <a:t>att</a:t>
            </a:r>
            <a:r>
              <a:rPr lang="en-US" sz="1600" dirty="0"/>
              <a:t> </a:t>
            </a:r>
            <a:r>
              <a:rPr lang="en-US" sz="1600" dirty="0" err="1"/>
              <a:t>förhindra</a:t>
            </a:r>
            <a:r>
              <a:rPr lang="en-US" sz="1600" dirty="0"/>
              <a:t> </a:t>
            </a:r>
            <a:r>
              <a:rPr lang="en-US" sz="1600" dirty="0" err="1"/>
              <a:t>spridning</a:t>
            </a:r>
            <a:r>
              <a:rPr lang="en-US" sz="1600" dirty="0"/>
              <a:t> av PFAS </a:t>
            </a:r>
            <a:r>
              <a:rPr lang="en-US" sz="1600" dirty="0" err="1"/>
              <a:t>från</a:t>
            </a:r>
            <a:r>
              <a:rPr lang="en-US" sz="1600" dirty="0"/>
              <a:t> </a:t>
            </a:r>
            <a:r>
              <a:rPr lang="en-US" sz="1600" dirty="0" err="1"/>
              <a:t>källzoner</a:t>
            </a:r>
            <a:endParaRPr lang="en-US" sz="1600" dirty="0"/>
          </a:p>
          <a:p>
            <a:pPr marL="825750" lvl="1" indent="-285750"/>
            <a:r>
              <a:rPr lang="en-US" sz="1600" dirty="0" err="1"/>
              <a:t>Två</a:t>
            </a:r>
            <a:r>
              <a:rPr lang="en-US" sz="1600" dirty="0"/>
              <a:t> </a:t>
            </a:r>
            <a:r>
              <a:rPr lang="en-US" sz="1600" dirty="0" err="1"/>
              <a:t>delprojket</a:t>
            </a:r>
            <a:r>
              <a:rPr lang="en-US" sz="1600" dirty="0"/>
              <a:t>: a) </a:t>
            </a:r>
            <a:r>
              <a:rPr lang="en-US" sz="1600" dirty="0" err="1"/>
              <a:t>omättad</a:t>
            </a:r>
            <a:r>
              <a:rPr lang="en-US" sz="1600" dirty="0"/>
              <a:t> </a:t>
            </a:r>
            <a:r>
              <a:rPr lang="en-US" sz="1600" dirty="0" err="1"/>
              <a:t>zon</a:t>
            </a:r>
            <a:r>
              <a:rPr lang="en-US" sz="1600" dirty="0"/>
              <a:t>, b) </a:t>
            </a:r>
            <a:r>
              <a:rPr lang="en-US" sz="1600" dirty="0" err="1"/>
              <a:t>mättad</a:t>
            </a:r>
            <a:r>
              <a:rPr lang="en-US" sz="1600" dirty="0"/>
              <a:t> </a:t>
            </a:r>
            <a:r>
              <a:rPr lang="en-US" sz="1600" dirty="0" err="1"/>
              <a:t>zon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Försök</a:t>
            </a:r>
            <a:r>
              <a:rPr lang="en-US" sz="1600" dirty="0"/>
              <a:t> i </a:t>
            </a:r>
            <a:r>
              <a:rPr lang="en-US" sz="1600" dirty="0" err="1"/>
              <a:t>omättad</a:t>
            </a:r>
            <a:r>
              <a:rPr lang="en-US" sz="1600" dirty="0"/>
              <a:t> </a:t>
            </a:r>
            <a:r>
              <a:rPr lang="en-US" sz="1600" dirty="0" err="1"/>
              <a:t>zon</a:t>
            </a:r>
            <a:endParaRPr lang="en-US" sz="1600" dirty="0"/>
          </a:p>
          <a:p>
            <a:pPr marL="825750" lvl="1" indent="-285750"/>
            <a:r>
              <a:rPr lang="en-US" sz="1600" dirty="0" err="1"/>
              <a:t>Förorenad</a:t>
            </a:r>
            <a:r>
              <a:rPr lang="en-US" sz="1600" dirty="0"/>
              <a:t> </a:t>
            </a:r>
            <a:r>
              <a:rPr lang="en-US" sz="1600" dirty="0" err="1"/>
              <a:t>jord</a:t>
            </a:r>
            <a:r>
              <a:rPr lang="en-US" sz="1600" dirty="0"/>
              <a:t> </a:t>
            </a:r>
            <a:r>
              <a:rPr lang="en-US" sz="1600" dirty="0" err="1"/>
              <a:t>och</a:t>
            </a:r>
            <a:r>
              <a:rPr lang="en-US" sz="1600" dirty="0"/>
              <a:t> </a:t>
            </a:r>
            <a:r>
              <a:rPr lang="en-US" sz="1600" dirty="0" err="1"/>
              <a:t>aktivit</a:t>
            </a:r>
            <a:r>
              <a:rPr lang="en-US" sz="1600" dirty="0"/>
              <a:t> </a:t>
            </a:r>
            <a:r>
              <a:rPr lang="en-US" sz="1600" dirty="0" err="1"/>
              <a:t>kol</a:t>
            </a:r>
            <a:r>
              <a:rPr lang="en-US" sz="1600" dirty="0"/>
              <a:t>  </a:t>
            </a:r>
            <a:r>
              <a:rPr lang="en-US" sz="1600" dirty="0" err="1"/>
              <a:t>typ</a:t>
            </a:r>
            <a:r>
              <a:rPr lang="en-US" sz="1600" dirty="0"/>
              <a:t> A</a:t>
            </a:r>
          </a:p>
          <a:p>
            <a:pPr marL="825750" lvl="1" indent="-285750"/>
            <a:r>
              <a:rPr lang="en-US" sz="1600" dirty="0" err="1"/>
              <a:t>Förorenad</a:t>
            </a:r>
            <a:r>
              <a:rPr lang="en-US" sz="1600" dirty="0"/>
              <a:t> </a:t>
            </a:r>
            <a:r>
              <a:rPr lang="en-US" sz="1600" dirty="0" err="1"/>
              <a:t>jord</a:t>
            </a:r>
            <a:r>
              <a:rPr lang="en-US" sz="1600" dirty="0"/>
              <a:t> </a:t>
            </a:r>
            <a:r>
              <a:rPr lang="en-US" sz="1600" dirty="0" err="1"/>
              <a:t>och</a:t>
            </a:r>
            <a:r>
              <a:rPr lang="en-US" sz="1600" dirty="0"/>
              <a:t> </a:t>
            </a:r>
            <a:r>
              <a:rPr lang="en-US" sz="1600" dirty="0" err="1"/>
              <a:t>aktivit</a:t>
            </a:r>
            <a:r>
              <a:rPr lang="en-US" sz="1600" dirty="0"/>
              <a:t> </a:t>
            </a:r>
            <a:r>
              <a:rPr lang="en-US" sz="1600" dirty="0" err="1"/>
              <a:t>kol</a:t>
            </a:r>
            <a:r>
              <a:rPr lang="en-US" sz="1600" dirty="0"/>
              <a:t>  </a:t>
            </a:r>
            <a:r>
              <a:rPr lang="en-US" sz="1600" dirty="0" err="1"/>
              <a:t>typ</a:t>
            </a:r>
            <a:r>
              <a:rPr lang="en-US" sz="1600" dirty="0"/>
              <a:t> B</a:t>
            </a:r>
          </a:p>
          <a:p>
            <a:pPr marL="825750" lvl="1" indent="-285750"/>
            <a:r>
              <a:rPr lang="en-US" sz="1600" dirty="0" err="1"/>
              <a:t>Kontroll</a:t>
            </a:r>
            <a:r>
              <a:rPr lang="en-US" sz="1600" dirty="0"/>
              <a:t> med </a:t>
            </a:r>
            <a:r>
              <a:rPr lang="en-US" sz="1600" dirty="0" err="1"/>
              <a:t>förorenad</a:t>
            </a:r>
            <a:r>
              <a:rPr lang="en-US" sz="1600" dirty="0"/>
              <a:t> </a:t>
            </a:r>
            <a:r>
              <a:rPr lang="en-US" sz="1600" dirty="0" err="1"/>
              <a:t>jord</a:t>
            </a:r>
            <a:r>
              <a:rPr lang="en-US" sz="1600" dirty="0"/>
              <a:t> </a:t>
            </a:r>
            <a:r>
              <a:rPr lang="en-US" sz="1600" dirty="0" err="1"/>
              <a:t>enbart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Injektering av </a:t>
            </a:r>
            <a:r>
              <a:rPr lang="en-US" sz="1600" dirty="0" err="1"/>
              <a:t>aktivt</a:t>
            </a:r>
            <a:r>
              <a:rPr lang="en-US" sz="1600" dirty="0"/>
              <a:t> </a:t>
            </a:r>
            <a:r>
              <a:rPr lang="en-US" sz="1600" dirty="0" err="1"/>
              <a:t>kol</a:t>
            </a:r>
            <a:r>
              <a:rPr lang="en-US" sz="1600" dirty="0"/>
              <a:t> i </a:t>
            </a:r>
            <a:r>
              <a:rPr lang="en-US" sz="1600" dirty="0" err="1"/>
              <a:t>mättad</a:t>
            </a:r>
            <a:r>
              <a:rPr lang="en-US" sz="1600" dirty="0"/>
              <a:t> </a:t>
            </a:r>
            <a:r>
              <a:rPr lang="en-US" sz="1600" dirty="0" err="1"/>
              <a:t>zon</a:t>
            </a:r>
            <a:r>
              <a:rPr lang="en-US" sz="1600" dirty="0"/>
              <a:t> </a:t>
            </a:r>
            <a:r>
              <a:rPr lang="en-US" sz="1600" dirty="0" err="1"/>
              <a:t>inleds</a:t>
            </a:r>
            <a:r>
              <a:rPr lang="en-US" sz="1600" dirty="0"/>
              <a:t> </a:t>
            </a:r>
            <a:r>
              <a:rPr lang="en-US" sz="1600" dirty="0" err="1"/>
              <a:t>nästa</a:t>
            </a:r>
            <a:r>
              <a:rPr lang="en-US" sz="1600" dirty="0"/>
              <a:t> </a:t>
            </a:r>
            <a:r>
              <a:rPr lang="en-US" sz="1600" dirty="0" err="1"/>
              <a:t>vår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PL: Sara Sahlin (sara.sahlin@sgi.se)</a:t>
            </a:r>
            <a:endParaRPr lang="en-US" sz="1800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94487E07-A79A-4828-BE44-E6A3889AD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491" y="1239133"/>
            <a:ext cx="9019309" cy="615789"/>
          </a:xfrm>
        </p:spPr>
        <p:txBody>
          <a:bodyPr/>
          <a:lstStyle/>
          <a:p>
            <a:r>
              <a:rPr lang="en-US" dirty="0"/>
              <a:t>in situ </a:t>
            </a:r>
            <a:r>
              <a:rPr lang="en-US" dirty="0" err="1"/>
              <a:t>stabilisering</a:t>
            </a:r>
            <a:r>
              <a:rPr lang="en-US" dirty="0"/>
              <a:t> - Site 1</a:t>
            </a:r>
          </a:p>
        </p:txBody>
      </p:sp>
      <p:pic>
        <p:nvPicPr>
          <p:cNvPr id="10" name="Bildobjekt 9" descr="En bild som visar mark, utomhus, strand&#10;&#10;Automatiskt genererad beskrivning">
            <a:extLst>
              <a:ext uri="{FF2B5EF4-FFF2-40B4-BE49-F238E27FC236}">
                <a16:creationId xmlns:a16="http://schemas.microsoft.com/office/drawing/2014/main" id="{A43234A0-E385-0DD8-9FA4-40AD44C937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05" r="3138"/>
          <a:stretch/>
        </p:blipFill>
        <p:spPr>
          <a:xfrm rot="5400000">
            <a:off x="8369823" y="3031017"/>
            <a:ext cx="3535053" cy="3752308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691D78F3-82F7-FBFD-C18E-EB8C21E6ACC4}"/>
              </a:ext>
            </a:extLst>
          </p:cNvPr>
          <p:cNvSpPr txBox="1"/>
          <p:nvPr/>
        </p:nvSpPr>
        <p:spPr>
          <a:xfrm>
            <a:off x="8340135" y="2838188"/>
            <a:ext cx="21603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1000" dirty="0">
                <a:solidFill>
                  <a:schemeClr val="bg1"/>
                </a:solidFill>
                <a:latin typeface="Verdana Pro" panose="020B0604030504040204" pitchFamily="34" charset="0"/>
              </a:rPr>
              <a:t>Foto: Michael Pettersson, SGI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C5BC2DAD-16CC-85BF-8F36-6A3123734C65}"/>
              </a:ext>
            </a:extLst>
          </p:cNvPr>
          <p:cNvSpPr txBox="1"/>
          <p:nvPr/>
        </p:nvSpPr>
        <p:spPr>
          <a:xfrm>
            <a:off x="8340135" y="6373242"/>
            <a:ext cx="35068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1000" dirty="0">
                <a:solidFill>
                  <a:schemeClr val="bg1"/>
                </a:solidFill>
                <a:latin typeface="Verdana Pro" panose="020B0604030504040204" pitchFamily="34" charset="0"/>
              </a:rPr>
              <a:t>Foto: Marko Filipovic, Sellén &amp; Filipovic</a:t>
            </a:r>
          </a:p>
        </p:txBody>
      </p:sp>
    </p:spTree>
    <p:extLst>
      <p:ext uri="{BB962C8B-B14F-4D97-AF65-F5344CB8AC3E}">
        <p14:creationId xmlns:p14="http://schemas.microsoft.com/office/powerpoint/2010/main" val="2600328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mputer generated image of a stream of water&#10;&#10;Description automatically generated">
            <a:extLst>
              <a:ext uri="{FF2B5EF4-FFF2-40B4-BE49-F238E27FC236}">
                <a16:creationId xmlns:a16="http://schemas.microsoft.com/office/drawing/2014/main" id="{7D9340B3-F74D-BDB8-0AA2-A96EE21C1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8024" y="751929"/>
            <a:ext cx="3956004" cy="2225865"/>
          </a:xfrm>
          <a:prstGeom prst="rect">
            <a:avLst/>
          </a:prstGeom>
        </p:spPr>
      </p:pic>
      <p:pic>
        <p:nvPicPr>
          <p:cNvPr id="6" name="Picture 5" descr="A map of a forest&#10;&#10;Description automatically generated">
            <a:extLst>
              <a:ext uri="{FF2B5EF4-FFF2-40B4-BE49-F238E27FC236}">
                <a16:creationId xmlns:a16="http://schemas.microsoft.com/office/drawing/2014/main" id="{C1FA0ECC-DF81-7563-05E7-3BF4C71F7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6783" y="3035089"/>
            <a:ext cx="5135217" cy="3630369"/>
          </a:xfrm>
          <a:prstGeom prst="rect">
            <a:avLst/>
          </a:prstGeom>
        </p:spPr>
      </p:pic>
      <p:sp>
        <p:nvSpPr>
          <p:cNvPr id="10" name="Rubrik 3">
            <a:extLst>
              <a:ext uri="{FF2B5EF4-FFF2-40B4-BE49-F238E27FC236}">
                <a16:creationId xmlns:a16="http://schemas.microsoft.com/office/drawing/2014/main" id="{3F55ACA0-6259-AEF1-3C92-8E03BF595620}"/>
              </a:ext>
            </a:extLst>
          </p:cNvPr>
          <p:cNvSpPr txBox="1">
            <a:spLocks/>
          </p:cNvSpPr>
          <p:nvPr/>
        </p:nvSpPr>
        <p:spPr>
          <a:xfrm>
            <a:off x="1953491" y="1249073"/>
            <a:ext cx="9019309" cy="6157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 cap="all" baseline="0">
                <a:solidFill>
                  <a:schemeClr val="bg1"/>
                </a:solidFill>
                <a:latin typeface="Verdana Pro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in situ </a:t>
            </a:r>
            <a:r>
              <a:rPr lang="en-US" dirty="0" err="1"/>
              <a:t>stabilisering</a:t>
            </a:r>
            <a:r>
              <a:rPr lang="en-US" dirty="0"/>
              <a:t> - site 2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7AE0986D-32E2-761C-C745-5A772CB719C7}"/>
              </a:ext>
            </a:extLst>
          </p:cNvPr>
          <p:cNvSpPr txBox="1">
            <a:spLocks/>
          </p:cNvSpPr>
          <p:nvPr/>
        </p:nvSpPr>
        <p:spPr>
          <a:xfrm>
            <a:off x="960119" y="1979162"/>
            <a:ext cx="6194308" cy="4590280"/>
          </a:xfrm>
          <a:prstGeom prst="rect">
            <a:avLst/>
          </a:prstGeom>
        </p:spPr>
        <p:txBody>
          <a:bodyPr wrap="square" lIns="90000" rIns="90000" anchor="t" anchorCtr="0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cap="none" baseline="0">
                <a:solidFill>
                  <a:schemeClr val="bg1"/>
                </a:solidFill>
                <a:latin typeface="Verdana Pro" panose="020B0604030504040204" pitchFamily="34" charset="0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Verdana Pro" panose="020B0604030504040204" pitchFamily="34" charset="0"/>
                <a:ea typeface="+mn-ea"/>
                <a:cs typeface="+mn-cs"/>
              </a:defRPr>
            </a:lvl2pPr>
            <a:lvl3pPr marL="1080000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Verdana Pro" panose="020B0604030504040204" pitchFamily="34" charset="0"/>
                <a:ea typeface="+mn-ea"/>
                <a:cs typeface="+mn-cs"/>
              </a:defRPr>
            </a:lvl3pPr>
            <a:lvl4pPr marL="1620000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bg1"/>
                </a:solidFill>
                <a:latin typeface="Verdana Pro" panose="020B0604030504040204" pitchFamily="34" charset="0"/>
                <a:ea typeface="+mn-ea"/>
                <a:cs typeface="+mn-cs"/>
              </a:defRPr>
            </a:lvl4pPr>
            <a:lvl5pPr marL="2160000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bg1"/>
                </a:solidFill>
                <a:latin typeface="Verdana Pro" panose="020B060403050404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Syfte</a:t>
            </a:r>
            <a:r>
              <a:rPr lang="en-US" sz="1600" dirty="0"/>
              <a:t>: </a:t>
            </a:r>
            <a:r>
              <a:rPr lang="en-US" sz="1600" dirty="0" err="1"/>
              <a:t>demonstrera</a:t>
            </a:r>
            <a:r>
              <a:rPr lang="en-US" sz="1600" dirty="0"/>
              <a:t> </a:t>
            </a:r>
            <a:r>
              <a:rPr lang="en-US" sz="1600" dirty="0" err="1"/>
              <a:t>och</a:t>
            </a:r>
            <a:r>
              <a:rPr lang="en-US" sz="1600" dirty="0"/>
              <a:t> </a:t>
            </a:r>
            <a:r>
              <a:rPr lang="en-US" sz="1600" dirty="0" err="1"/>
              <a:t>utvärdera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metod</a:t>
            </a:r>
            <a:r>
              <a:rPr lang="en-US" sz="1600" dirty="0"/>
              <a:t> för </a:t>
            </a:r>
            <a:r>
              <a:rPr lang="en-US" sz="1600" dirty="0" err="1"/>
              <a:t>att</a:t>
            </a:r>
            <a:r>
              <a:rPr lang="en-US" sz="1600" dirty="0"/>
              <a:t> </a:t>
            </a:r>
            <a:r>
              <a:rPr lang="en-US" sz="1600" dirty="0" err="1"/>
              <a:t>stoppa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föroreningsplym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Anläggande</a:t>
            </a:r>
            <a:r>
              <a:rPr lang="en-US" sz="1600" dirty="0"/>
              <a:t> av </a:t>
            </a:r>
            <a:r>
              <a:rPr lang="en-US" sz="1600" dirty="0" err="1"/>
              <a:t>en</a:t>
            </a:r>
            <a:r>
              <a:rPr lang="en-US" sz="1600" dirty="0"/>
              <a:t> barrier </a:t>
            </a:r>
            <a:r>
              <a:rPr lang="en-US" sz="1600" dirty="0" err="1"/>
              <a:t>genom</a:t>
            </a:r>
            <a:r>
              <a:rPr lang="en-US" sz="1600" dirty="0"/>
              <a:t> injektering av </a:t>
            </a:r>
            <a:r>
              <a:rPr lang="en-US" sz="1600" dirty="0" err="1"/>
              <a:t>kolloidalt</a:t>
            </a:r>
            <a:r>
              <a:rPr lang="en-US" sz="1600" dirty="0"/>
              <a:t> </a:t>
            </a:r>
            <a:r>
              <a:rPr lang="en-US" sz="1600" dirty="0" err="1"/>
              <a:t>aktivt</a:t>
            </a:r>
            <a:r>
              <a:rPr lang="en-US" sz="1600" dirty="0"/>
              <a:t> </a:t>
            </a:r>
            <a:r>
              <a:rPr lang="en-US" sz="1600" dirty="0" err="1"/>
              <a:t>kol</a:t>
            </a:r>
            <a:endParaRPr lang="en-US" sz="1600" dirty="0"/>
          </a:p>
          <a:p>
            <a:pPr marL="825750" lvl="1" indent="-285750"/>
            <a:r>
              <a:rPr lang="en-US" sz="1600" dirty="0" err="1"/>
              <a:t>Längd</a:t>
            </a:r>
            <a:r>
              <a:rPr lang="en-US" sz="1600" dirty="0"/>
              <a:t>: ca 70 m</a:t>
            </a:r>
          </a:p>
          <a:p>
            <a:pPr marL="825750" lvl="1" indent="-285750"/>
            <a:r>
              <a:rPr lang="en-US" sz="1600" dirty="0" err="1"/>
              <a:t>Bredd</a:t>
            </a:r>
            <a:r>
              <a:rPr lang="en-US" sz="1600" dirty="0"/>
              <a:t>: ca 5 m</a:t>
            </a:r>
          </a:p>
          <a:p>
            <a:pPr marL="825750" lvl="1" indent="-285750"/>
            <a:r>
              <a:rPr lang="en-US" sz="1600" dirty="0"/>
              <a:t>Djup: ca 4,5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Hydrogeologisk</a:t>
            </a:r>
            <a:r>
              <a:rPr lang="en-US" sz="1600" dirty="0"/>
              <a:t> </a:t>
            </a:r>
            <a:r>
              <a:rPr lang="en-US" sz="1600" dirty="0" err="1"/>
              <a:t>modellering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Nästa</a:t>
            </a:r>
            <a:r>
              <a:rPr lang="en-US" sz="1600" dirty="0"/>
              <a:t> </a:t>
            </a:r>
            <a:r>
              <a:rPr lang="en-US" sz="1600" dirty="0" err="1"/>
              <a:t>fas</a:t>
            </a:r>
            <a:r>
              <a:rPr lang="en-US" sz="1600" dirty="0"/>
              <a:t>: </a:t>
            </a:r>
            <a:r>
              <a:rPr lang="en-US" sz="1600" dirty="0" err="1"/>
              <a:t>uppföljning</a:t>
            </a:r>
            <a:r>
              <a:rPr lang="en-US" sz="1600" dirty="0"/>
              <a:t> av </a:t>
            </a:r>
            <a:r>
              <a:rPr lang="en-US" sz="1600" dirty="0" err="1"/>
              <a:t>åtgärden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PL: Sara Sahlin (sara.sahlin@sgi.se)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40496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99EED218-B388-CC46-A413-89344EE713E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F108900-D478-AD4F-86A6-23D4F7786A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71700" y="3424357"/>
            <a:ext cx="7812087" cy="618845"/>
          </a:xfrm>
        </p:spPr>
        <p:txBody>
          <a:bodyPr/>
          <a:lstStyle/>
          <a:p>
            <a:r>
              <a:rPr lang="sv-SE" dirty="0"/>
              <a:t>För er uppmärksamhet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B97A9E0-0BAD-D743-BA61-66D5F59416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00" y="2253860"/>
            <a:ext cx="7812087" cy="799398"/>
          </a:xfrm>
        </p:spPr>
        <p:txBody>
          <a:bodyPr/>
          <a:lstStyle/>
          <a:p>
            <a:r>
              <a:rPr lang="sv-SE" dirty="0"/>
              <a:t>Tack</a:t>
            </a:r>
          </a:p>
        </p:txBody>
      </p:sp>
      <p:sp>
        <p:nvSpPr>
          <p:cNvPr id="6" name="Platshållare för SmartArt 5">
            <a:extLst>
              <a:ext uri="{FF2B5EF4-FFF2-40B4-BE49-F238E27FC236}">
                <a16:creationId xmlns:a16="http://schemas.microsoft.com/office/drawing/2014/main" id="{00EF92A5-6B31-E74D-9DB3-C068320C45C8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/>
      </p:sp>
      <p:sp>
        <p:nvSpPr>
          <p:cNvPr id="7" name="Platshållare för SmartArt 6">
            <a:extLst>
              <a:ext uri="{FF2B5EF4-FFF2-40B4-BE49-F238E27FC236}">
                <a16:creationId xmlns:a16="http://schemas.microsoft.com/office/drawing/2014/main" id="{EA40A194-FFE9-3A4F-AB0F-ED53F0235D75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/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89F27205-0E7B-7440-8880-176504B1B7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/>
              <a:t>michael.pettersson@sgi.se</a:t>
            </a:r>
          </a:p>
        </p:txBody>
      </p:sp>
    </p:spTree>
    <p:extLst>
      <p:ext uri="{BB962C8B-B14F-4D97-AF65-F5344CB8AC3E}">
        <p14:creationId xmlns:p14="http://schemas.microsoft.com/office/powerpoint/2010/main" val="3798672265"/>
      </p:ext>
    </p:extLst>
  </p:cSld>
  <p:clrMapOvr>
    <a:masterClrMapping/>
  </p:clrMapOvr>
</p:sld>
</file>

<file path=ppt/theme/theme1.xml><?xml version="1.0" encoding="utf-8"?>
<a:theme xmlns:a="http://schemas.openxmlformats.org/drawingml/2006/main" name="SGI Mallar">
  <a:themeElements>
    <a:clrScheme name="SGI_Colors">
      <a:dk1>
        <a:sysClr val="windowText" lastClr="000000"/>
      </a:dk1>
      <a:lt1>
        <a:sysClr val="window" lastClr="FFFFFF"/>
      </a:lt1>
      <a:dk2>
        <a:srgbClr val="303D4D"/>
      </a:dk2>
      <a:lt2>
        <a:srgbClr val="F8F8F8"/>
      </a:lt2>
      <a:accent1>
        <a:srgbClr val="3C5A44"/>
      </a:accent1>
      <a:accent2>
        <a:srgbClr val="959A4B"/>
      </a:accent2>
      <a:accent3>
        <a:srgbClr val="D4A320"/>
      </a:accent3>
      <a:accent4>
        <a:srgbClr val="B46232"/>
      </a:accent4>
      <a:accent5>
        <a:srgbClr val="CCD872"/>
      </a:accent5>
      <a:accent6>
        <a:srgbClr val="32586D"/>
      </a:accent6>
      <a:hlink>
        <a:srgbClr val="FFFFFF"/>
      </a:hlink>
      <a:folHlink>
        <a:srgbClr val="919191"/>
      </a:folHlink>
    </a:clrScheme>
    <a:fontScheme name="SGI_Fonts">
      <a:majorFont>
        <a:latin typeface="Verdana Pro SemiBold"/>
        <a:ea typeface=""/>
        <a:cs typeface=""/>
      </a:majorFont>
      <a:minorFont>
        <a:latin typeface="Verdan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000" dirty="0" smtClean="0">
            <a:solidFill>
              <a:schemeClr val="bg1"/>
            </a:solidFill>
            <a:latin typeface="Verdana Pro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GI-PPT mall 2021" id="{936DA19F-01B2-47F9-BA19-56AB14808B23}" vid="{C5A6B3EE-EC79-4E18-A373-74239B8344AF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8792D57F83A1E46AF9865D2B3184168" ma:contentTypeVersion="19" ma:contentTypeDescription="Skapa ett nytt dokument." ma:contentTypeScope="" ma:versionID="7d82d75bbbf0905cf5aa472747617a9c">
  <xsd:schema xmlns:xsd="http://www.w3.org/2001/XMLSchema" xmlns:xs="http://www.w3.org/2001/XMLSchema" xmlns:p="http://schemas.microsoft.com/office/2006/metadata/properties" xmlns:ns2="67c04037-aca0-4118-917b-9b3d188107f6" xmlns:ns3="60bf9011-4c84-490e-879e-bf0d29284be5" xmlns:ns4="8b4388f5-57ce-4f69-97dc-9be368a194bd" targetNamespace="http://schemas.microsoft.com/office/2006/metadata/properties" ma:root="true" ma:fieldsID="c840c70ce2a8aee11f41dbb01530df4d" ns2:_="" ns3:_="" ns4:_="">
    <xsd:import namespace="67c04037-aca0-4118-917b-9b3d188107f6"/>
    <xsd:import namespace="60bf9011-4c84-490e-879e-bf0d29284be5"/>
    <xsd:import namespace="8b4388f5-57ce-4f69-97dc-9be368a194bd"/>
    <xsd:element name="properties">
      <xsd:complexType>
        <xsd:sequence>
          <xsd:element name="documentManagement">
            <xsd:complexType>
              <xsd:all>
                <xsd:element ref="ns2:i0297e7f0ba4498fb472045cc2479b7e" minOccurs="0"/>
                <xsd:element ref="ns2:TaxCatchAll" minOccurs="0"/>
                <xsd:element ref="ns3:Ärendenummer" minOccurs="0"/>
                <xsd:element ref="ns3:Diariefört" minOccurs="0"/>
                <xsd:element ref="ns4:MediaServiceMetadata" minOccurs="0"/>
                <xsd:element ref="ns4:MediaServiceFastMetadata" minOccurs="0"/>
                <xsd:element ref="ns2:SharedWithUsers" minOccurs="0"/>
                <xsd:element ref="ns2:SharedWithDetail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lcf76f155ced4ddcb4097134ff3c332f" minOccurs="0"/>
                <xsd:element ref="ns4:MediaServiceObjectDetectorVersions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c04037-aca0-4118-917b-9b3d188107f6" elementFormDefault="qualified">
    <xsd:import namespace="http://schemas.microsoft.com/office/2006/documentManagement/types"/>
    <xsd:import namespace="http://schemas.microsoft.com/office/infopath/2007/PartnerControls"/>
    <xsd:element name="i0297e7f0ba4498fb472045cc2479b7e" ma:index="9" nillable="true" ma:taxonomy="true" ma:internalName="i0297e7f0ba4498fb472045cc2479b7e" ma:taxonomyFieldName="NV_Handlingstyp" ma:displayName="Handlingstyp" ma:fieldId="{20297e7f-0ba4-498f-b472-045cc2479b7e}" ma:sspId="f715b3c1-6faf-452c-928b-c1f971cfea52" ma:termSetId="a614e6fe-972d-4df8-9b00-7f0a944dfe6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38e17f15-5e7f-4dd6-8209-0abeac677187}" ma:internalName="TaxCatchAll" ma:showField="CatchAllData" ma:web="67c04037-aca0-4118-917b-9b3d188107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5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bf9011-4c84-490e-879e-bf0d29284be5" elementFormDefault="qualified">
    <xsd:import namespace="http://schemas.microsoft.com/office/2006/documentManagement/types"/>
    <xsd:import namespace="http://schemas.microsoft.com/office/infopath/2007/PartnerControls"/>
    <xsd:element name="Ärendenummer" ma:index="11" nillable="true" ma:displayName="Ärendenummer" ma:internalName="_x00c4_rendenummer">
      <xsd:simpleType>
        <xsd:restriction base="dms:Text">
          <xsd:maxLength value="255"/>
        </xsd:restriction>
      </xsd:simpleType>
    </xsd:element>
    <xsd:element name="Diariefört" ma:index="12" nillable="true" ma:displayName="Diarieförd" ma:default="0" ma:description="För Modena" ma:internalName="Diarief_x00f6_rt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4388f5-57ce-4f69-97dc-9be368a194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Bildmarkeringar" ma:readOnly="false" ma:fieldId="{5cf76f15-5ced-4ddc-b409-7134ff3c332f}" ma:taxonomyMulti="true" ma:sspId="f715b3c1-6faf-452c-928b-c1f971cfea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ariefört xmlns="60bf9011-4c84-490e-879e-bf0d29284be5">false</Diariefört>
    <Ärendenummer xmlns="60bf9011-4c84-490e-879e-bf0d29284be5" xsi:nil="true"/>
    <TaxCatchAll xmlns="67c04037-aca0-4118-917b-9b3d188107f6" xsi:nil="true"/>
    <i0297e7f0ba4498fb472045cc2479b7e xmlns="67c04037-aca0-4118-917b-9b3d188107f6">
      <Terms xmlns="http://schemas.microsoft.com/office/infopath/2007/PartnerControls"/>
    </i0297e7f0ba4498fb472045cc2479b7e>
    <lcf76f155ced4ddcb4097134ff3c332f xmlns="8b4388f5-57ce-4f69-97dc-9be368a194b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FC5B418-373A-4789-BCD2-8D4FEF50BB07}"/>
</file>

<file path=customXml/itemProps2.xml><?xml version="1.0" encoding="utf-8"?>
<ds:datastoreItem xmlns:ds="http://schemas.openxmlformats.org/officeDocument/2006/customXml" ds:itemID="{98C8D117-492B-43EE-B0F5-201FCD4D890C}"/>
</file>

<file path=customXml/itemProps3.xml><?xml version="1.0" encoding="utf-8"?>
<ds:datastoreItem xmlns:ds="http://schemas.openxmlformats.org/officeDocument/2006/customXml" ds:itemID="{D0FA150F-5C04-4020-93E5-B9BA68E135A2}"/>
</file>

<file path=docProps/app.xml><?xml version="1.0" encoding="utf-8"?>
<Properties xmlns="http://schemas.openxmlformats.org/officeDocument/2006/extended-properties" xmlns:vt="http://schemas.openxmlformats.org/officeDocument/2006/docPropsVTypes">
  <Template>SGI-PPT mall 2021</Template>
  <TotalTime>9868</TotalTime>
  <Words>430</Words>
  <Application>Microsoft Office PowerPoint</Application>
  <PresentationFormat>Bredbild</PresentationFormat>
  <Paragraphs>69</Paragraphs>
  <Slides>7</Slides>
  <Notes>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7</vt:i4>
      </vt:variant>
    </vt:vector>
  </HeadingPairs>
  <TitlesOfParts>
    <vt:vector size="13" baseType="lpstr">
      <vt:lpstr>Arial</vt:lpstr>
      <vt:lpstr>Calibri</vt:lpstr>
      <vt:lpstr>Georgia Pro</vt:lpstr>
      <vt:lpstr>Verdana</vt:lpstr>
      <vt:lpstr>Verdana Pro</vt:lpstr>
      <vt:lpstr>SGI Mallar</vt:lpstr>
      <vt:lpstr>PowerPoint-presentation</vt:lpstr>
      <vt:lpstr>Pågående forskning kring PFAS</vt:lpstr>
      <vt:lpstr>Åtgärdsmetoder inom RU PFAS </vt:lpstr>
      <vt:lpstr>Utvecklings- och verifieringsarbete Jordtvätt</vt:lpstr>
      <vt:lpstr>in situ stabilisering - Site 1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Michael Pettersson</dc:creator>
  <cp:lastModifiedBy>Michael Pettersson</cp:lastModifiedBy>
  <cp:revision>203</cp:revision>
  <cp:lastPrinted>2023-11-20T15:26:30Z</cp:lastPrinted>
  <dcterms:created xsi:type="dcterms:W3CDTF">2022-02-09T07:26:43Z</dcterms:created>
  <dcterms:modified xsi:type="dcterms:W3CDTF">2023-11-20T15:27:09Z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0x010100F8792D57F83A1E46AF9865D2B3184168</vt:lpwstr>
  </property>
</Properties>
</file>