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0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745" r:id="rId2"/>
    <p:sldId id="750" r:id="rId3"/>
    <p:sldId id="751" r:id="rId4"/>
    <p:sldId id="753" r:id="rId5"/>
    <p:sldId id="741" r:id="rId6"/>
    <p:sldId id="752" r:id="rId7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900E0D-7AB7-6E36-8719-E1205A306519}" name="Mattias Carlsson Feng" initials="MCF" userId="S::Mattias.Carlsson-Feng@kemi.se::fb1a5326-77fe-44d6-aaae-8ccf20ce109c" providerId="AD"/>
  <p188:author id="{6F299A13-7BEC-5717-0954-748B9D9D0C23}" name="Kristin Larsson" initials="KL" userId="S::kristin.larsson@kemi.se::84812a98-c5f5-4c02-b23d-7067da60d24c" providerId="AD"/>
  <p188:author id="{7E6F2E6A-14A4-232E-FB44-3567F307CC24}" name="Jenny Ivarsson" initials="JI" userId="Jenny Ivarsson" providerId="None"/>
  <p188:author id="{7D585BAA-94E1-3ADD-6D3A-AFCC5003B6B1}" name="Daniel Borg" initials="DB" userId="S::Daniel.Borg@kemi.se::5bc7299b-c03d-4a73-a6c1-0be6bf2bad98" providerId="AD"/>
  <p188:author id="{6809BFEA-3343-9F69-022A-3844FB91B4E9}" name="Tommy Johansson" initials="TJ" userId="S::tommy.johansson@kemi.se::461c1978-5105-4aef-8c29-009fadf2088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6B6D"/>
    <a:srgbClr val="E5E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9" autoAdjust="0"/>
    <p:restoredTop sz="82726" autoAdjust="0"/>
  </p:normalViewPr>
  <p:slideViewPr>
    <p:cSldViewPr snapToGrid="0">
      <p:cViewPr varScale="1">
        <p:scale>
          <a:sx n="55" d="100"/>
          <a:sy n="55" d="100"/>
        </p:scale>
        <p:origin x="1020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9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1D9-C7DF-4F00-8B5C-97349150373E}" type="datetimeFigureOut">
              <a:rPr lang="sv-SE" smtClean="0"/>
              <a:t>2023-11-20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F132A-F984-4CE4-A7BD-2683D34FEA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922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F132A-F984-4CE4-A7BD-2683D34FEA3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7581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6F132A-F984-4CE4-A7BD-2683D34FEA3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260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E393BA-0EFE-4A1C-97BF-6C954516B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BEC09A-A037-4561-AE26-0A47EE53E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2E9D4C-0A81-47F2-908C-160F2468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CAA3E1B2-C4BE-4714-9015-78DAF4C59030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6B2432-5708-4AEC-B3EB-DAFA95D5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6AA1ED-09C6-4896-89AF-857D6452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114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46BA4-93A7-495B-9B09-32D5909E5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143" y="456923"/>
            <a:ext cx="5590930" cy="1782972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C094E5-69B3-4B4E-9441-5DD5AC7B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BDF7-25EE-4E6A-9AF6-EDF86ED85FFF}" type="datetime1">
              <a:rPr lang="sv-SE" smtClean="0"/>
              <a:t>2023-11-20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AEC2A-0CA0-4FB0-A8D8-916FC704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81124C-F92B-4C27-BBDB-651E4765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E78D642-6FBF-47AC-8365-6EF51B8A19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65314"/>
            <a:ext cx="5328000" cy="6792686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89B8BF6-1650-4AB6-8D08-3C978E82B9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143" y="2514600"/>
            <a:ext cx="5591175" cy="326571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1938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40F6C81-55CF-44E5-93B7-C7FC8EED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540967"/>
            <a:ext cx="10984636" cy="479568"/>
          </a:xfrm>
        </p:spPr>
        <p:txBody>
          <a:bodyPr tIns="0" bIns="0" anchor="b">
            <a:noAutofit/>
          </a:bodyPr>
          <a:lstStyle>
            <a:lvl1pPr>
              <a:lnSpc>
                <a:spcPct val="100000"/>
              </a:lnSpc>
              <a:defRPr sz="33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0D1FCCF4-F525-4BEE-B011-F26D075AC4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649507"/>
            <a:ext cx="12192000" cy="5208493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C44D1F0-4A42-4F01-9D94-95280CA231B8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A56BFD6E-815F-4801-ADBC-FBA35CA6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B0C8B772-0275-4BE2-8BB6-EFD4FA690472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4B085092-DAF6-45A8-83BB-53872A53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6A9FFFF-5107-43F5-8956-D059A60D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2B7D065-0F15-473D-ABA5-6673F43C84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3250" y="1045255"/>
            <a:ext cx="10985500" cy="479425"/>
          </a:xfrm>
        </p:spPr>
        <p:txBody>
          <a:bodyPr t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3000"/>
            </a:lvl1pPr>
            <a:lvl2pPr marL="457200" indent="0" algn="ctr">
              <a:lnSpc>
                <a:spcPct val="100000"/>
              </a:lnSpc>
              <a:buNone/>
              <a:defRPr sz="1800"/>
            </a:lvl2pPr>
            <a:lvl3pPr marL="914400" indent="0" algn="ctr">
              <a:lnSpc>
                <a:spcPct val="100000"/>
              </a:lnSpc>
              <a:buNone/>
              <a:defRPr sz="1600"/>
            </a:lvl3pPr>
            <a:lvl4pPr marL="1371600" indent="0" algn="ctr">
              <a:lnSpc>
                <a:spcPct val="100000"/>
              </a:lnSpc>
              <a:buNone/>
              <a:defRPr sz="1400"/>
            </a:lvl4pPr>
            <a:lvl5pPr marL="1828800" indent="0" algn="ctr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7791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40F6C81-55CF-44E5-93B7-C7FC8EED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540967"/>
            <a:ext cx="10984636" cy="479568"/>
          </a:xfrm>
        </p:spPr>
        <p:txBody>
          <a:bodyPr tIns="0" bIns="0" anchor="b"/>
          <a:lstStyle>
            <a:lvl1pPr>
              <a:lnSpc>
                <a:spcPct val="100000"/>
              </a:lnSpc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0D1FCCF4-F525-4BEE-B011-F26D075AC4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649507"/>
            <a:ext cx="6096000" cy="5208493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C44D1F0-4A42-4F01-9D94-95280CA231B8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A56BFD6E-815F-4801-ADBC-FBA35CA6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8E14DFA6-0363-4173-94DC-CF5386AB35F0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4B085092-DAF6-45A8-83BB-53872A53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6A9FFFF-5107-43F5-8956-D059A60D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522C05E4-88CF-4103-A7F5-E1DA08E1CEB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649506"/>
            <a:ext cx="6096000" cy="5208493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2B7D065-0F15-473D-ABA5-6673F43C84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3250" y="1045255"/>
            <a:ext cx="10985500" cy="479425"/>
          </a:xfrm>
        </p:spPr>
        <p:txBody>
          <a:bodyPr tIns="0" b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3000"/>
            </a:lvl1pPr>
            <a:lvl2pPr marL="457200" indent="0" algn="ctr">
              <a:lnSpc>
                <a:spcPct val="100000"/>
              </a:lnSpc>
              <a:buNone/>
              <a:defRPr sz="1800"/>
            </a:lvl2pPr>
            <a:lvl3pPr marL="914400" indent="0" algn="ctr">
              <a:lnSpc>
                <a:spcPct val="100000"/>
              </a:lnSpc>
              <a:buNone/>
              <a:defRPr sz="1600"/>
            </a:lvl3pPr>
            <a:lvl4pPr marL="1371600" indent="0" algn="ctr">
              <a:lnSpc>
                <a:spcPct val="100000"/>
              </a:lnSpc>
              <a:buNone/>
              <a:defRPr sz="1400"/>
            </a:lvl4pPr>
            <a:lvl5pPr marL="1828800" indent="0" algn="ctr">
              <a:lnSpc>
                <a:spcPct val="100000"/>
              </a:lnSpc>
              <a:buNone/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495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ratbubbla och innehål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 12">
            <a:extLst>
              <a:ext uri="{FF2B5EF4-FFF2-40B4-BE49-F238E27FC236}">
                <a16:creationId xmlns:a16="http://schemas.microsoft.com/office/drawing/2014/main" id="{3BDFFEDC-BA60-4FB0-AAA3-B31E1253F377}"/>
              </a:ext>
            </a:extLst>
          </p:cNvPr>
          <p:cNvSpPr/>
          <p:nvPr/>
        </p:nvSpPr>
        <p:spPr>
          <a:xfrm>
            <a:off x="767752" y="1733629"/>
            <a:ext cx="4186870" cy="3828116"/>
          </a:xfrm>
          <a:custGeom>
            <a:avLst/>
            <a:gdLst>
              <a:gd name="connsiteX0" fmla="*/ 4480560 w 4481386"/>
              <a:gd name="connsiteY0" fmla="*/ 1772603 h 4097110"/>
              <a:gd name="connsiteX1" fmla="*/ 2546985 w 4481386"/>
              <a:gd name="connsiteY1" fmla="*/ 4096703 h 4097110"/>
              <a:gd name="connsiteX2" fmla="*/ 2240280 w 4481386"/>
              <a:gd name="connsiteY2" fmla="*/ 3545205 h 4097110"/>
              <a:gd name="connsiteX3" fmla="*/ 0 w 4481386"/>
              <a:gd name="connsiteY3" fmla="*/ 1772603 h 4097110"/>
              <a:gd name="connsiteX4" fmla="*/ 2240280 w 4481386"/>
              <a:gd name="connsiteY4" fmla="*/ 0 h 4097110"/>
              <a:gd name="connsiteX5" fmla="*/ 4480560 w 4481386"/>
              <a:gd name="connsiteY5" fmla="*/ 1772603 h 4097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1386" h="4097110">
                <a:moveTo>
                  <a:pt x="4480560" y="1772603"/>
                </a:moveTo>
                <a:cubicBezTo>
                  <a:pt x="4418648" y="3576638"/>
                  <a:pt x="2546985" y="4096703"/>
                  <a:pt x="2546985" y="4096703"/>
                </a:cubicBezTo>
                <a:cubicBezTo>
                  <a:pt x="2538413" y="4113848"/>
                  <a:pt x="2775585" y="3585210"/>
                  <a:pt x="2240280" y="3545205"/>
                </a:cubicBezTo>
                <a:cubicBezTo>
                  <a:pt x="1005840" y="3453765"/>
                  <a:pt x="0" y="2751773"/>
                  <a:pt x="0" y="1772603"/>
                </a:cubicBezTo>
                <a:cubicBezTo>
                  <a:pt x="0" y="793433"/>
                  <a:pt x="1002983" y="0"/>
                  <a:pt x="2240280" y="0"/>
                </a:cubicBezTo>
                <a:cubicBezTo>
                  <a:pt x="3477578" y="0"/>
                  <a:pt x="4514850" y="794385"/>
                  <a:pt x="4480560" y="177260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2446BA4-93A7-495B-9B09-32D5909E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113B3C-DE2C-4A5B-A4CC-C659F1DD1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7247" y="1600792"/>
            <a:ext cx="5861072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C094E5-69B3-4B4E-9441-5DD5AC7B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92F42-841F-408B-BEB3-AABB4AA701F5}" type="datetime1">
              <a:rPr lang="sv-SE" smtClean="0"/>
              <a:t>2023-11-20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AEC2A-0CA0-4FB0-A8D8-916FC704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81124C-F92B-4C27-BBDB-651E4765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90DC3897-4F04-4FC7-A9CD-30D452DDD8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85307" y="2359142"/>
            <a:ext cx="2964524" cy="1938992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4821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F3C0CE6E-7594-4851-AE7C-B279303E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9E9D395D-DE81-4B6D-A041-6F4647D826B4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C08A819C-6634-43B4-BE72-228EA01A9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6322E18C-0E92-45A3-9AC4-58ADF008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4C2E60-5BEB-452A-B164-29ED5E7DEEC2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Rektangel 1">
            <a:extLst>
              <a:ext uri="{FF2B5EF4-FFF2-40B4-BE49-F238E27FC236}">
                <a16:creationId xmlns:a16="http://schemas.microsoft.com/office/drawing/2014/main" id="{F4B91F1F-A870-49D8-B426-1731AB18E4BC}"/>
              </a:ext>
            </a:extLst>
          </p:cNvPr>
          <p:cNvSpPr/>
          <p:nvPr userDrawn="1"/>
        </p:nvSpPr>
        <p:spPr>
          <a:xfrm flipH="1">
            <a:off x="1437073" y="1630329"/>
            <a:ext cx="9311137" cy="3211345"/>
          </a:xfrm>
          <a:custGeom>
            <a:avLst/>
            <a:gdLst>
              <a:gd name="connsiteX0" fmla="*/ 0 w 9431079"/>
              <a:gd name="connsiteY0" fmla="*/ 0 h 3676518"/>
              <a:gd name="connsiteX1" fmla="*/ 9431079 w 9431079"/>
              <a:gd name="connsiteY1" fmla="*/ 0 h 3676518"/>
              <a:gd name="connsiteX2" fmla="*/ 9431079 w 9431079"/>
              <a:gd name="connsiteY2" fmla="*/ 3676518 h 3676518"/>
              <a:gd name="connsiteX3" fmla="*/ 0 w 9431079"/>
              <a:gd name="connsiteY3" fmla="*/ 3676518 h 3676518"/>
              <a:gd name="connsiteX4" fmla="*/ 0 w 9431079"/>
              <a:gd name="connsiteY4" fmla="*/ 0 h 3676518"/>
              <a:gd name="connsiteX0" fmla="*/ 10633 w 9431079"/>
              <a:gd name="connsiteY0" fmla="*/ 10632 h 3676518"/>
              <a:gd name="connsiteX1" fmla="*/ 9431079 w 9431079"/>
              <a:gd name="connsiteY1" fmla="*/ 0 h 3676518"/>
              <a:gd name="connsiteX2" fmla="*/ 9431079 w 9431079"/>
              <a:gd name="connsiteY2" fmla="*/ 3676518 h 3676518"/>
              <a:gd name="connsiteX3" fmla="*/ 0 w 9431079"/>
              <a:gd name="connsiteY3" fmla="*/ 3676518 h 3676518"/>
              <a:gd name="connsiteX4" fmla="*/ 10633 w 9431079"/>
              <a:gd name="connsiteY4" fmla="*/ 10632 h 3676518"/>
              <a:gd name="connsiteX0" fmla="*/ 334348 w 9754794"/>
              <a:gd name="connsiteY0" fmla="*/ 10632 h 3676518"/>
              <a:gd name="connsiteX1" fmla="*/ 9754794 w 9754794"/>
              <a:gd name="connsiteY1" fmla="*/ 0 h 3676518"/>
              <a:gd name="connsiteX2" fmla="*/ 9754794 w 9754794"/>
              <a:gd name="connsiteY2" fmla="*/ 3676518 h 3676518"/>
              <a:gd name="connsiteX3" fmla="*/ 323715 w 9754794"/>
              <a:gd name="connsiteY3" fmla="*/ 3676518 h 3676518"/>
              <a:gd name="connsiteX4" fmla="*/ 334348 w 9754794"/>
              <a:gd name="connsiteY4" fmla="*/ 10632 h 3676518"/>
              <a:gd name="connsiteX0" fmla="*/ 4327452 w 9431079"/>
              <a:gd name="connsiteY0" fmla="*/ 10632 h 3676518"/>
              <a:gd name="connsiteX1" fmla="*/ 9431079 w 9431079"/>
              <a:gd name="connsiteY1" fmla="*/ 0 h 3676518"/>
              <a:gd name="connsiteX2" fmla="*/ 9431079 w 9431079"/>
              <a:gd name="connsiteY2" fmla="*/ 3676518 h 3676518"/>
              <a:gd name="connsiteX3" fmla="*/ 0 w 9431079"/>
              <a:gd name="connsiteY3" fmla="*/ 3676518 h 3676518"/>
              <a:gd name="connsiteX4" fmla="*/ 4327452 w 9431079"/>
              <a:gd name="connsiteY4" fmla="*/ 10632 h 3676518"/>
              <a:gd name="connsiteX0" fmla="*/ 4344435 w 9448062"/>
              <a:gd name="connsiteY0" fmla="*/ 10632 h 3676518"/>
              <a:gd name="connsiteX1" fmla="*/ 9448062 w 9448062"/>
              <a:gd name="connsiteY1" fmla="*/ 0 h 3676518"/>
              <a:gd name="connsiteX2" fmla="*/ 9448062 w 9448062"/>
              <a:gd name="connsiteY2" fmla="*/ 3676518 h 3676518"/>
              <a:gd name="connsiteX3" fmla="*/ 16983 w 9448062"/>
              <a:gd name="connsiteY3" fmla="*/ 3676518 h 3676518"/>
              <a:gd name="connsiteX4" fmla="*/ 4344435 w 9448062"/>
              <a:gd name="connsiteY4" fmla="*/ 10632 h 3676518"/>
              <a:gd name="connsiteX0" fmla="*/ 4344435 w 9448062"/>
              <a:gd name="connsiteY0" fmla="*/ 10632 h 3676518"/>
              <a:gd name="connsiteX1" fmla="*/ 9448062 w 9448062"/>
              <a:gd name="connsiteY1" fmla="*/ 0 h 3676518"/>
              <a:gd name="connsiteX2" fmla="*/ 9448062 w 9448062"/>
              <a:gd name="connsiteY2" fmla="*/ 3676518 h 3676518"/>
              <a:gd name="connsiteX3" fmla="*/ 16983 w 9448062"/>
              <a:gd name="connsiteY3" fmla="*/ 3676518 h 3676518"/>
              <a:gd name="connsiteX4" fmla="*/ 4344435 w 9448062"/>
              <a:gd name="connsiteY4" fmla="*/ 10632 h 3676518"/>
              <a:gd name="connsiteX0" fmla="*/ 4344435 w 10024583"/>
              <a:gd name="connsiteY0" fmla="*/ 10632 h 3676518"/>
              <a:gd name="connsiteX1" fmla="*/ 9448062 w 10024583"/>
              <a:gd name="connsiteY1" fmla="*/ 0 h 3676518"/>
              <a:gd name="connsiteX2" fmla="*/ 9448062 w 10024583"/>
              <a:gd name="connsiteY2" fmla="*/ 3676518 h 3676518"/>
              <a:gd name="connsiteX3" fmla="*/ 16983 w 10024583"/>
              <a:gd name="connsiteY3" fmla="*/ 3676518 h 3676518"/>
              <a:gd name="connsiteX4" fmla="*/ 4344435 w 10024583"/>
              <a:gd name="connsiteY4" fmla="*/ 10632 h 3676518"/>
              <a:gd name="connsiteX0" fmla="*/ 4344435 w 9497527"/>
              <a:gd name="connsiteY0" fmla="*/ 147 h 3666033"/>
              <a:gd name="connsiteX1" fmla="*/ 8523029 w 9497527"/>
              <a:gd name="connsiteY1" fmla="*/ 148 h 3666033"/>
              <a:gd name="connsiteX2" fmla="*/ 9448062 w 9497527"/>
              <a:gd name="connsiteY2" fmla="*/ 3666033 h 3666033"/>
              <a:gd name="connsiteX3" fmla="*/ 16983 w 9497527"/>
              <a:gd name="connsiteY3" fmla="*/ 3666033 h 3666033"/>
              <a:gd name="connsiteX4" fmla="*/ 4344435 w 9497527"/>
              <a:gd name="connsiteY4" fmla="*/ 147 h 3666033"/>
              <a:gd name="connsiteX0" fmla="*/ 4344435 w 9484715"/>
              <a:gd name="connsiteY0" fmla="*/ 147 h 3666033"/>
              <a:gd name="connsiteX1" fmla="*/ 8523029 w 9484715"/>
              <a:gd name="connsiteY1" fmla="*/ 148 h 3666033"/>
              <a:gd name="connsiteX2" fmla="*/ 9448062 w 9484715"/>
              <a:gd name="connsiteY2" fmla="*/ 3666033 h 3666033"/>
              <a:gd name="connsiteX3" fmla="*/ 16983 w 9484715"/>
              <a:gd name="connsiteY3" fmla="*/ 3666033 h 3666033"/>
              <a:gd name="connsiteX4" fmla="*/ 4344435 w 9484715"/>
              <a:gd name="connsiteY4" fmla="*/ 147 h 3666033"/>
              <a:gd name="connsiteX0" fmla="*/ 4344435 w 9448062"/>
              <a:gd name="connsiteY0" fmla="*/ 147 h 3666033"/>
              <a:gd name="connsiteX1" fmla="*/ 7300285 w 9448062"/>
              <a:gd name="connsiteY1" fmla="*/ 10781 h 3666033"/>
              <a:gd name="connsiteX2" fmla="*/ 9448062 w 9448062"/>
              <a:gd name="connsiteY2" fmla="*/ 3666033 h 3666033"/>
              <a:gd name="connsiteX3" fmla="*/ 16983 w 9448062"/>
              <a:gd name="connsiteY3" fmla="*/ 3666033 h 3666033"/>
              <a:gd name="connsiteX4" fmla="*/ 4344435 w 9448062"/>
              <a:gd name="connsiteY4" fmla="*/ 147 h 3666033"/>
              <a:gd name="connsiteX0" fmla="*/ 4344435 w 9475813"/>
              <a:gd name="connsiteY0" fmla="*/ 147 h 3666033"/>
              <a:gd name="connsiteX1" fmla="*/ 7300285 w 9475813"/>
              <a:gd name="connsiteY1" fmla="*/ 10781 h 3666033"/>
              <a:gd name="connsiteX2" fmla="*/ 9448062 w 9475813"/>
              <a:gd name="connsiteY2" fmla="*/ 3666033 h 3666033"/>
              <a:gd name="connsiteX3" fmla="*/ 16983 w 9475813"/>
              <a:gd name="connsiteY3" fmla="*/ 3666033 h 3666033"/>
              <a:gd name="connsiteX4" fmla="*/ 4344435 w 9475813"/>
              <a:gd name="connsiteY4" fmla="*/ 147 h 3666033"/>
              <a:gd name="connsiteX0" fmla="*/ 4344435 w 9707006"/>
              <a:gd name="connsiteY0" fmla="*/ 147 h 3666033"/>
              <a:gd name="connsiteX1" fmla="*/ 7300285 w 9707006"/>
              <a:gd name="connsiteY1" fmla="*/ 10781 h 3666033"/>
              <a:gd name="connsiteX2" fmla="*/ 9448062 w 9707006"/>
              <a:gd name="connsiteY2" fmla="*/ 3666033 h 3666033"/>
              <a:gd name="connsiteX3" fmla="*/ 16983 w 9707006"/>
              <a:gd name="connsiteY3" fmla="*/ 3666033 h 3666033"/>
              <a:gd name="connsiteX4" fmla="*/ 4344435 w 9707006"/>
              <a:gd name="connsiteY4" fmla="*/ 147 h 3666033"/>
              <a:gd name="connsiteX0" fmla="*/ 4344435 w 8644911"/>
              <a:gd name="connsiteY0" fmla="*/ 147 h 3666033"/>
              <a:gd name="connsiteX1" fmla="*/ 7300285 w 8644911"/>
              <a:gd name="connsiteY1" fmla="*/ 10781 h 3666033"/>
              <a:gd name="connsiteX2" fmla="*/ 7512937 w 8644911"/>
              <a:gd name="connsiteY2" fmla="*/ 3655401 h 3666033"/>
              <a:gd name="connsiteX3" fmla="*/ 16983 w 8644911"/>
              <a:gd name="connsiteY3" fmla="*/ 3666033 h 3666033"/>
              <a:gd name="connsiteX4" fmla="*/ 4344435 w 8644911"/>
              <a:gd name="connsiteY4" fmla="*/ 147 h 3666033"/>
              <a:gd name="connsiteX0" fmla="*/ 4344435 w 9161064"/>
              <a:gd name="connsiteY0" fmla="*/ 147 h 3666033"/>
              <a:gd name="connsiteX1" fmla="*/ 7300285 w 9161064"/>
              <a:gd name="connsiteY1" fmla="*/ 10781 h 3666033"/>
              <a:gd name="connsiteX2" fmla="*/ 7512937 w 9161064"/>
              <a:gd name="connsiteY2" fmla="*/ 3655401 h 3666033"/>
              <a:gd name="connsiteX3" fmla="*/ 16983 w 9161064"/>
              <a:gd name="connsiteY3" fmla="*/ 3666033 h 3666033"/>
              <a:gd name="connsiteX4" fmla="*/ 4344435 w 9161064"/>
              <a:gd name="connsiteY4" fmla="*/ 147 h 3666033"/>
              <a:gd name="connsiteX0" fmla="*/ 3246629 w 9573081"/>
              <a:gd name="connsiteY0" fmla="*/ 146 h 3676665"/>
              <a:gd name="connsiteX1" fmla="*/ 7712302 w 9573081"/>
              <a:gd name="connsiteY1" fmla="*/ 21413 h 3676665"/>
              <a:gd name="connsiteX2" fmla="*/ 7924954 w 9573081"/>
              <a:gd name="connsiteY2" fmla="*/ 3666033 h 3676665"/>
              <a:gd name="connsiteX3" fmla="*/ 429000 w 9573081"/>
              <a:gd name="connsiteY3" fmla="*/ 3676665 h 3676665"/>
              <a:gd name="connsiteX4" fmla="*/ 3246629 w 9573081"/>
              <a:gd name="connsiteY4" fmla="*/ 146 h 3676665"/>
              <a:gd name="connsiteX0" fmla="*/ 2871891 w 9198343"/>
              <a:gd name="connsiteY0" fmla="*/ 6183 h 3682702"/>
              <a:gd name="connsiteX1" fmla="*/ 7337564 w 9198343"/>
              <a:gd name="connsiteY1" fmla="*/ 27450 h 3682702"/>
              <a:gd name="connsiteX2" fmla="*/ 7550216 w 9198343"/>
              <a:gd name="connsiteY2" fmla="*/ 3672070 h 3682702"/>
              <a:gd name="connsiteX3" fmla="*/ 54262 w 9198343"/>
              <a:gd name="connsiteY3" fmla="*/ 3682702 h 3682702"/>
              <a:gd name="connsiteX4" fmla="*/ 2871891 w 9198343"/>
              <a:gd name="connsiteY4" fmla="*/ 6183 h 3682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343" h="3682702">
                <a:moveTo>
                  <a:pt x="2871891" y="6183"/>
                </a:moveTo>
                <a:lnTo>
                  <a:pt x="7337564" y="27450"/>
                </a:lnTo>
                <a:cubicBezTo>
                  <a:pt x="9921276" y="51477"/>
                  <a:pt x="9644830" y="3658676"/>
                  <a:pt x="7550216" y="3672070"/>
                </a:cubicBezTo>
                <a:lnTo>
                  <a:pt x="54262" y="3682702"/>
                </a:lnTo>
                <a:cubicBezTo>
                  <a:pt x="57806" y="2460740"/>
                  <a:pt x="-640398" y="-143455"/>
                  <a:pt x="2871891" y="61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”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4459C8F-DB1B-47D3-AB8F-360F919538BD}"/>
              </a:ext>
            </a:extLst>
          </p:cNvPr>
          <p:cNvSpPr txBox="1"/>
          <p:nvPr userDrawn="1"/>
        </p:nvSpPr>
        <p:spPr>
          <a:xfrm>
            <a:off x="2189768" y="2040563"/>
            <a:ext cx="1020519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500" b="1" dirty="0">
                <a:solidFill>
                  <a:schemeClr val="accent4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sv-SE" sz="12500" b="1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47FB420B-CF3B-4292-9742-65296BB0E2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03183" y="2335296"/>
            <a:ext cx="6826102" cy="18014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3600" b="0"/>
            </a:lvl1pPr>
            <a:lvl2pPr marL="457200" indent="0">
              <a:lnSpc>
                <a:spcPct val="100000"/>
              </a:lnSpc>
              <a:buNone/>
              <a:defRPr b="0"/>
            </a:lvl2pPr>
            <a:lvl3pPr marL="914400" indent="0">
              <a:lnSpc>
                <a:spcPct val="100000"/>
              </a:lnSpc>
              <a:buNone/>
              <a:defRPr b="0"/>
            </a:lvl3pPr>
            <a:lvl4pPr marL="1371600" indent="0">
              <a:lnSpc>
                <a:spcPct val="100000"/>
              </a:lnSpc>
              <a:buNone/>
              <a:defRPr b="0"/>
            </a:lvl4pPr>
            <a:lvl5pPr marL="1828800" indent="0">
              <a:lnSpc>
                <a:spcPct val="100000"/>
              </a:lnSpc>
              <a:buNone/>
              <a:defRPr b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0905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tbubbla v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F3C0CE6E-7594-4851-AE7C-B279303E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2DD86FA9-E30B-485C-8516-64E9393EAADB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C08A819C-6634-43B4-BE72-228EA01A9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6322E18C-0E92-45A3-9AC4-58ADF008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4C2E60-5BEB-452A-B164-29ED5E7DEEC2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0C47A68-9D6A-491B-8838-F3FFF5E055E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01726" y="691116"/>
            <a:ext cx="6237228" cy="5703154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720000" anchor="ctr">
            <a:noAutofit/>
          </a:bodyPr>
          <a:lstStyle>
            <a:lvl1pPr marL="0" indent="0" algn="ctr">
              <a:buNone/>
              <a:defRPr sz="3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1800">
                <a:solidFill>
                  <a:schemeClr val="tx1"/>
                </a:solidFill>
              </a:defRPr>
            </a:lvl2pPr>
            <a:lvl3pPr marL="914400" indent="0" algn="ctr">
              <a:buNone/>
              <a:defRPr sz="1800">
                <a:solidFill>
                  <a:schemeClr val="tx1"/>
                </a:solidFill>
              </a:defRPr>
            </a:lvl3pPr>
            <a:lvl4pPr marL="1371600" indent="0" algn="ctr">
              <a:buNone/>
              <a:defRPr sz="1800">
                <a:solidFill>
                  <a:schemeClr val="tx1"/>
                </a:solidFill>
              </a:defRPr>
            </a:lvl4pPr>
            <a:lvl5pPr marL="1828800" indent="0" algn="ctr"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1946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tbubbla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F3C0CE6E-7594-4851-AE7C-B279303E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B6151CA7-F51C-49F4-9F94-0EB0869AA572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C08A819C-6634-43B4-BE72-228EA01A9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6322E18C-0E92-45A3-9AC4-58ADF008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4C2E60-5BEB-452A-B164-29ED5E7DEEC2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3DD312EC-494F-41CA-A6DC-E9B0628103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01726" y="691116"/>
            <a:ext cx="6237228" cy="5703154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lIns="72000" tIns="0" rIns="72000" bIns="720000" anchor="ctr"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4062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ratbubblor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tshållare för text 23">
            <a:extLst>
              <a:ext uri="{FF2B5EF4-FFF2-40B4-BE49-F238E27FC236}">
                <a16:creationId xmlns:a16="http://schemas.microsoft.com/office/drawing/2014/main" id="{9A2E2E8F-68E8-4122-8FC4-7419AD4D39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6001" y="1490349"/>
            <a:ext cx="2120333" cy="1938651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F3C0CE6E-7594-4851-AE7C-B279303E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2B15D6EF-2AD1-42EF-8E16-561545992873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C08A819C-6634-43B4-BE72-228EA01A9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6322E18C-0E92-45A3-9AC4-58ADF0083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4C2E60-5BEB-452A-B164-29ED5E7DEEC2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25" name="Platshållare för text 24">
            <a:extLst>
              <a:ext uri="{FF2B5EF4-FFF2-40B4-BE49-F238E27FC236}">
                <a16:creationId xmlns:a16="http://schemas.microsoft.com/office/drawing/2014/main" id="{75EB7F68-94FF-425C-BE29-7265C22CDA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38147" y="1883337"/>
            <a:ext cx="2637710" cy="2411697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2A7168F-CA78-4736-8F33-6E34616307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53466" y="1456624"/>
            <a:ext cx="3084572" cy="2820269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7" name="Platshållare för text 26">
            <a:extLst>
              <a:ext uri="{FF2B5EF4-FFF2-40B4-BE49-F238E27FC236}">
                <a16:creationId xmlns:a16="http://schemas.microsoft.com/office/drawing/2014/main" id="{AE50ED19-4A7D-4F7B-AA8F-8D8EB5A4E3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319639" y="1615805"/>
            <a:ext cx="2761776" cy="2126626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B51548F8-8C90-4088-94D4-9D05CF83E9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3186" y="3668889"/>
            <a:ext cx="2761776" cy="2525132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9" name="Platshållare för text 28">
            <a:extLst>
              <a:ext uri="{FF2B5EF4-FFF2-40B4-BE49-F238E27FC236}">
                <a16:creationId xmlns:a16="http://schemas.microsoft.com/office/drawing/2014/main" id="{DD944E4D-B936-4DC9-9D5C-FA1FC645622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188287" y="4138810"/>
            <a:ext cx="2761776" cy="2525132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1" name="Platshållare för text 30">
            <a:extLst>
              <a:ext uri="{FF2B5EF4-FFF2-40B4-BE49-F238E27FC236}">
                <a16:creationId xmlns:a16="http://schemas.microsoft.com/office/drawing/2014/main" id="{DCF4FB57-3663-4FCE-B5A7-F18355B650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691627" y="3668889"/>
            <a:ext cx="3387325" cy="3097080"/>
          </a:xfrm>
          <a:custGeom>
            <a:avLst/>
            <a:gdLst>
              <a:gd name="connsiteX0" fmla="*/ 1059971 w 2120333"/>
              <a:gd name="connsiteY0" fmla="*/ 0 h 1938652"/>
              <a:gd name="connsiteX1" fmla="*/ 2119942 w 2120333"/>
              <a:gd name="connsiteY1" fmla="*/ 838752 h 1938652"/>
              <a:gd name="connsiteX2" fmla="*/ 1205086 w 2120333"/>
              <a:gd name="connsiteY2" fmla="*/ 1938459 h 1938652"/>
              <a:gd name="connsiteX3" fmla="*/ 1059971 w 2120333"/>
              <a:gd name="connsiteY3" fmla="*/ 1677503 h 1938652"/>
              <a:gd name="connsiteX4" fmla="*/ 0 w 2120333"/>
              <a:gd name="connsiteY4" fmla="*/ 838752 h 1938652"/>
              <a:gd name="connsiteX5" fmla="*/ 1059971 w 2120333"/>
              <a:gd name="connsiteY5" fmla="*/ 0 h 193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0333" h="1938652">
                <a:moveTo>
                  <a:pt x="1059971" y="0"/>
                </a:moveTo>
                <a:cubicBezTo>
                  <a:pt x="1645389" y="0"/>
                  <a:pt x="2136166" y="375883"/>
                  <a:pt x="2119942" y="838752"/>
                </a:cubicBezTo>
                <a:cubicBezTo>
                  <a:pt x="2090649" y="1692377"/>
                  <a:pt x="1205086" y="1938459"/>
                  <a:pt x="1205086" y="1938459"/>
                </a:cubicBezTo>
                <a:cubicBezTo>
                  <a:pt x="1201031" y="1946571"/>
                  <a:pt x="1313247" y="1696433"/>
                  <a:pt x="1059971" y="1677503"/>
                </a:cubicBezTo>
                <a:cubicBezTo>
                  <a:pt x="475906" y="1634236"/>
                  <a:pt x="0" y="1302071"/>
                  <a:pt x="0" y="838752"/>
                </a:cubicBezTo>
                <a:cubicBezTo>
                  <a:pt x="0" y="375433"/>
                  <a:pt x="474554" y="0"/>
                  <a:pt x="1059971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72000" tIns="0" rIns="72000" bIns="144000" anchor="ctr">
            <a:noAutofit/>
          </a:bodyPr>
          <a:lstStyle>
            <a:lvl1pPr marL="0" indent="0" algn="ctr">
              <a:buNone/>
              <a:defRPr sz="1800" b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AD37B8E-45CE-4128-BDE2-B2CA8AC3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584911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7249D00B-3033-47A1-9AB7-F484D6028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946" y="2396478"/>
            <a:ext cx="3800108" cy="2065044"/>
          </a:xfrm>
          <a:prstGeom prst="rect">
            <a:avLst/>
          </a:prstGeom>
        </p:spPr>
      </p:pic>
      <p:sp>
        <p:nvSpPr>
          <p:cNvPr id="6" name="Platshållare för datum 3">
            <a:extLst>
              <a:ext uri="{FF2B5EF4-FFF2-40B4-BE49-F238E27FC236}">
                <a16:creationId xmlns:a16="http://schemas.microsoft.com/office/drawing/2014/main" id="{50CFC6D1-CEEF-413A-9174-7058FFAD6B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CAFEF21E-D66F-4744-80BA-C7B4A98D1017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7" name="Platshållare för sidfot 4">
            <a:extLst>
              <a:ext uri="{FF2B5EF4-FFF2-40B4-BE49-F238E27FC236}">
                <a16:creationId xmlns:a16="http://schemas.microsoft.com/office/drawing/2014/main" id="{4F4AB296-7B50-4CD0-932E-445844A84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F32F7236-FB24-4D49-9CDC-F4EC7BD6E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4428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E393BA-0EFE-4A1C-97BF-6C954516B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BEC09A-A037-4561-AE26-0A47EE53E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2E9D4C-0A81-47F2-908C-160F2468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6A6F100C-1259-4004-AF13-8A9D22AA5E4C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6B2432-5708-4AEC-B3EB-DAFA95D5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6AA1ED-09C6-4896-89AF-857D6452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677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20402E-D713-4198-823A-5B664902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32F8E6-53D9-4D18-966E-A5027224B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C2DFEF-0A37-4C04-8063-D6097887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0F215-FFBB-42FA-A975-78437A2F60C8}" type="datetime1">
              <a:rPr lang="sv-SE" smtClean="0"/>
              <a:t>2023-11-20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19EDE5-59C7-4FFB-844E-5EEAC30F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7B6440-BC76-4E75-B0EF-F9E2A201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76160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20402E-D713-4198-823A-5B6649020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32F8E6-53D9-4D18-966E-A5027224B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C2DFEF-0A37-4C04-8063-D6097887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4D57-E5AC-4288-B688-0B5F574297AB}" type="datetime1">
              <a:rPr lang="sv-SE" smtClean="0"/>
              <a:t>2023-11-20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19EDE5-59C7-4FFB-844E-5EEAC30F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7B6440-BC76-4E75-B0EF-F9E2A201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9614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F8FDB2-BF9A-4854-8435-3F13580A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3683" y="6858000"/>
            <a:ext cx="2157129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fld id="{5D6D1C7E-89A5-4EAF-A6F8-93E191495973}" type="datetime1">
              <a:rPr lang="sv-SE" smtClean="0"/>
              <a:t>2023-11-20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05DAC2-8193-428D-AD75-71DD88FB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0875" y="6873623"/>
            <a:ext cx="3434060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83D5E4-7560-4106-90DE-D7C45AE25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37090" y="6858000"/>
            <a:ext cx="737507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fld id="{0A7A1771-A8A4-4239-9270-6DA46DA3F14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17838470-C46F-1CB7-312A-6EF6ABD12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683" y="1285231"/>
            <a:ext cx="10984636" cy="92378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Rubrik 6">
            <a:extLst>
              <a:ext uri="{FF2B5EF4-FFF2-40B4-BE49-F238E27FC236}">
                <a16:creationId xmlns:a16="http://schemas.microsoft.com/office/drawing/2014/main" id="{7A0931BE-78B3-84BD-1F95-7568BB46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22948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46BA4-93A7-495B-9B09-32D5909E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76771E-A75B-4E76-A396-50BE1A1A1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3683" y="1600792"/>
            <a:ext cx="5328000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113B3C-DE2C-4A5B-A4CC-C659F1DD1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0319" y="1600792"/>
            <a:ext cx="5328000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C094E5-69B3-4B4E-9441-5DD5AC7B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98AB7-756E-4883-B87C-0A9EC733D1B4}" type="datetime1">
              <a:rPr lang="sv-SE" smtClean="0"/>
              <a:t>2023-11-20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AEC2A-0CA0-4FB0-A8D8-916FC704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81124C-F92B-4C27-BBDB-651E4765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989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4A7208-86B8-4879-86D6-7AC1C09E8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304B71-AC17-4BCF-8DA2-5BA7E0A3A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683" y="1600792"/>
            <a:ext cx="5328000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3F0146-606F-46EE-8604-D6AB6E430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683" y="2505075"/>
            <a:ext cx="5328000" cy="34711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C709C45-C5E3-4B8D-A9A6-700F59DEA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0319" y="1600792"/>
            <a:ext cx="5328000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6262B5-1CF0-42D2-8BBB-38EB22777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0319" y="2505075"/>
            <a:ext cx="5328000" cy="34711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27F1795-84AA-4EC2-A3E9-208BC3B17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BB936-07EE-42AB-91E8-31292C6843B4}" type="datetime1">
              <a:rPr lang="sv-SE" smtClean="0"/>
              <a:t>2023-11-20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EFA6DE4-BF48-4529-83BB-D9229321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353D1DD-7268-40F2-99C1-C7E0F0A9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012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8C78B-92CC-403E-B5E7-D0CCE1916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F227E3E-BFD8-4DCD-96B7-BDAC081A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61FA0-7B72-4D4A-BAED-03DC9C1CAD85}" type="datetime1">
              <a:rPr lang="sv-SE" smtClean="0"/>
              <a:t>2023-11-20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182F26-88F0-492E-A579-D8051A403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30CD32-656C-408F-8210-E6922E44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919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  (Grå)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33C0E73-AB67-46F5-B998-D56EC15A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CDF2B-20D3-4435-9901-9C543421A5F4}" type="datetime1">
              <a:rPr lang="sv-SE" smtClean="0"/>
              <a:t>2023-11-20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439D7F7-CF36-408A-A740-B631A20D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551CC41-CF96-4E3C-AA31-EDEA460E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828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3F0824A-6DBC-4220-86AA-829C666AF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683" y="1285231"/>
            <a:ext cx="10984636" cy="92378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F8FDB2-BF9A-4854-8435-3F13580A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3683" y="6858000"/>
            <a:ext cx="2157129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fld id="{03BD858F-95E6-4A5F-BFDE-CD99D906CB58}" type="datetime1">
              <a:rPr lang="sv-SE" smtClean="0"/>
              <a:t>2023-11-20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05DAC2-8193-428D-AD75-71DD88FB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0875" y="6873623"/>
            <a:ext cx="3434060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83D5E4-7560-4106-90DE-D7C45AE25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837090" y="6858000"/>
            <a:ext cx="737507" cy="72000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fld id="{0A7A1771-A8A4-4239-9270-6DA46DA3F14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9757E8CB-310C-792F-BF66-B8B566C3A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04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46BA4-93A7-495B-9B09-32D5909E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76771E-A75B-4E76-A396-50BE1A1A1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3683" y="1600792"/>
            <a:ext cx="5328000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113B3C-DE2C-4A5B-A4CC-C659F1DD1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0319" y="1600792"/>
            <a:ext cx="5328000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C094E5-69B3-4B4E-9441-5DD5AC7B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AFD9E-08A8-41BB-8605-5ACF47D5A44E}" type="datetime1">
              <a:rPr lang="sv-SE" smtClean="0"/>
              <a:t>2023-11-20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AEC2A-0CA0-4FB0-A8D8-916FC704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81124C-F92B-4C27-BBDB-651E4765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5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4A7208-86B8-4879-86D6-7AC1C09E8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4304B71-AC17-4BCF-8DA2-5BA7E0A3A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683" y="1600792"/>
            <a:ext cx="5328000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3F0146-606F-46EE-8604-D6AB6E430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683" y="2505075"/>
            <a:ext cx="5328000" cy="34711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C709C45-C5E3-4B8D-A9A6-700F59DEA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0319" y="1600792"/>
            <a:ext cx="5328000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6262B5-1CF0-42D2-8BBB-38EB22777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0319" y="2505075"/>
            <a:ext cx="5328000" cy="347118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27F1795-84AA-4EC2-A3E9-208BC3B17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E122-FC94-4A50-96C2-039B124ACB7B}" type="datetime1">
              <a:rPr lang="sv-SE" smtClean="0"/>
              <a:t>2023-11-20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EFA6DE4-BF48-4529-83BB-D9229321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353D1DD-7268-40F2-99C1-C7E0F0A9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0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8C78B-92CC-403E-B5E7-D0CCE1916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F227E3E-BFD8-4DCD-96B7-BDAC081A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C6D93-04C9-400C-9E8F-56C2FA669549}" type="datetime1">
              <a:rPr lang="sv-SE" smtClean="0"/>
              <a:t>2023-11-20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182F26-88F0-492E-A579-D8051A403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30CD32-656C-408F-8210-E6922E44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5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33C0E73-AB67-46F5-B998-D56EC15A3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13A82-EAD7-4C75-9817-D14178265406}" type="datetime1">
              <a:rPr lang="sv-SE" smtClean="0"/>
              <a:t>2023-11-20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439D7F7-CF36-408A-A740-B631A20D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551CC41-CF96-4E3C-AA31-EDEA460E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110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40F6C81-55CF-44E5-93B7-C7FC8EED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0D1FCCF4-F525-4BEE-B011-F26D075AC4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294640"/>
            <a:ext cx="12192000" cy="5563359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C44D1F0-4A42-4F01-9D94-95280CA231B8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A56BFD6E-815F-4801-ADBC-FBA35CA6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907" y="6891408"/>
            <a:ext cx="2157129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1F6F7864-FE0E-46C1-B1DE-5BA6996D5344}" type="datetime1">
              <a:rPr lang="sv-SE" smtClean="0"/>
              <a:t>2023-11-20</a:t>
            </a:fld>
            <a:endParaRPr lang="sv-SE" dirty="0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4B085092-DAF6-45A8-83BB-53872A53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0647" y="6891407"/>
            <a:ext cx="3434060" cy="45719"/>
          </a:xfrm>
        </p:spPr>
        <p:txBody>
          <a:bodyPr/>
          <a:lstStyle>
            <a:lvl1pPr>
              <a:defRPr sz="100">
                <a:solidFill>
                  <a:srgbClr val="E5E8EE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6A9FFFF-5107-43F5-8956-D059A60D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14629" y="6891408"/>
            <a:ext cx="737507" cy="45719"/>
          </a:xfrm>
        </p:spPr>
        <p:txBody>
          <a:bodyPr vert="horz" lIns="0" tIns="0" rIns="0" bIns="0" rtlCol="0" anchor="b"/>
          <a:lstStyle>
            <a:lvl1pPr>
              <a:defRPr lang="sv-SE" sz="100" smtClean="0">
                <a:solidFill>
                  <a:srgbClr val="E5E8EE"/>
                </a:solidFill>
              </a:defRPr>
            </a:lvl1pPr>
          </a:lstStyle>
          <a:p>
            <a:pPr algn="r"/>
            <a:fld id="{0A7A1771-A8A4-4239-9270-6DA46DA3F14C}" type="slidenum">
              <a:rPr lang="sv-SE" smtClean="0"/>
              <a:pPr algn="r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5104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446BA4-93A7-495B-9B09-32D5909E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113B3C-DE2C-4A5B-A4CC-C659F1DD1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7247" y="1600792"/>
            <a:ext cx="5861072" cy="437546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C094E5-69B3-4B4E-9441-5DD5AC7B1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AF80-E46C-4E75-9EAD-8F386E138071}" type="datetime1">
              <a:rPr lang="sv-SE" smtClean="0"/>
              <a:t>2023-11-20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2AEC2A-0CA0-4FB0-A8D8-916FC704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81124C-F92B-4C27-BBDB-651E47651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1771-A8A4-4239-9270-6DA46DA3F14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E78D642-6FBF-47AC-8365-6EF51B8A19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644650"/>
            <a:ext cx="5328000" cy="5213350"/>
          </a:xfrm>
          <a:solidFill>
            <a:schemeClr val="accent6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017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5">
            <a:extLst>
              <a:ext uri="{FF2B5EF4-FFF2-40B4-BE49-F238E27FC236}">
                <a16:creationId xmlns:a16="http://schemas.microsoft.com/office/drawing/2014/main" id="{62FBADBD-E41C-4755-A86F-697413403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353" y="6199018"/>
            <a:ext cx="1079500" cy="58293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32EC7C7-005A-4ED0-B06D-9586A2F1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8875C2-00E7-41DF-882D-7713234FB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683" y="1600792"/>
            <a:ext cx="10984635" cy="43754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13A310-5F32-44BD-9916-2A3C8DD48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3682" y="6279086"/>
            <a:ext cx="2157129" cy="24873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E6247B1C-FEEE-4E90-BEA4-E8A7C3A03E28}" type="datetime1">
              <a:rPr lang="sv-SE" smtClean="0"/>
              <a:t>2023-11-20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C949AC-5966-4144-81CA-223192BAE2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70222" y="6559574"/>
            <a:ext cx="3434060" cy="2154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DFD7F71-0C38-4755-8FCB-261AB79FE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27247" y="6564110"/>
            <a:ext cx="737507" cy="21544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1771-A8A4-4239-9270-6DA46DA3F14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F9CB899-0D6E-42D8-BC18-A12EEBE73D2A}"/>
              </a:ext>
            </a:extLst>
          </p:cNvPr>
          <p:cNvSpPr/>
          <p:nvPr userDrawn="1"/>
        </p:nvSpPr>
        <p:spPr>
          <a:xfrm>
            <a:off x="0" y="0"/>
            <a:ext cx="121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3B2135A3-D072-40E1-B688-B18B0E02F63D}"/>
              </a:ext>
            </a:extLst>
          </p:cNvPr>
          <p:cNvSpPr txBox="1"/>
          <p:nvPr userDrawn="1"/>
        </p:nvSpPr>
        <p:spPr>
          <a:xfrm>
            <a:off x="603682" y="6559574"/>
            <a:ext cx="215712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400" b="1" dirty="0">
                <a:latin typeface="Arial Narrow" panose="020B0606020202030204" pitchFamily="34" charset="0"/>
              </a:rPr>
              <a:t>www.kemikalieinspektionen.se</a:t>
            </a:r>
          </a:p>
        </p:txBody>
      </p:sp>
    </p:spTree>
    <p:extLst>
      <p:ext uri="{BB962C8B-B14F-4D97-AF65-F5344CB8AC3E}">
        <p14:creationId xmlns:p14="http://schemas.microsoft.com/office/powerpoint/2010/main" val="264799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transparency/comitology-register/screen/documents/090483/2/consult?lang=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cha.europa.eu/sv/registry-of-restriction-intentions/-/dislist/details/0b0236e1856e8ce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echa.europa.eu/sv/restrictions-under-consideration/-/substance-rev/72301/ter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echa.europa.eu/sv/comments-submitted-to-date-on-restriction-report-on-pfa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BF7EE0-F48E-7F67-3F60-17DB95573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PFAS-begränsningar på gång i EU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58BC0C2-EAAD-30F8-6928-7BAA41E34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PFAS-nätverk 22 november 2023</a:t>
            </a:r>
          </a:p>
        </p:txBody>
      </p:sp>
    </p:spTree>
    <p:extLst>
      <p:ext uri="{BB962C8B-B14F-4D97-AF65-F5344CB8AC3E}">
        <p14:creationId xmlns:p14="http://schemas.microsoft.com/office/powerpoint/2010/main" val="334177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5C25AC-BBF3-F9A2-8481-AE85CD3E9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2" y="0"/>
            <a:ext cx="10984636" cy="923784"/>
          </a:xfrm>
        </p:spPr>
        <p:txBody>
          <a:bodyPr/>
          <a:lstStyle/>
          <a:p>
            <a:r>
              <a:rPr lang="sv-SE" dirty="0" err="1"/>
              <a:t>PFHxA</a:t>
            </a:r>
            <a:r>
              <a:rPr lang="sv-SE" dirty="0"/>
              <a:t> (”C6” PFAS)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B48C77-175A-704D-0D66-8EE233634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682" y="634417"/>
            <a:ext cx="10984635" cy="4344228"/>
          </a:xfrm>
        </p:spPr>
        <p:txBody>
          <a:bodyPr/>
          <a:lstStyle/>
          <a:p>
            <a:r>
              <a:rPr lang="sv-SE" dirty="0"/>
              <a:t>Förslag från EU-kommissionen diskuteras bland medlemsstaterna inför beslut</a:t>
            </a:r>
          </a:p>
          <a:p>
            <a:r>
              <a:rPr lang="sv-SE" dirty="0"/>
              <a:t>Baserat på förslag från Tyskland</a:t>
            </a:r>
          </a:p>
          <a:p>
            <a:r>
              <a:rPr lang="sv-SE" dirty="0"/>
              <a:t>Omfattar: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Textilier, läder, päls och hudar i kläder och tillhörande tillbehör för allmänheten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Skodon för användning av allmänheten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Livsmedelsförpackningar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Kemiska blandningar för användning av allmänheten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Kosmetiska produkter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Brandskum för</a:t>
            </a:r>
          </a:p>
          <a:p>
            <a:pPr lvl="2">
              <a:buFont typeface="Arial" panose="020B0604020202020204" pitchFamily="34" charset="0"/>
              <a:buChar char="−"/>
            </a:pPr>
            <a:r>
              <a:rPr lang="sv-SE" dirty="0"/>
              <a:t>Träning och testning (förutom testning av brandbekämpningssystem för deras funktion)</a:t>
            </a:r>
          </a:p>
          <a:p>
            <a:pPr lvl="2">
              <a:buFont typeface="Arial" panose="020B0604020202020204" pitchFamily="34" charset="0"/>
              <a:buChar char="−"/>
            </a:pPr>
            <a:r>
              <a:rPr lang="sv-SE" dirty="0"/>
              <a:t>Offentliga brandförsvar (förutom för användning i industriella miljöer)</a:t>
            </a:r>
          </a:p>
          <a:p>
            <a:pPr marL="228600" lvl="1">
              <a:spcBef>
                <a:spcPts val="1000"/>
              </a:spcBef>
            </a:pPr>
            <a:r>
              <a:rPr lang="sv-SE" sz="2800" dirty="0"/>
              <a:t>Mer information: </a:t>
            </a:r>
            <a:r>
              <a:rPr lang="sv-SE" sz="2400" u="sng" dirty="0" err="1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2"/>
              </a:rPr>
              <a:t>Comitology</a:t>
            </a:r>
            <a:r>
              <a:rPr lang="sv-SE" sz="24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2"/>
              </a:rPr>
              <a:t> Register (europa.eu)</a:t>
            </a:r>
            <a:endParaRPr lang="sv-SE" sz="2400" dirty="0">
              <a:effectLst/>
              <a:ea typeface="Calibri" panose="020F0502020204030204" pitchFamily="34" charset="0"/>
            </a:endParaRP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539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5C25AC-BBF3-F9A2-8481-AE85CD3E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PFAS i brandskum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B48C77-175A-704D-0D66-8EE233634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682" y="1022058"/>
            <a:ext cx="10984635" cy="4375466"/>
          </a:xfrm>
        </p:spPr>
        <p:txBody>
          <a:bodyPr/>
          <a:lstStyle/>
          <a:p>
            <a:r>
              <a:rPr lang="sv-SE" dirty="0"/>
              <a:t>Förslaget omfattar (med olika övergångstider efter ikraftträdande):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Träning och testning (förutom testning av brandbekämpningssystemen för deras funktion) (18 mån)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Kommunal räddningstjänst (utom om de också ansvarar för industribränder för industrianläggningar) (18 mån)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Civila fartyg och luftfart (5 år)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Seveso-anläggningar (10 år)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Handbrandsläckare (som släppts ut på marknaden före 6 mån efter ikraftträdande)</a:t>
            </a:r>
          </a:p>
          <a:p>
            <a:r>
              <a:rPr lang="sv-SE" dirty="0"/>
              <a:t>Krav för tillåten användning: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Enbart för klass B bränder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Upprätta en platsspecifik hanteringsplan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Se till att insamlat avfall från yrkesmässig och industriell användning behandlas så att utsläpp minimeras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6792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5C25AC-BBF3-F9A2-8481-AE85CD3E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PFAS i brandskum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B48C77-175A-704D-0D66-8EE233634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Förslaget har utvärderas av </a:t>
            </a:r>
            <a:r>
              <a:rPr lang="sv-SE" dirty="0" err="1"/>
              <a:t>ECHA:s</a:t>
            </a:r>
            <a:r>
              <a:rPr lang="sv-SE" dirty="0"/>
              <a:t> vetenskapliga kommittéer (RAC och SEAC)</a:t>
            </a:r>
          </a:p>
          <a:p>
            <a:r>
              <a:rPr lang="sv-SE"/>
              <a:t>Nästa </a:t>
            </a:r>
            <a:r>
              <a:rPr lang="sv-SE" dirty="0"/>
              <a:t>steg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EU-kommissionen tar fram utkast till ändring i begränsningslistan (bilaga XVII, Reach)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Medlemsstaterna röstar</a:t>
            </a:r>
          </a:p>
          <a:p>
            <a:r>
              <a:rPr lang="sv-SE" dirty="0"/>
              <a:t>Mer information: </a:t>
            </a:r>
          </a:p>
          <a:p>
            <a:pPr marL="252000" indent="0">
              <a:buNone/>
            </a:pPr>
            <a:r>
              <a:rPr lang="en-US" dirty="0">
                <a:hlinkClick r:id="rId2"/>
              </a:rPr>
              <a:t>Registry of restriction intentions until outcome - ECHA (europa.eu)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4511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0213FC7E-EC7A-718C-0447-A66D870715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591" t="12337" r="48746" b="14627"/>
          <a:stretch/>
        </p:blipFill>
        <p:spPr>
          <a:xfrm>
            <a:off x="10023675" y="287875"/>
            <a:ext cx="2763121" cy="3183037"/>
          </a:xfrm>
          <a:prstGeom prst="rect">
            <a:avLst/>
          </a:prstGeom>
          <a:noFill/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0B4C93-0CEB-DF1B-4D3C-B11CBE712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2" y="152562"/>
            <a:ext cx="10984636" cy="923784"/>
          </a:xfrm>
        </p:spPr>
        <p:txBody>
          <a:bodyPr anchor="ctr">
            <a:normAutofit/>
          </a:bodyPr>
          <a:lstStyle/>
          <a:p>
            <a:r>
              <a:rPr lang="sv-SE" dirty="0"/>
              <a:t>Bred PFAS-begränsning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3466B6-E0A9-1969-9DFC-297DB4685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2188" y="941033"/>
            <a:ext cx="10635336" cy="6119523"/>
          </a:xfrm>
        </p:spPr>
        <p:txBody>
          <a:bodyPr>
            <a:normAutofit/>
          </a:bodyPr>
          <a:lstStyle/>
          <a:p>
            <a:pPr marL="285750" indent="-285750"/>
            <a:r>
              <a:rPr lang="sv-SE" sz="2600" dirty="0"/>
              <a:t>Samarbete mellan </a:t>
            </a:r>
            <a:r>
              <a:rPr lang="sv-SE" sz="2600" dirty="0" err="1"/>
              <a:t>KemI</a:t>
            </a:r>
            <a:r>
              <a:rPr lang="sv-SE" sz="2600" dirty="0"/>
              <a:t> och myndigheterna i Danmark, Nederländerna, Norge och Tyskland</a:t>
            </a:r>
          </a:p>
          <a:p>
            <a:pPr marL="285750" indent="-285750"/>
            <a:r>
              <a:rPr lang="sv-SE" sz="2600" dirty="0"/>
              <a:t>Inlämning av förslaget januari 2023</a:t>
            </a:r>
          </a:p>
          <a:p>
            <a:pPr marL="285750" indent="-285750"/>
            <a:r>
              <a:rPr lang="sv-SE" sz="2600" dirty="0"/>
              <a:t>Omfattar alla PFAS och användningar som inte redan är begränsade</a:t>
            </a:r>
          </a:p>
          <a:p>
            <a:pPr marL="285750" indent="-285750"/>
            <a:r>
              <a:rPr lang="sv-SE" sz="2600" dirty="0"/>
              <a:t>Förbud med användningsspecifika undantag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200" dirty="0"/>
              <a:t>Majoriteten är </a:t>
            </a:r>
            <a:r>
              <a:rPr lang="sv-SE" sz="2200" u="sng" dirty="0"/>
              <a:t>tidsbegränsade</a:t>
            </a:r>
            <a:r>
              <a:rPr lang="sv-SE" sz="2200" dirty="0"/>
              <a:t>: 5 eller 12 år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2200" dirty="0"/>
              <a:t>Utan tidsgräns</a:t>
            </a:r>
          </a:p>
          <a:p>
            <a:pPr lvl="2">
              <a:buFont typeface="Arial" panose="020B0604020202020204" pitchFamily="34" charset="0"/>
              <a:buChar char="−"/>
            </a:pPr>
            <a:r>
              <a:rPr lang="sv-SE" sz="2200" dirty="0"/>
              <a:t>5 stycken, bl.a. verksamma ämnen i växtskyddsmedel, biocider och läkemedel</a:t>
            </a:r>
          </a:p>
          <a:p>
            <a:pPr marL="228600" lvl="2">
              <a:spcBef>
                <a:spcPts val="1000"/>
              </a:spcBef>
            </a:pPr>
            <a:r>
              <a:rPr lang="sv-SE" sz="2600" dirty="0"/>
              <a:t>Mer information om förslaget:</a:t>
            </a:r>
          </a:p>
          <a:p>
            <a:pPr marL="216000" lvl="1" indent="0">
              <a:buNone/>
            </a:pPr>
            <a:r>
              <a:rPr lang="sv-SE" sz="2600" dirty="0">
                <a:hlinkClick r:id="rId4"/>
              </a:rPr>
              <a:t>Inlämnade förslag på begränsningar som övervägs - ECHA (europa.eu)</a:t>
            </a:r>
            <a:endParaRPr lang="sv-SE" sz="2600" dirty="0"/>
          </a:p>
          <a:p>
            <a:pPr>
              <a:buFont typeface="Courier New" panose="02070309020205020404" pitchFamily="49" charset="0"/>
              <a:buChar char="o"/>
            </a:pPr>
            <a:endParaRPr lang="sv-SE" sz="3400" dirty="0"/>
          </a:p>
          <a:p>
            <a:pPr marL="457200" lvl="1" indent="0">
              <a:buNone/>
            </a:pPr>
            <a:endParaRPr lang="sv-SE" sz="3800" dirty="0"/>
          </a:p>
          <a:p>
            <a:pPr marL="457200" lvl="1" indent="0">
              <a:buNone/>
            </a:pPr>
            <a:endParaRPr lang="sv-SE" sz="3800" dirty="0"/>
          </a:p>
          <a:p>
            <a:pPr marL="457200" lvl="1" indent="0">
              <a:buNone/>
            </a:pPr>
            <a:endParaRPr lang="sv-SE" sz="2600" dirty="0"/>
          </a:p>
          <a:p>
            <a:endParaRPr lang="sv-SE" sz="1500" dirty="0"/>
          </a:p>
        </p:txBody>
      </p:sp>
    </p:spTree>
    <p:extLst>
      <p:ext uri="{BB962C8B-B14F-4D97-AF65-F5344CB8AC3E}">
        <p14:creationId xmlns:p14="http://schemas.microsoft.com/office/powerpoint/2010/main" val="41352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0213FC7E-EC7A-718C-0447-A66D870715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591" t="12337" r="48746" b="14627"/>
          <a:stretch/>
        </p:blipFill>
        <p:spPr>
          <a:xfrm>
            <a:off x="10023675" y="287875"/>
            <a:ext cx="2763121" cy="3183037"/>
          </a:xfrm>
          <a:prstGeom prst="rect">
            <a:avLst/>
          </a:prstGeom>
          <a:noFill/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0B4C93-0CEB-DF1B-4D3C-B11CBE712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3" y="287875"/>
            <a:ext cx="10984636" cy="923784"/>
          </a:xfrm>
        </p:spPr>
        <p:txBody>
          <a:bodyPr anchor="ctr">
            <a:normAutofit/>
          </a:bodyPr>
          <a:lstStyle/>
          <a:p>
            <a:r>
              <a:rPr lang="sv-SE" dirty="0"/>
              <a:t>Processen framåt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3466B6-E0A9-1969-9DFC-297DB4685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338" y="991740"/>
            <a:ext cx="10635336" cy="6119523"/>
          </a:xfrm>
        </p:spPr>
        <p:txBody>
          <a:bodyPr>
            <a:normAutofit/>
          </a:bodyPr>
          <a:lstStyle/>
          <a:p>
            <a:pPr lvl="1"/>
            <a:r>
              <a:rPr lang="sv-SE" sz="2800" dirty="0"/>
              <a:t>Förslaget utvärderas av </a:t>
            </a:r>
            <a:r>
              <a:rPr lang="sv-SE" sz="2800" dirty="0" err="1"/>
              <a:t>ECHA:s</a:t>
            </a:r>
            <a:r>
              <a:rPr lang="sv-SE" sz="2800" dirty="0"/>
              <a:t> vetenskapliga kommittéer (RAC och SEAC)</a:t>
            </a:r>
          </a:p>
          <a:p>
            <a:pPr lvl="1"/>
            <a:r>
              <a:rPr lang="sv-SE" sz="2800" dirty="0"/>
              <a:t>Sex månaders samråd avslutades 25 september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2400" dirty="0"/>
              <a:t>Över 5 600 kommentarer </a:t>
            </a:r>
            <a:endParaRPr lang="sv-SE" sz="28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2400" dirty="0"/>
              <a:t>Från mer än 4 400 organisationer, företag, privatpersoner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sv-SE" sz="2400" dirty="0"/>
              <a:t>Publicerade kommentarer:</a:t>
            </a:r>
            <a:endParaRPr lang="sv-SE" sz="2400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116000" lvl="1" indent="0">
              <a:buNone/>
            </a:pPr>
            <a:r>
              <a:rPr lang="en-U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Comments submitted to date on restriction report on PFAS - ECHA (europa.eu)</a:t>
            </a:r>
            <a:endParaRPr lang="sv-SE" sz="2800" dirty="0"/>
          </a:p>
          <a:p>
            <a:pPr lvl="1"/>
            <a:r>
              <a:rPr lang="sv-SE" sz="2800" dirty="0"/>
              <a:t>60-dagars samråd på utkast till yttrande från SEAC</a:t>
            </a:r>
          </a:p>
          <a:p>
            <a:pPr lvl="1"/>
            <a:r>
              <a:rPr lang="sv-SE" sz="2800" dirty="0"/>
              <a:t>EU-kommissionen tar fram utkast till ändring i begränsningslistan (bilaga XVII, Reach).</a:t>
            </a:r>
          </a:p>
          <a:p>
            <a:pPr lvl="1"/>
            <a:r>
              <a:rPr lang="sv-SE" sz="2800" dirty="0"/>
              <a:t>Medlemsstaterna röstar</a:t>
            </a:r>
          </a:p>
          <a:p>
            <a:pPr marL="457200" lvl="1" indent="0">
              <a:buNone/>
            </a:pPr>
            <a:endParaRPr lang="sv-SE" sz="2800" dirty="0"/>
          </a:p>
          <a:p>
            <a:pPr marL="457200" lvl="1" indent="0">
              <a:buNone/>
            </a:pPr>
            <a:endParaRPr lang="sv-SE" sz="2800" dirty="0"/>
          </a:p>
          <a:p>
            <a:pPr marL="457200" lvl="1" indent="0">
              <a:buNone/>
            </a:pPr>
            <a:endParaRPr lang="sv-SE" sz="2600" dirty="0"/>
          </a:p>
          <a:p>
            <a:endParaRPr lang="sv-SE" sz="1500" dirty="0"/>
          </a:p>
        </p:txBody>
      </p:sp>
    </p:spTree>
    <p:extLst>
      <p:ext uri="{BB962C8B-B14F-4D97-AF65-F5344CB8AC3E}">
        <p14:creationId xmlns:p14="http://schemas.microsoft.com/office/powerpoint/2010/main" val="326158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emI">
      <a:dk1>
        <a:sysClr val="windowText" lastClr="000000"/>
      </a:dk1>
      <a:lt1>
        <a:srgbClr val="FFFFFF"/>
      </a:lt1>
      <a:dk2>
        <a:srgbClr val="006A7D"/>
      </a:dk2>
      <a:lt2>
        <a:srgbClr val="FFFFFF"/>
      </a:lt2>
      <a:accent1>
        <a:srgbClr val="005282"/>
      </a:accent1>
      <a:accent2>
        <a:srgbClr val="6697B4"/>
      </a:accent2>
      <a:accent3>
        <a:srgbClr val="CCDCE6"/>
      </a:accent3>
      <a:accent4>
        <a:srgbClr val="FF8200"/>
      </a:accent4>
      <a:accent5>
        <a:srgbClr val="FFB466"/>
      </a:accent5>
      <a:accent6>
        <a:srgbClr val="FFE6CC"/>
      </a:accent6>
      <a:hlink>
        <a:srgbClr val="0070C0"/>
      </a:hlink>
      <a:folHlink>
        <a:srgbClr val="1E1C2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844656FD-848D-4E7C-9E6F-DBD05C4EBB62}" vid="{C9C787AB-596C-4277-AFD5-A02A373EA11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8792D57F83A1E46AF9865D2B3184168" ma:contentTypeVersion="19" ma:contentTypeDescription="Skapa ett nytt dokument." ma:contentTypeScope="" ma:versionID="7d82d75bbbf0905cf5aa472747617a9c">
  <xsd:schema xmlns:xsd="http://www.w3.org/2001/XMLSchema" xmlns:xs="http://www.w3.org/2001/XMLSchema" xmlns:p="http://schemas.microsoft.com/office/2006/metadata/properties" xmlns:ns2="67c04037-aca0-4118-917b-9b3d188107f6" xmlns:ns3="60bf9011-4c84-490e-879e-bf0d29284be5" xmlns:ns4="8b4388f5-57ce-4f69-97dc-9be368a194bd" targetNamespace="http://schemas.microsoft.com/office/2006/metadata/properties" ma:root="true" ma:fieldsID="c840c70ce2a8aee11f41dbb01530df4d" ns2:_="" ns3:_="" ns4:_="">
    <xsd:import namespace="67c04037-aca0-4118-917b-9b3d188107f6"/>
    <xsd:import namespace="60bf9011-4c84-490e-879e-bf0d29284be5"/>
    <xsd:import namespace="8b4388f5-57ce-4f69-97dc-9be368a194bd"/>
    <xsd:element name="properties">
      <xsd:complexType>
        <xsd:sequence>
          <xsd:element name="documentManagement">
            <xsd:complexType>
              <xsd:all>
                <xsd:element ref="ns2:i0297e7f0ba4498fb472045cc2479b7e" minOccurs="0"/>
                <xsd:element ref="ns2:TaxCatchAll" minOccurs="0"/>
                <xsd:element ref="ns3:Ärendenummer" minOccurs="0"/>
                <xsd:element ref="ns3:Diariefört" minOccurs="0"/>
                <xsd:element ref="ns4:MediaServiceMetadata" minOccurs="0"/>
                <xsd:element ref="ns4:MediaServiceFastMetadata" minOccurs="0"/>
                <xsd:element ref="ns2:SharedWithUsers" minOccurs="0"/>
                <xsd:element ref="ns2:SharedWithDetail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lcf76f155ced4ddcb4097134ff3c332f" minOccurs="0"/>
                <xsd:element ref="ns4:MediaServiceObjectDetectorVersion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04037-aca0-4118-917b-9b3d188107f6" elementFormDefault="qualified">
    <xsd:import namespace="http://schemas.microsoft.com/office/2006/documentManagement/types"/>
    <xsd:import namespace="http://schemas.microsoft.com/office/infopath/2007/PartnerControls"/>
    <xsd:element name="i0297e7f0ba4498fb472045cc2479b7e" ma:index="9" nillable="true" ma:taxonomy="true" ma:internalName="i0297e7f0ba4498fb472045cc2479b7e" ma:taxonomyFieldName="NV_Handlingstyp" ma:displayName="Handlingstyp" ma:fieldId="{20297e7f-0ba4-498f-b472-045cc2479b7e}" ma:sspId="f715b3c1-6faf-452c-928b-c1f971cfea52" ma:termSetId="a614e6fe-972d-4df8-9b00-7f0a944dfe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38e17f15-5e7f-4dd6-8209-0abeac677187}" ma:internalName="TaxCatchAll" ma:showField="CatchAllData" ma:web="67c04037-aca0-4118-917b-9b3d188107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f9011-4c84-490e-879e-bf0d29284be5" elementFormDefault="qualified">
    <xsd:import namespace="http://schemas.microsoft.com/office/2006/documentManagement/types"/>
    <xsd:import namespace="http://schemas.microsoft.com/office/infopath/2007/PartnerControls"/>
    <xsd:element name="Ärendenummer" ma:index="11" nillable="true" ma:displayName="Ärendenummer" ma:internalName="_x00c4_rendenummer">
      <xsd:simpleType>
        <xsd:restriction base="dms:Text">
          <xsd:maxLength value="255"/>
        </xsd:restriction>
      </xsd:simpleType>
    </xsd:element>
    <xsd:element name="Diariefört" ma:index="12" nillable="true" ma:displayName="Diarieförd" ma:default="0" ma:description="För Modena" ma:internalName="Diarief_x00f6_r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4388f5-57ce-4f69-97dc-9be368a194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ariefört xmlns="60bf9011-4c84-490e-879e-bf0d29284be5">false</Diariefört>
    <Ärendenummer xmlns="60bf9011-4c84-490e-879e-bf0d29284be5" xsi:nil="true"/>
    <TaxCatchAll xmlns="67c04037-aca0-4118-917b-9b3d188107f6" xsi:nil="true"/>
    <i0297e7f0ba4498fb472045cc2479b7e xmlns="67c04037-aca0-4118-917b-9b3d188107f6">
      <Terms xmlns="http://schemas.microsoft.com/office/infopath/2007/PartnerControls"/>
    </i0297e7f0ba4498fb472045cc2479b7e>
    <lcf76f155ced4ddcb4097134ff3c332f xmlns="8b4388f5-57ce-4f69-97dc-9be368a194b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82B536-0274-4D66-8A81-E8A122663804}"/>
</file>

<file path=customXml/itemProps2.xml><?xml version="1.0" encoding="utf-8"?>
<ds:datastoreItem xmlns:ds="http://schemas.openxmlformats.org/officeDocument/2006/customXml" ds:itemID="{87B05E2B-EC17-4105-95C5-9448063CF407}"/>
</file>

<file path=customXml/itemProps3.xml><?xml version="1.0" encoding="utf-8"?>
<ds:datastoreItem xmlns:ds="http://schemas.openxmlformats.org/officeDocument/2006/customXml" ds:itemID="{697B2B31-70A1-436C-9F33-308A318439C6}"/>
</file>

<file path=docProps/app.xml><?xml version="1.0" encoding="utf-8"?>
<Properties xmlns="http://schemas.openxmlformats.org/officeDocument/2006/extended-properties" xmlns:vt="http://schemas.openxmlformats.org/officeDocument/2006/docPropsVTypes">
  <Template>Tom KemI-presentation</Template>
  <TotalTime>1888</TotalTime>
  <Words>400</Words>
  <Application>Microsoft Office PowerPoint</Application>
  <PresentationFormat>Bredbild</PresentationFormat>
  <Paragraphs>62</Paragraphs>
  <Slides>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Courier New</vt:lpstr>
      <vt:lpstr>Office-tema</vt:lpstr>
      <vt:lpstr>PFAS-begränsningar på gång i EU</vt:lpstr>
      <vt:lpstr>PFHxA (”C6” PFAS) </vt:lpstr>
      <vt:lpstr>PFAS i brandskum</vt:lpstr>
      <vt:lpstr>PFAS i brandskum</vt:lpstr>
      <vt:lpstr>Bred PFAS-begränsning</vt:lpstr>
      <vt:lpstr>Processen framåt</vt:lpstr>
    </vt:vector>
  </TitlesOfParts>
  <Company>Kemikalieinspektionen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Förslag till bred PFAS-begränsning</dc:title>
  <dc:creator>Jenny Ivarsson</dc:creator>
  <cp:lastModifiedBy>Bert-Ove Lund</cp:lastModifiedBy>
  <cp:revision>146</cp:revision>
  <cp:lastPrinted>2023-02-15T10:37:55Z</cp:lastPrinted>
  <dcterms:created xsi:type="dcterms:W3CDTF">2023-02-11T14:30:05Z</dcterms:created>
  <dcterms:modified xsi:type="dcterms:W3CDTF">2023-11-20T07:00:56Z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0x010100F8792D57F83A1E46AF9865D2B3184168</vt:lpwstr>
  </property>
</Properties>
</file>