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21.xml" ContentType="application/vnd.openxmlformats-officedocument.presentationml.slide+xml"/>
  <Override PartName="/ppt/presentation.xml" ContentType="application/vnd.openxmlformats-officedocument.presentationml.presentation.main+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4.xml" ContentType="application/vnd.openxmlformats-officedocument.presentationml.slideLayout+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2.xml" ContentType="application/vnd.openxmlformats-officedocument.customXmlProperties+xml"/>
  <Override PartName="/docProps/core.xml" ContentType="application/vnd.openxmlformats-package.core-properties+xml"/>
  <Override PartName="/customXml/itemProps1.xml" ContentType="application/vnd.openxmlformats-officedocument.customXml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2" r:id="rId3"/>
  </p:sldMasterIdLst>
  <p:notesMasterIdLst>
    <p:notesMasterId r:id="rId25"/>
  </p:notesMasterIdLst>
  <p:sldIdLst>
    <p:sldId id="262" r:id="rId4"/>
    <p:sldId id="278" r:id="rId5"/>
    <p:sldId id="296" r:id="rId6"/>
    <p:sldId id="280" r:id="rId7"/>
    <p:sldId id="287" r:id="rId8"/>
    <p:sldId id="279" r:id="rId9"/>
    <p:sldId id="264" r:id="rId10"/>
    <p:sldId id="283" r:id="rId11"/>
    <p:sldId id="281" r:id="rId12"/>
    <p:sldId id="263" r:id="rId13"/>
    <p:sldId id="288" r:id="rId14"/>
    <p:sldId id="291" r:id="rId15"/>
    <p:sldId id="285" r:id="rId16"/>
    <p:sldId id="282" r:id="rId17"/>
    <p:sldId id="301" r:id="rId18"/>
    <p:sldId id="298" r:id="rId19"/>
    <p:sldId id="300" r:id="rId20"/>
    <p:sldId id="299" r:id="rId21"/>
    <p:sldId id="302" r:id="rId22"/>
    <p:sldId id="303" r:id="rId23"/>
    <p:sldId id="307" r:id="rId2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8D230F3-CF80-4859-8CE7-A43EE81993B5}">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just format 1 - Dekorfär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just format 1 - Dekorfärg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8B1032C-EA38-4F05-BA0D-38AFFFC7BED3}" styleName="Ljust format 3 - Dekorfärg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78827" autoAdjust="0"/>
  </p:normalViewPr>
  <p:slideViewPr>
    <p:cSldViewPr showGuides="1">
      <p:cViewPr varScale="1">
        <p:scale>
          <a:sx n="111" d="100"/>
          <a:sy n="111" d="100"/>
        </p:scale>
        <p:origin x="88" y="5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h16067\HCP\Documents\02%20Projekt\01%20Externa\2022%20Fokus%20p&#229;%20PFAS%20i%20&#214;stra%20M&#228;laren%20VSO\Presentationer\Vattenfl&#246;de%20kontra%20PFAS_hela%20M&#228;lare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132684130104"/>
          <c:y val="8.3317576595752341E-2"/>
          <c:w val="0.79672910739386449"/>
          <c:h val="0.8910637688675677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B4-4EE5-93D0-222209BA1342}"/>
              </c:ext>
            </c:extLst>
          </c:dPt>
          <c:dPt>
            <c:idx val="1"/>
            <c:bubble3D val="0"/>
            <c:spPr>
              <a:solidFill>
                <a:schemeClr val="accent2">
                  <a:lumMod val="25000"/>
                  <a:lumOff val="75000"/>
                </a:schemeClr>
              </a:solidFill>
              <a:ln w="19050">
                <a:solidFill>
                  <a:schemeClr val="lt1"/>
                </a:solidFill>
              </a:ln>
              <a:effectLst/>
            </c:spPr>
            <c:extLst>
              <c:ext xmlns:c16="http://schemas.microsoft.com/office/drawing/2014/chart" uri="{C3380CC4-5D6E-409C-BE32-E72D297353CC}">
                <c16:uniqueId val="{00000003-7CB4-4EE5-93D0-222209BA134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B4-4EE5-93D0-222209BA134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CB4-4EE5-93D0-222209BA134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CB4-4EE5-93D0-222209BA1342}"/>
              </c:ext>
            </c:extLst>
          </c:dPt>
          <c:dLbls>
            <c:dLbl>
              <c:idx val="1"/>
              <c:layout>
                <c:manualLayout>
                  <c:x val="-0.10339149112256449"/>
                  <c:y val="0.17227865385238722"/>
                </c:manualLayout>
              </c:layout>
              <c:showLegendKey val="0"/>
              <c:showVal val="0"/>
              <c:showCatName val="1"/>
              <c:showSerName val="0"/>
              <c:showPercent val="1"/>
              <c:showBubbleSize val="0"/>
              <c:extLst>
                <c:ext xmlns:c15="http://schemas.microsoft.com/office/drawing/2012/chart" uri="{CE6537A1-D6FC-4f65-9D91-7224C49458BB}">
                  <c15:layout>
                    <c:manualLayout>
                      <c:w val="0.30852417302798985"/>
                      <c:h val="0.14135021097046413"/>
                    </c:manualLayout>
                  </c15:layout>
                </c:ext>
                <c:ext xmlns:c16="http://schemas.microsoft.com/office/drawing/2014/chart" uri="{C3380CC4-5D6E-409C-BE32-E72D297353CC}">
                  <c16:uniqueId val="{00000003-7CB4-4EE5-93D0-222209BA1342}"/>
                </c:ext>
              </c:extLst>
            </c:dLbl>
            <c:dLbl>
              <c:idx val="2"/>
              <c:layout>
                <c:manualLayout>
                  <c:x val="-8.1323693502654296E-2"/>
                  <c:y val="-6.205903644398345E-4"/>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ysClr val="windowText" lastClr="000000"/>
                      </a:solidFill>
                      <a:latin typeface="+mn-lt"/>
                      <a:ea typeface="+mn-ea"/>
                      <a:cs typeface="+mn-cs"/>
                    </a:defRPr>
                  </a:pPr>
                  <a:endParaRPr lang="sv-SE"/>
                </a:p>
              </c:txPr>
              <c:showLegendKey val="0"/>
              <c:showVal val="0"/>
              <c:showCatName val="1"/>
              <c:showSerName val="0"/>
              <c:showPercent val="1"/>
              <c:showBubbleSize val="0"/>
              <c:extLst>
                <c:ext xmlns:c15="http://schemas.microsoft.com/office/drawing/2012/chart" uri="{CE6537A1-D6FC-4f65-9D91-7224C49458BB}">
                  <c15:layout>
                    <c:manualLayout>
                      <c:w val="0.3104324962282774"/>
                      <c:h val="0.17348280624795162"/>
                    </c:manualLayout>
                  </c15:layout>
                </c:ext>
                <c:ext xmlns:c16="http://schemas.microsoft.com/office/drawing/2014/chart" uri="{C3380CC4-5D6E-409C-BE32-E72D297353CC}">
                  <c16:uniqueId val="{00000005-7CB4-4EE5-93D0-222209BA1342}"/>
                </c:ext>
              </c:extLst>
            </c:dLbl>
            <c:dLbl>
              <c:idx val="3"/>
              <c:layout>
                <c:manualLayout>
                  <c:x val="0.24420374231922948"/>
                  <c:y val="-0.16694096426748065"/>
                </c:manualLayout>
              </c:layout>
              <c:showLegendKey val="0"/>
              <c:showVal val="0"/>
              <c:showCatName val="1"/>
              <c:showSerName val="0"/>
              <c:showPercent val="1"/>
              <c:showBubbleSize val="0"/>
              <c:extLst>
                <c:ext xmlns:c15="http://schemas.microsoft.com/office/drawing/2012/chart" uri="{CE6537A1-D6FC-4f65-9D91-7224C49458BB}">
                  <c15:layout>
                    <c:manualLayout>
                      <c:w val="0.3127147766323024"/>
                      <c:h val="0.12392108508014797"/>
                    </c:manualLayout>
                  </c15:layout>
                </c:ext>
                <c:ext xmlns:c16="http://schemas.microsoft.com/office/drawing/2014/chart" uri="{C3380CC4-5D6E-409C-BE32-E72D297353CC}">
                  <c16:uniqueId val="{00000007-7CB4-4EE5-93D0-222209BA1342}"/>
                </c:ext>
              </c:extLst>
            </c:dLbl>
            <c:dLbl>
              <c:idx val="4"/>
              <c:delete val="1"/>
              <c:extLst>
                <c:ext xmlns:c15="http://schemas.microsoft.com/office/drawing/2012/chart" uri="{CE6537A1-D6FC-4f65-9D91-7224C49458BB}"/>
                <c:ext xmlns:c16="http://schemas.microsoft.com/office/drawing/2014/chart" uri="{C3380CC4-5D6E-409C-BE32-E72D297353CC}">
                  <c16:uniqueId val="{00000009-7CB4-4EE5-93D0-222209BA134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sv-SE"/>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Blad1!$G$4:$G$8</c:f>
              <c:strCache>
                <c:ptCount val="5"/>
                <c:pt idx="0">
                  <c:v>Görväln</c:v>
                </c:pt>
                <c:pt idx="1">
                  <c:v>Rödstensfj.</c:v>
                </c:pt>
                <c:pt idx="2">
                  <c:v>Långtarmen</c:v>
                </c:pt>
                <c:pt idx="3">
                  <c:v>Fiskarfjärden</c:v>
                </c:pt>
                <c:pt idx="4">
                  <c:v>Diff. </c:v>
                </c:pt>
              </c:strCache>
            </c:strRef>
          </c:cat>
          <c:val>
            <c:numRef>
              <c:f>Blad1!$H$4:$H$8</c:f>
              <c:numCache>
                <c:formatCode>General</c:formatCode>
                <c:ptCount val="5"/>
                <c:pt idx="0">
                  <c:v>5</c:v>
                </c:pt>
                <c:pt idx="1">
                  <c:v>16</c:v>
                </c:pt>
                <c:pt idx="2">
                  <c:v>10</c:v>
                </c:pt>
                <c:pt idx="3">
                  <c:v>67</c:v>
                </c:pt>
                <c:pt idx="4">
                  <c:v>2</c:v>
                </c:pt>
              </c:numCache>
            </c:numRef>
          </c:val>
          <c:extLst>
            <c:ext xmlns:c16="http://schemas.microsoft.com/office/drawing/2014/chart" uri="{C3380CC4-5D6E-409C-BE32-E72D297353CC}">
              <c16:uniqueId val="{0000000A-7CB4-4EE5-93D0-222209BA134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48C92-37E1-4770-A9D9-60C632B0EAAA}" type="datetimeFigureOut">
              <a:rPr lang="sv-SE" smtClean="0"/>
              <a:t>2023-11-21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FA4A2-A81F-46C9-B39D-E306F708D674}" type="slidenum">
              <a:rPr lang="sv-SE" smtClean="0"/>
              <a:t>‹#›</a:t>
            </a:fld>
            <a:endParaRPr lang="sv-SE"/>
          </a:p>
        </p:txBody>
      </p:sp>
    </p:spTree>
    <p:extLst>
      <p:ext uri="{BB962C8B-B14F-4D97-AF65-F5344CB8AC3E}">
        <p14:creationId xmlns:p14="http://schemas.microsoft.com/office/powerpoint/2010/main" val="234790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Ska prata om en rapport</a:t>
            </a:r>
            <a:r>
              <a:rPr lang="sv-SE" baseline="0" dirty="0" smtClean="0"/>
              <a:t> som precis kommit ut.</a:t>
            </a:r>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1</a:t>
            </a:fld>
            <a:endParaRPr lang="sv-SE"/>
          </a:p>
        </p:txBody>
      </p:sp>
    </p:spTree>
    <p:extLst>
      <p:ext uri="{BB962C8B-B14F-4D97-AF65-F5344CB8AC3E}">
        <p14:creationId xmlns:p14="http://schemas.microsoft.com/office/powerpoint/2010/main" val="465279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Detta är första gången vi kunnat göra en sådan här </a:t>
            </a:r>
            <a:r>
              <a:rPr lang="sv-SE" dirty="0" err="1" smtClean="0"/>
              <a:t>akrtlägggning</a:t>
            </a:r>
            <a:endParaRPr lang="sv-SE" dirty="0" smtClean="0"/>
          </a:p>
          <a:p>
            <a:endParaRPr lang="sv-SE" dirty="0" smtClean="0"/>
          </a:p>
          <a:p>
            <a:r>
              <a:rPr lang="sv-SE" dirty="0" smtClean="0"/>
              <a:t>Cirkeldiagrammet hur stor andel av utflödet av</a:t>
            </a:r>
            <a:r>
              <a:rPr lang="sv-SE" baseline="0" dirty="0" smtClean="0"/>
              <a:t> PFAS 4 från Östra Mälarens VSO, som representeras av olika typer av inflöden. Ex. av den PFAS som lämnar Östra Mälaren kommer ungefär 23 % från N. Björkfjärden in via Görväln. Vi ser </a:t>
            </a:r>
            <a:r>
              <a:rPr lang="sv-SE" baseline="0" dirty="0" err="1" smtClean="0"/>
              <a:t>dierkt</a:t>
            </a:r>
            <a:r>
              <a:rPr lang="sv-SE" baseline="0" dirty="0" smtClean="0"/>
              <a:t> att den stora andelen, ungefär 75 % av all PFAS, tillförs från resten av Mälaren. Ungefär 6 % totalt tillfrös från </a:t>
            </a:r>
            <a:r>
              <a:rPr lang="sv-SE" baseline="0" dirty="0" err="1" smtClean="0"/>
              <a:t>Brobäcken</a:t>
            </a:r>
            <a:r>
              <a:rPr lang="sv-SE" baseline="0" dirty="0" smtClean="0"/>
              <a:t>, Albysjön och diffusa källor från </a:t>
            </a:r>
            <a:r>
              <a:rPr lang="sv-SE" baseline="0" dirty="0" err="1" smtClean="0"/>
              <a:t>alndområdena</a:t>
            </a:r>
            <a:r>
              <a:rPr lang="sv-SE" baseline="0" dirty="0" smtClean="0"/>
              <a:t>. ). Den här summabetäckningen visar summan av inflöden från samtliga inräknade källor från landområdena, och som vi kommer se så står dom för en väldigt liten andel av inflödet till dom här områden vi kommer titta på.  Vi har också en diff. Det innebär att ungefär 20 %, 1/5 del av det som lämnar Östra Mälarens </a:t>
            </a:r>
            <a:r>
              <a:rPr lang="sv-SE" baseline="0" dirty="0" err="1" smtClean="0"/>
              <a:t>akn</a:t>
            </a:r>
            <a:r>
              <a:rPr lang="sv-SE" baseline="0" dirty="0" smtClean="0"/>
              <a:t> vi inte koppla ihop med någon av de inflöden som vi har räknat på. Den här </a:t>
            </a:r>
            <a:r>
              <a:rPr lang="sv-SE" baseline="0" dirty="0" err="1" smtClean="0"/>
              <a:t>diffen</a:t>
            </a:r>
            <a:r>
              <a:rPr lang="sv-SE" baseline="0" dirty="0" smtClean="0"/>
              <a:t> kan bero på flera saker, dels felberäkningar, vi kan underskattat vissa inflöden (ex. de här diffusa flöden som är väldigt svåra att räkna på. Det kan också helt enkelt bero på att det tillförs PFAS från för oss okända källor. I och med att </a:t>
            </a:r>
            <a:r>
              <a:rPr lang="sv-SE" baseline="0" dirty="0" err="1" smtClean="0"/>
              <a:t>diffen</a:t>
            </a:r>
            <a:r>
              <a:rPr lang="sv-SE" baseline="0" dirty="0" smtClean="0"/>
              <a:t> ändå är så här pass stor ser vi ändå att det här indikerar just det, att det troligtvis tillförs mycket PFAs inom Östra Mälaren som vi inte har koll på idag. Men en del av den är säker också en viss felmarginal för beräkningarna. </a:t>
            </a:r>
            <a:endParaRPr lang="sv-SE" dirty="0" smtClean="0"/>
          </a:p>
          <a:p>
            <a:endParaRPr lang="sv-SE" dirty="0" smtClean="0"/>
          </a:p>
          <a:p>
            <a:r>
              <a:rPr lang="sv-SE" dirty="0" smtClean="0"/>
              <a:t>Dvs</a:t>
            </a:r>
            <a:r>
              <a:rPr lang="sv-SE" baseline="0" dirty="0" smtClean="0"/>
              <a:t> drygt 1 kg PFAS (som tillförs inom Östra Mälaren) kunde härledas till Albysjön, </a:t>
            </a:r>
            <a:r>
              <a:rPr lang="sv-SE" baseline="0" dirty="0" err="1" smtClean="0"/>
              <a:t>Brobäcken</a:t>
            </a:r>
            <a:r>
              <a:rPr lang="sv-SE" baseline="0" dirty="0" smtClean="0"/>
              <a:t>, och de diffusa källor vi räknat på. Men resten är av okänt ursprung – ca 4,8 kg (av de ca 6 kg)</a:t>
            </a:r>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14</a:t>
            </a:fld>
            <a:endParaRPr lang="sv-SE"/>
          </a:p>
        </p:txBody>
      </p:sp>
    </p:spTree>
    <p:extLst>
      <p:ext uri="{BB962C8B-B14F-4D97-AF65-F5344CB8AC3E}">
        <p14:creationId xmlns:p14="http://schemas.microsoft.com/office/powerpoint/2010/main" val="3947801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smtClean="0"/>
          </a:p>
          <a:p>
            <a:endParaRPr lang="sv-SE" dirty="0" smtClean="0"/>
          </a:p>
          <a:p>
            <a:r>
              <a:rPr lang="sv-SE" dirty="0" smtClean="0"/>
              <a:t>PFAS</a:t>
            </a:r>
            <a:r>
              <a:rPr lang="sv-SE" baseline="0" dirty="0" smtClean="0"/>
              <a:t> av okänt ursprung. Inom Fiskarfjärden tillförs drygt 3 kg PFAS4</a:t>
            </a:r>
          </a:p>
          <a:p>
            <a:r>
              <a:rPr lang="sv-SE" baseline="0" dirty="0" smtClean="0"/>
              <a:t>Fiskarfjärden ligger nedströms samtliga vattenverk men är av intresse att undersöka detta vidare ur andra perspektiv såklart. Säga något om kostrekommendationer</a:t>
            </a:r>
          </a:p>
          <a:p>
            <a:endParaRPr lang="sv-SE" baseline="0" dirty="0" smtClean="0"/>
          </a:p>
          <a:p>
            <a:r>
              <a:rPr lang="sv-SE" baseline="0" dirty="0" smtClean="0"/>
              <a:t>Röda tårtbiten visar en </a:t>
            </a:r>
            <a:r>
              <a:rPr lang="sv-SE" baseline="0" dirty="0" err="1" smtClean="0"/>
              <a:t>diff</a:t>
            </a:r>
            <a:r>
              <a:rPr lang="sv-SE" baseline="0" dirty="0" smtClean="0"/>
              <a:t> på 2 % - </a:t>
            </a:r>
            <a:r>
              <a:rPr lang="sv-SE" baseline="0" dirty="0" err="1" smtClean="0"/>
              <a:t>frsumbar</a:t>
            </a:r>
            <a:r>
              <a:rPr lang="sv-SE" baseline="0" dirty="0" smtClean="0"/>
              <a:t>. </a:t>
            </a:r>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15</a:t>
            </a:fld>
            <a:endParaRPr lang="sv-SE"/>
          </a:p>
        </p:txBody>
      </p:sp>
    </p:spTree>
    <p:extLst>
      <p:ext uri="{BB962C8B-B14F-4D97-AF65-F5344CB8AC3E}">
        <p14:creationId xmlns:p14="http://schemas.microsoft.com/office/powerpoint/2010/main" val="1800669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Här ser vi massbalansen för Görväln och några saker att lyfta ut från den här är: </a:t>
            </a:r>
          </a:p>
          <a:p>
            <a:pPr marL="171450" indent="-171450">
              <a:buFontTx/>
              <a:buChar char="-"/>
            </a:pPr>
            <a:r>
              <a:rPr lang="sv-SE" dirty="0" smtClean="0"/>
              <a:t>Först</a:t>
            </a:r>
            <a:r>
              <a:rPr lang="sv-SE" baseline="0" dirty="0" smtClean="0"/>
              <a:t> och främst att </a:t>
            </a:r>
            <a:r>
              <a:rPr lang="sv-SE" baseline="0" dirty="0" err="1" smtClean="0"/>
              <a:t>diffen</a:t>
            </a:r>
            <a:r>
              <a:rPr lang="sv-SE" baseline="0" dirty="0" smtClean="0"/>
              <a:t> bara några procent vilket ligger helt och håller inom felmarginalen för </a:t>
            </a:r>
            <a:r>
              <a:rPr lang="sv-SE" baseline="0" dirty="0" err="1" smtClean="0"/>
              <a:t>beräkninagran</a:t>
            </a:r>
            <a:r>
              <a:rPr lang="sv-SE" baseline="0" dirty="0" smtClean="0"/>
              <a:t> så vi </a:t>
            </a:r>
            <a:r>
              <a:rPr lang="sv-SE" baseline="0" dirty="0" err="1" smtClean="0"/>
              <a:t>akn</a:t>
            </a:r>
            <a:r>
              <a:rPr lang="sv-SE" baseline="0" dirty="0" smtClean="0"/>
              <a:t> ändå säga att det här tyder på att vi troligtvis har hittat all de större tillflödena av PFAS </a:t>
            </a:r>
            <a:r>
              <a:rPr lang="sv-SE" baseline="0" dirty="0" err="1" smtClean="0"/>
              <a:t>til</a:t>
            </a:r>
            <a:r>
              <a:rPr lang="sv-SE" baseline="0" dirty="0" smtClean="0"/>
              <a:t> Görväln.</a:t>
            </a:r>
          </a:p>
          <a:p>
            <a:pPr marL="171450" indent="-171450">
              <a:buFontTx/>
              <a:buChar char="-"/>
            </a:pPr>
            <a:r>
              <a:rPr lang="sv-SE" baseline="0" dirty="0" smtClean="0"/>
              <a:t>Vi ser då att 2 saker: </a:t>
            </a:r>
          </a:p>
          <a:p>
            <a:pPr marL="628650" lvl="1" indent="-171450">
              <a:buFontTx/>
              <a:buChar char="-"/>
            </a:pPr>
            <a:r>
              <a:rPr lang="sv-SE" baseline="0" dirty="0" smtClean="0"/>
              <a:t>Dels har vi ett av ett vattendrag med här: </a:t>
            </a:r>
            <a:r>
              <a:rPr lang="sv-SE" baseline="0" dirty="0" err="1" smtClean="0"/>
              <a:t>Brobäcken</a:t>
            </a:r>
            <a:r>
              <a:rPr lang="sv-SE" baseline="0" dirty="0" smtClean="0"/>
              <a:t> som för att ha ett så lågt flöde som </a:t>
            </a:r>
            <a:r>
              <a:rPr lang="sv-SE" baseline="0" dirty="0" err="1" smtClean="0"/>
              <a:t>Brobäcken</a:t>
            </a:r>
            <a:r>
              <a:rPr lang="sv-SE" baseline="0" dirty="0" smtClean="0"/>
              <a:t> har, tillför mycket PFAS för att vara ett enskilt utflöde. I </a:t>
            </a:r>
            <a:r>
              <a:rPr lang="sv-SE" baseline="0" dirty="0" err="1" smtClean="0"/>
              <a:t>Brobäckens</a:t>
            </a:r>
            <a:r>
              <a:rPr lang="sv-SE" baseline="0" dirty="0" smtClean="0"/>
              <a:t> </a:t>
            </a:r>
            <a:r>
              <a:rPr lang="sv-SE" baseline="0" dirty="0" err="1" smtClean="0"/>
              <a:t>avrinnignsområde</a:t>
            </a:r>
            <a:r>
              <a:rPr lang="sv-SE" baseline="0" dirty="0" smtClean="0"/>
              <a:t> ligger </a:t>
            </a:r>
            <a:r>
              <a:rPr lang="sv-SE" baseline="0" dirty="0" err="1" smtClean="0"/>
              <a:t>avfallsanläggnignen</a:t>
            </a:r>
            <a:r>
              <a:rPr lang="sv-SE" baseline="0" dirty="0" smtClean="0"/>
              <a:t> Högbytorp</a:t>
            </a:r>
          </a:p>
          <a:p>
            <a:pPr marL="628650" lvl="1" indent="-171450">
              <a:buFontTx/>
              <a:buChar char="-"/>
            </a:pPr>
            <a:r>
              <a:rPr lang="sv-SE" baseline="0" dirty="0" smtClean="0"/>
              <a:t>Sedan har vi delbassägnerna, och den jag vill fokusera på är Skarven, som alltså kan sägas visa vad nordöstra delen av Mälaren bidrar med. Och trots att flödet från Skarven är ungefär hälften av det från N. Björkfjärden bidrar Skarven alltså med lika mycket PFAS – vilket ju antyder (som vi redan visade i förra rapporten) att Skarven, nordöstra Mälaren, är relativt sitt </a:t>
            </a:r>
            <a:r>
              <a:rPr lang="sv-SE" baseline="0" dirty="0" err="1" smtClean="0"/>
              <a:t>avrinnignsområde</a:t>
            </a:r>
            <a:r>
              <a:rPr lang="sv-SE" baseline="0" dirty="0" smtClean="0"/>
              <a:t> ett tungt förorenat område med avseende på PFAS. </a:t>
            </a:r>
            <a:endParaRPr lang="sv-SE" dirty="0" smtClean="0"/>
          </a:p>
          <a:p>
            <a:endParaRPr lang="sv-SE" dirty="0" smtClean="0"/>
          </a:p>
          <a:p>
            <a:r>
              <a:rPr lang="sv-SE" dirty="0" smtClean="0"/>
              <a:t>Nästa bild liten djupdykningen i var </a:t>
            </a:r>
            <a:r>
              <a:rPr lang="sv-SE" dirty="0" err="1" smtClean="0"/>
              <a:t>PFAS:en</a:t>
            </a:r>
            <a:r>
              <a:rPr lang="sv-SE" dirty="0" smtClean="0"/>
              <a:t> kommer ifrån som kommer från Skarven. Västra Mälaren mycket stort, men nordöstra Mälaren är betydligt mindre men tämligen kartlagt vad gäller PFAS: </a:t>
            </a:r>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16</a:t>
            </a:fld>
            <a:endParaRPr lang="sv-SE"/>
          </a:p>
        </p:txBody>
      </p:sp>
    </p:spTree>
    <p:extLst>
      <p:ext uri="{BB962C8B-B14F-4D97-AF65-F5344CB8AC3E}">
        <p14:creationId xmlns:p14="http://schemas.microsoft.com/office/powerpoint/2010/main" val="522332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17</a:t>
            </a:fld>
            <a:endParaRPr lang="sv-SE"/>
          </a:p>
        </p:txBody>
      </p:sp>
    </p:spTree>
    <p:extLst>
      <p:ext uri="{BB962C8B-B14F-4D97-AF65-F5344CB8AC3E}">
        <p14:creationId xmlns:p14="http://schemas.microsoft.com/office/powerpoint/2010/main" val="3813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smtClean="0"/>
          </a:p>
          <a:p>
            <a:endParaRPr lang="sv-SE" dirty="0" smtClean="0"/>
          </a:p>
          <a:p>
            <a:r>
              <a:rPr lang="sv-SE" dirty="0" smtClean="0"/>
              <a:t>Dvs här tillförs ca 1 kg, men</a:t>
            </a:r>
            <a:r>
              <a:rPr lang="sv-SE" baseline="0" dirty="0" smtClean="0"/>
              <a:t> då fortfarande ca 3-4 kg kvar som tillförs inom Östra Mälaren av okänt ursprung. </a:t>
            </a:r>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18</a:t>
            </a:fld>
            <a:endParaRPr lang="sv-SE"/>
          </a:p>
        </p:txBody>
      </p:sp>
    </p:spTree>
    <p:extLst>
      <p:ext uri="{BB962C8B-B14F-4D97-AF65-F5344CB8AC3E}">
        <p14:creationId xmlns:p14="http://schemas.microsoft.com/office/powerpoint/2010/main" val="1809457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Lyfta att resultat nu bara kommer visas för PFAS4 men att i rapporten finns för de andra parametrarna också – och att resultaten kan skilja något mellan dem. </a:t>
            </a:r>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19</a:t>
            </a:fld>
            <a:endParaRPr lang="sv-SE"/>
          </a:p>
        </p:txBody>
      </p:sp>
    </p:spTree>
    <p:extLst>
      <p:ext uri="{BB962C8B-B14F-4D97-AF65-F5344CB8AC3E}">
        <p14:creationId xmlns:p14="http://schemas.microsoft.com/office/powerpoint/2010/main" val="937727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Lyfta </a:t>
            </a:r>
            <a:r>
              <a:rPr lang="sv-SE" dirty="0" err="1" smtClean="0"/>
              <a:t>exeplet</a:t>
            </a:r>
            <a:r>
              <a:rPr lang="sv-SE" dirty="0" smtClean="0"/>
              <a:t> om</a:t>
            </a:r>
            <a:r>
              <a:rPr lang="sv-SE" baseline="0" dirty="0" smtClean="0"/>
              <a:t> att skulle man kunna rena allt vatten från Fyrisån och Märstaån, skulle man också strypa tillförseln av ungefär 40 % av den PFAs tillförs Görväln – där alltså både Görväln och Lovö Vattenverk ligger. En sådan teoretisk åtgärd skulle innebära att vi skulle klara nya gränsvärdet. Gå från drygt 4 </a:t>
            </a:r>
            <a:r>
              <a:rPr lang="sv-SE" baseline="0" dirty="0" err="1" smtClean="0"/>
              <a:t>ng</a:t>
            </a:r>
            <a:r>
              <a:rPr lang="sv-SE" baseline="0" dirty="0" smtClean="0"/>
              <a:t>/l till 2-3 </a:t>
            </a:r>
            <a:r>
              <a:rPr lang="sv-SE" baseline="0" dirty="0" err="1" smtClean="0"/>
              <a:t>ng</a:t>
            </a:r>
            <a:r>
              <a:rPr lang="sv-SE" baseline="0" dirty="0" smtClean="0"/>
              <a:t>/l. </a:t>
            </a:r>
          </a:p>
          <a:p>
            <a:endParaRPr lang="sv-SE" baseline="0" dirty="0" smtClean="0"/>
          </a:p>
          <a:p>
            <a:r>
              <a:rPr lang="sv-SE" baseline="0" dirty="0" smtClean="0"/>
              <a:t>Om tid finns: ta upp teoretiska belastningen från Fyrisån och Märstaån: 30-40 %</a:t>
            </a:r>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20</a:t>
            </a:fld>
            <a:endParaRPr lang="sv-SE"/>
          </a:p>
        </p:txBody>
      </p:sp>
    </p:spTree>
    <p:extLst>
      <p:ext uri="{BB962C8B-B14F-4D97-AF65-F5344CB8AC3E}">
        <p14:creationId xmlns:p14="http://schemas.microsoft.com/office/powerpoint/2010/main" val="935847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21</a:t>
            </a:fld>
            <a:endParaRPr lang="sv-SE"/>
          </a:p>
        </p:txBody>
      </p:sp>
    </p:spTree>
    <p:extLst>
      <p:ext uri="{BB962C8B-B14F-4D97-AF65-F5344CB8AC3E}">
        <p14:creationId xmlns:p14="http://schemas.microsoft.com/office/powerpoint/2010/main" val="2878302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Tämligen konventionell agenda </a:t>
            </a:r>
            <a:r>
              <a:rPr lang="sv-SE" dirty="0" smtClean="0">
                <a:sym typeface="Wingdings" panose="05000000000000000000" pitchFamily="2" charset="2"/>
              </a:rPr>
              <a:t></a:t>
            </a:r>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2</a:t>
            </a:fld>
            <a:endParaRPr lang="sv-SE"/>
          </a:p>
        </p:txBody>
      </p:sp>
    </p:spTree>
    <p:extLst>
      <p:ext uri="{BB962C8B-B14F-4D97-AF65-F5344CB8AC3E}">
        <p14:creationId xmlns:p14="http://schemas.microsoft.com/office/powerpoint/2010/main" val="244383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 har halter kring det nya gränsvärdet och kommer behöva</a:t>
            </a:r>
            <a:r>
              <a:rPr lang="sv-SE" baseline="0" dirty="0" smtClean="0"/>
              <a:t> införa åtgärder i verken. </a:t>
            </a:r>
          </a:p>
          <a:p>
            <a:endParaRPr lang="sv-SE" baseline="0" dirty="0" smtClean="0"/>
          </a:p>
          <a:p>
            <a:r>
              <a:rPr lang="sv-SE" sz="1200" kern="1200" dirty="0" smtClean="0">
                <a:solidFill>
                  <a:schemeClr val="tx1"/>
                </a:solidFill>
                <a:effectLst/>
                <a:latin typeface="+mn-lt"/>
                <a:ea typeface="+mn-ea"/>
                <a:cs typeface="+mn-cs"/>
              </a:rPr>
              <a:t>Som dricksvattenproducent är uppströmsarbete ett viktigt verktyg för att kartlägga föroreningskällor så att åtgärder föreläggs vid källan, vilket säkrar en god kvalitet på vårt dricksvatten och gör vår dricksvattenproduktion mindre känslig för framtida utmaningar och risker</a:t>
            </a:r>
            <a:endParaRPr lang="sv-SE" dirty="0" smtClean="0"/>
          </a:p>
          <a:p>
            <a:endParaRPr lang="sv-SE" dirty="0" smtClean="0"/>
          </a:p>
        </p:txBody>
      </p:sp>
      <p:sp>
        <p:nvSpPr>
          <p:cNvPr id="4" name="Platshållare för bildnummer 3"/>
          <p:cNvSpPr>
            <a:spLocks noGrp="1"/>
          </p:cNvSpPr>
          <p:nvPr>
            <p:ph type="sldNum" sz="quarter" idx="10"/>
          </p:nvPr>
        </p:nvSpPr>
        <p:spPr/>
        <p:txBody>
          <a:bodyPr/>
          <a:lstStyle/>
          <a:p>
            <a:fld id="{39CFA4A2-A81F-46C9-B39D-E306F708D674}" type="slidenum">
              <a:rPr lang="sv-SE" smtClean="0"/>
              <a:t>4</a:t>
            </a:fld>
            <a:endParaRPr lang="sv-SE"/>
          </a:p>
        </p:txBody>
      </p:sp>
    </p:spTree>
    <p:extLst>
      <p:ext uri="{BB962C8B-B14F-4D97-AF65-F5344CB8AC3E}">
        <p14:creationId xmlns:p14="http://schemas.microsoft.com/office/powerpoint/2010/main" val="287324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Inzoomning</a:t>
            </a:r>
            <a:r>
              <a:rPr lang="sv-SE" dirty="0" smtClean="0"/>
              <a:t> på ÖM VSO. Lite</a:t>
            </a:r>
            <a:r>
              <a:rPr lang="sv-SE" baseline="0" dirty="0" smtClean="0"/>
              <a:t> om Norrvatten och SVOA. Lyfta att framför allt Görväln och Lovö delar råvatten – därav samarbete kring uppströmsfrågor. Vi tycker att Östra Mälaren är väl värt att skydda med tanke på att den försörjer mer än 2 miljoner människor med dricksvatten</a:t>
            </a:r>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5</a:t>
            </a:fld>
            <a:endParaRPr lang="sv-SE"/>
          </a:p>
        </p:txBody>
      </p:sp>
    </p:spTree>
    <p:extLst>
      <p:ext uri="{BB962C8B-B14F-4D97-AF65-F5344CB8AC3E}">
        <p14:creationId xmlns:p14="http://schemas.microsoft.com/office/powerpoint/2010/main" val="1504317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Kommer eventuellt</a:t>
            </a:r>
            <a:r>
              <a:rPr lang="sv-SE" baseline="0" dirty="0" smtClean="0"/>
              <a:t> tas bort </a:t>
            </a:r>
            <a:r>
              <a:rPr lang="sv-SE" baseline="0" dirty="0" err="1" smtClean="0"/>
              <a:t>pga</a:t>
            </a:r>
            <a:r>
              <a:rPr lang="sv-SE" baseline="0" dirty="0" smtClean="0"/>
              <a:t> tiden – och lyftas helt kort i nästa </a:t>
            </a:r>
            <a:r>
              <a:rPr lang="sv-SE" baseline="0" dirty="0" err="1" smtClean="0"/>
              <a:t>slide</a:t>
            </a:r>
            <a:r>
              <a:rPr lang="sv-SE" baseline="0" dirty="0" smtClean="0"/>
              <a:t> istället</a:t>
            </a:r>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7</a:t>
            </a:fld>
            <a:endParaRPr lang="sv-SE"/>
          </a:p>
        </p:txBody>
      </p:sp>
    </p:spTree>
    <p:extLst>
      <p:ext uri="{BB962C8B-B14F-4D97-AF65-F5344CB8AC3E}">
        <p14:creationId xmlns:p14="http://schemas.microsoft.com/office/powerpoint/2010/main" val="118070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Med bakgrund i nya gränsvärden och de halter vi</a:t>
            </a:r>
            <a:r>
              <a:rPr lang="sv-SE" baseline="0" dirty="0" smtClean="0"/>
              <a:t> har i Östra Mälaren – så ser vi ett stort behov av att öka kunskapen om PFAS problematiken i Östra Mälaren. Vi vill helt enkelt göra ett försök till att svara på frågan om var </a:t>
            </a:r>
            <a:r>
              <a:rPr lang="sv-SE" baseline="0" dirty="0" err="1" smtClean="0"/>
              <a:t>PFAS:en</a:t>
            </a:r>
            <a:r>
              <a:rPr lang="sv-SE" baseline="0" dirty="0" smtClean="0"/>
              <a:t> kommer ifrån som finns i vårt dricksvatten. Det här för att ge ökad kunskap till arbetet med att prioritera de områden där åtgärder av PFAS borde sättas in för att skydda Östra Mälaren och dricksvattenproduktionen. För att förhoppningsvis långsiktigt bidra till en långsiktigt minskning av PFAS-belastning på Mälaren. </a:t>
            </a:r>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8</a:t>
            </a:fld>
            <a:endParaRPr lang="sv-SE"/>
          </a:p>
        </p:txBody>
      </p:sp>
    </p:spTree>
    <p:extLst>
      <p:ext uri="{BB962C8B-B14F-4D97-AF65-F5344CB8AC3E}">
        <p14:creationId xmlns:p14="http://schemas.microsoft.com/office/powerpoint/2010/main" val="950826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Blåa pilar visar primära</a:t>
            </a:r>
            <a:r>
              <a:rPr lang="sv-SE" baseline="0" dirty="0" smtClean="0"/>
              <a:t> vattenflödesriktningen, och </a:t>
            </a:r>
            <a:r>
              <a:rPr lang="sv-SE" baseline="0" dirty="0" err="1" smtClean="0"/>
              <a:t>stolrken</a:t>
            </a:r>
            <a:r>
              <a:rPr lang="sv-SE" baseline="0" dirty="0" smtClean="0"/>
              <a:t> visar på ett ungefär storleken på flödet i relation till varandra. </a:t>
            </a:r>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11</a:t>
            </a:fld>
            <a:endParaRPr lang="sv-SE"/>
          </a:p>
        </p:txBody>
      </p:sp>
    </p:spTree>
    <p:extLst>
      <p:ext uri="{BB962C8B-B14F-4D97-AF65-F5344CB8AC3E}">
        <p14:creationId xmlns:p14="http://schemas.microsoft.com/office/powerpoint/2010/main" val="823604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12</a:t>
            </a:fld>
            <a:endParaRPr lang="sv-SE"/>
          </a:p>
        </p:txBody>
      </p:sp>
    </p:spTree>
    <p:extLst>
      <p:ext uri="{BB962C8B-B14F-4D97-AF65-F5344CB8AC3E}">
        <p14:creationId xmlns:p14="http://schemas.microsoft.com/office/powerpoint/2010/main" val="3442621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Lyfta att resultat nu bara kommer visas för PFAS4 men att i rapporten finns för de andra parametrarna också – och att resultaten kan skilja något mellan dem. </a:t>
            </a:r>
            <a:endParaRPr lang="sv-SE" dirty="0"/>
          </a:p>
        </p:txBody>
      </p:sp>
      <p:sp>
        <p:nvSpPr>
          <p:cNvPr id="4" name="Platshållare för bildnummer 3"/>
          <p:cNvSpPr>
            <a:spLocks noGrp="1"/>
          </p:cNvSpPr>
          <p:nvPr>
            <p:ph type="sldNum" sz="quarter" idx="10"/>
          </p:nvPr>
        </p:nvSpPr>
        <p:spPr/>
        <p:txBody>
          <a:bodyPr/>
          <a:lstStyle/>
          <a:p>
            <a:fld id="{39CFA4A2-A81F-46C9-B39D-E306F708D674}" type="slidenum">
              <a:rPr lang="sv-SE" smtClean="0"/>
              <a:t>13</a:t>
            </a:fld>
            <a:endParaRPr lang="sv-SE"/>
          </a:p>
        </p:txBody>
      </p:sp>
    </p:spTree>
    <p:extLst>
      <p:ext uri="{BB962C8B-B14F-4D97-AF65-F5344CB8AC3E}">
        <p14:creationId xmlns:p14="http://schemas.microsoft.com/office/powerpoint/2010/main" val="2635536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2711623" y="3293776"/>
            <a:ext cx="8640589" cy="1440160"/>
          </a:xfrm>
        </p:spPr>
        <p:txBody>
          <a:bodyPr anchor="t" anchorCtr="0">
            <a:noAutofit/>
          </a:bodyPr>
          <a:lstStyle>
            <a:lvl1pPr algn="l">
              <a:lnSpc>
                <a:spcPct val="95000"/>
              </a:lnSpc>
              <a:defRPr sz="5400" b="0">
                <a:solidFill>
                  <a:schemeClr val="accent1"/>
                </a:solidFill>
              </a:defRPr>
            </a:lvl1pPr>
          </a:lstStyle>
          <a:p>
            <a:r>
              <a:rPr lang="sv-SE" dirty="0"/>
              <a:t>Rubrik</a:t>
            </a:r>
          </a:p>
        </p:txBody>
      </p:sp>
      <p:sp>
        <p:nvSpPr>
          <p:cNvPr id="4" name="Platshållare för datum 3"/>
          <p:cNvSpPr>
            <a:spLocks noGrp="1"/>
          </p:cNvSpPr>
          <p:nvPr>
            <p:ph type="dt" sz="half" idx="10"/>
          </p:nvPr>
        </p:nvSpPr>
        <p:spPr/>
        <p:txBody>
          <a:bodyPr/>
          <a:lstStyle>
            <a:lvl1pPr>
              <a:defRPr>
                <a:solidFill>
                  <a:schemeClr val="bg1"/>
                </a:solidFill>
              </a:defRPr>
            </a:lvl1pPr>
          </a:lstStyle>
          <a:p>
            <a:fld id="{96DFF08F-DC6B-4601-B491-B0F83F6DD2DA}" type="datetimeFigureOut">
              <a:rPr lang="en-US" smtClean="0"/>
              <a:pPr/>
              <a:t>11/21/2023</a:t>
            </a:fld>
            <a:endParaRPr lang="en-US"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en-US"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4FAB73BC-B049-4115-A692-8D63A059BFB8}" type="slidenum">
              <a:rPr lang="en-US" smtClean="0"/>
              <a:pPr/>
              <a:t>‹#›</a:t>
            </a:fld>
            <a:endParaRPr lang="en-US" dirty="0"/>
          </a:p>
        </p:txBody>
      </p:sp>
      <p:pic>
        <p:nvPicPr>
          <p:cNvPr id="9" name="Bildobjekt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2816" y="1232904"/>
            <a:ext cx="3507385" cy="1332000"/>
          </a:xfrm>
          <a:prstGeom prst="rect">
            <a:avLst/>
          </a:prstGeom>
        </p:spPr>
      </p:pic>
    </p:spTree>
    <p:extLst>
      <p:ext uri="{BB962C8B-B14F-4D97-AF65-F5344CB8AC3E}">
        <p14:creationId xmlns:p14="http://schemas.microsoft.com/office/powerpoint/2010/main" val="62392769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vå diagram">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96DFF08F-DC6B-4601-B491-B0F83F6DD2DA}" type="datetimeFigureOut">
              <a:rPr lang="en-US" smtClean="0"/>
              <a:t>11/21/2023</a:t>
            </a:fld>
            <a:endParaRPr lang="en-US" dirty="0"/>
          </a:p>
        </p:txBody>
      </p:sp>
      <p:sp>
        <p:nvSpPr>
          <p:cNvPr id="6" name="Platshållare för sidfot 5"/>
          <p:cNvSpPr>
            <a:spLocks noGrp="1"/>
          </p:cNvSpPr>
          <p:nvPr>
            <p:ph type="ftr" sz="quarter" idx="11"/>
          </p:nvPr>
        </p:nvSpPr>
        <p:spPr/>
        <p:txBody>
          <a:bodyPr/>
          <a:lstStyle/>
          <a:p>
            <a:endParaRPr lang="en-US" dirty="0"/>
          </a:p>
        </p:txBody>
      </p:sp>
      <p:sp>
        <p:nvSpPr>
          <p:cNvPr id="7" name="Platshållare för bildnummer 6"/>
          <p:cNvSpPr>
            <a:spLocks noGrp="1"/>
          </p:cNvSpPr>
          <p:nvPr>
            <p:ph type="sldNum" sz="quarter" idx="12"/>
          </p:nvPr>
        </p:nvSpPr>
        <p:spPr/>
        <p:txBody>
          <a:bodyPr/>
          <a:lstStyle/>
          <a:p>
            <a:fld id="{4FAB73BC-B049-4115-A692-8D63A059BFB8}" type="slidenum">
              <a:rPr lang="en-US" smtClean="0"/>
              <a:t>‹#›</a:t>
            </a:fld>
            <a:endParaRPr lang="en-US" dirty="0"/>
          </a:p>
        </p:txBody>
      </p:sp>
      <p:sp>
        <p:nvSpPr>
          <p:cNvPr id="11" name="Platshållare för diagram 10"/>
          <p:cNvSpPr>
            <a:spLocks noGrp="1"/>
          </p:cNvSpPr>
          <p:nvPr>
            <p:ph type="chart" sz="quarter" idx="13"/>
          </p:nvPr>
        </p:nvSpPr>
        <p:spPr>
          <a:xfrm>
            <a:off x="983832" y="1700808"/>
            <a:ext cx="3600000" cy="3116263"/>
          </a:xfrm>
        </p:spPr>
        <p:txBody>
          <a:bodyPr/>
          <a:lstStyle>
            <a:lvl1pPr marL="0" indent="0">
              <a:buNone/>
              <a:defRPr sz="1600"/>
            </a:lvl1pPr>
          </a:lstStyle>
          <a:p>
            <a:r>
              <a:rPr lang="sv-SE" smtClean="0"/>
              <a:t>Klicka på ikonen för att lägga till ett diagram</a:t>
            </a:r>
            <a:endParaRPr lang="sv-SE" dirty="0"/>
          </a:p>
        </p:txBody>
      </p:sp>
      <p:sp>
        <p:nvSpPr>
          <p:cNvPr id="12" name="Platshållare för diagram 10"/>
          <p:cNvSpPr>
            <a:spLocks noGrp="1"/>
          </p:cNvSpPr>
          <p:nvPr>
            <p:ph type="chart" sz="quarter" idx="14"/>
          </p:nvPr>
        </p:nvSpPr>
        <p:spPr>
          <a:xfrm>
            <a:off x="5953617" y="1702586"/>
            <a:ext cx="3600000" cy="3116263"/>
          </a:xfrm>
        </p:spPr>
        <p:txBody>
          <a:bodyPr/>
          <a:lstStyle>
            <a:lvl1pPr marL="0" indent="0">
              <a:buNone/>
              <a:defRPr sz="1600"/>
            </a:lvl1pPr>
          </a:lstStyle>
          <a:p>
            <a:r>
              <a:rPr lang="sv-SE" smtClean="0"/>
              <a:t>Klicka på ikonen för att lägga till ett diagram</a:t>
            </a:r>
            <a:endParaRPr lang="sv-SE" dirty="0"/>
          </a:p>
        </p:txBody>
      </p:sp>
      <p:sp>
        <p:nvSpPr>
          <p:cNvPr id="14" name="Platshållare för text 13"/>
          <p:cNvSpPr>
            <a:spLocks noGrp="1"/>
          </p:cNvSpPr>
          <p:nvPr>
            <p:ph type="body" sz="quarter" idx="15" hasCustomPrompt="1"/>
          </p:nvPr>
        </p:nvSpPr>
        <p:spPr>
          <a:xfrm>
            <a:off x="983832" y="5009947"/>
            <a:ext cx="3600000" cy="936104"/>
          </a:xfrm>
        </p:spPr>
        <p:txBody>
          <a:bodyPr/>
          <a:lstStyle>
            <a:lvl1pPr marL="0" indent="0">
              <a:buNone/>
              <a:defRPr sz="1600"/>
            </a:lvl1pPr>
          </a:lstStyle>
          <a:p>
            <a:pPr lvl="0"/>
            <a:r>
              <a:rPr lang="sv-SE" dirty="0"/>
              <a:t>Diagrambeskrivning</a:t>
            </a:r>
          </a:p>
        </p:txBody>
      </p:sp>
      <p:sp>
        <p:nvSpPr>
          <p:cNvPr id="15" name="Platshållare för text 13"/>
          <p:cNvSpPr>
            <a:spLocks noGrp="1"/>
          </p:cNvSpPr>
          <p:nvPr>
            <p:ph type="body" sz="quarter" idx="16" hasCustomPrompt="1"/>
          </p:nvPr>
        </p:nvSpPr>
        <p:spPr>
          <a:xfrm>
            <a:off x="5951984" y="5013177"/>
            <a:ext cx="3600000" cy="936104"/>
          </a:xfrm>
        </p:spPr>
        <p:txBody>
          <a:bodyPr/>
          <a:lstStyle>
            <a:lvl1pPr marL="0" indent="0">
              <a:buNone/>
              <a:defRPr sz="1600"/>
            </a:lvl1pPr>
          </a:lstStyle>
          <a:p>
            <a:pPr lvl="0"/>
            <a:r>
              <a:rPr lang="sv-SE" dirty="0"/>
              <a:t>Diagrambeskrivning</a:t>
            </a:r>
          </a:p>
        </p:txBody>
      </p:sp>
      <p:sp>
        <p:nvSpPr>
          <p:cNvPr id="4" name="Rubrik 3"/>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292519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838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96DFF08F-DC6B-4601-B491-B0F83F6DD2DA}" type="datetimeFigureOut">
              <a:rPr lang="en-US" smtClean="0"/>
              <a:t>11/21/2023</a:t>
            </a:fld>
            <a:endParaRPr lang="en-US" dirty="0"/>
          </a:p>
        </p:txBody>
      </p:sp>
      <p:sp>
        <p:nvSpPr>
          <p:cNvPr id="6" name="Platshållare för sidfot 5"/>
          <p:cNvSpPr>
            <a:spLocks noGrp="1"/>
          </p:cNvSpPr>
          <p:nvPr>
            <p:ph type="ftr" sz="quarter" idx="11"/>
          </p:nvPr>
        </p:nvSpPr>
        <p:spPr/>
        <p:txBody>
          <a:bodyPr/>
          <a:lstStyle/>
          <a:p>
            <a:endParaRPr lang="en-US" dirty="0"/>
          </a:p>
        </p:txBody>
      </p:sp>
      <p:sp>
        <p:nvSpPr>
          <p:cNvPr id="7" name="Platshållare för bildnummer 6"/>
          <p:cNvSpPr>
            <a:spLocks noGrp="1"/>
          </p:cNvSpPr>
          <p:nvPr>
            <p:ph type="sldNum" sz="quarter" idx="12"/>
          </p:nvPr>
        </p:nvSpPr>
        <p:spPr/>
        <p:txBody>
          <a:bodyPr/>
          <a:lstStyle/>
          <a:p>
            <a:fld id="{4FAB73BC-B049-4115-A692-8D63A059BFB8}" type="slidenum">
              <a:rPr lang="en-US" smtClean="0"/>
              <a:t>‹#›</a:t>
            </a:fld>
            <a:endParaRPr lang="en-US" dirty="0"/>
          </a:p>
        </p:txBody>
      </p:sp>
      <p:sp>
        <p:nvSpPr>
          <p:cNvPr id="8" name="Rubrik 7"/>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2989036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839788" y="1705877"/>
            <a:ext cx="5157787" cy="721507"/>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705877"/>
            <a:ext cx="5183188" cy="721507"/>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96DFF08F-DC6B-4601-B491-B0F83F6DD2DA}" type="datetimeFigureOut">
              <a:rPr lang="en-US" smtClean="0"/>
              <a:pPr/>
              <a:t>11/21/2023</a:t>
            </a:fld>
            <a:endParaRPr lang="en-US" dirty="0"/>
          </a:p>
        </p:txBody>
      </p:sp>
      <p:sp>
        <p:nvSpPr>
          <p:cNvPr id="8" name="Platshållare för sidfot 7"/>
          <p:cNvSpPr>
            <a:spLocks noGrp="1"/>
          </p:cNvSpPr>
          <p:nvPr>
            <p:ph type="ftr" sz="quarter" idx="11"/>
          </p:nvPr>
        </p:nvSpPr>
        <p:spPr/>
        <p:txBody>
          <a:bodyPr/>
          <a:lstStyle/>
          <a:p>
            <a:endParaRPr lang="en-US" dirty="0"/>
          </a:p>
        </p:txBody>
      </p:sp>
      <p:sp>
        <p:nvSpPr>
          <p:cNvPr id="9" name="Platshållare för bildnumm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2" name="Rubrik 1"/>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1363647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96DFF08F-DC6B-4601-B491-B0F83F6DD2DA}" type="datetimeFigureOut">
              <a:rPr lang="en-US" smtClean="0"/>
              <a:pPr/>
              <a:t>11/21/2023</a:t>
            </a:fld>
            <a:endParaRPr lang="en-US" dirty="0"/>
          </a:p>
        </p:txBody>
      </p:sp>
      <p:sp>
        <p:nvSpPr>
          <p:cNvPr id="4" name="Platshållare för sidfot 3"/>
          <p:cNvSpPr>
            <a:spLocks noGrp="1"/>
          </p:cNvSpPr>
          <p:nvPr>
            <p:ph type="ftr" sz="quarter" idx="11"/>
          </p:nvPr>
        </p:nvSpPr>
        <p:spPr/>
        <p:txBody>
          <a:bodyPr/>
          <a:lstStyle/>
          <a:p>
            <a:endParaRPr lang="en-US" dirty="0"/>
          </a:p>
        </p:txBody>
      </p:sp>
      <p:sp>
        <p:nvSpPr>
          <p:cNvPr id="5" name="Platshållare för bildnummer 4"/>
          <p:cNvSpPr>
            <a:spLocks noGrp="1"/>
          </p:cNvSpPr>
          <p:nvPr>
            <p:ph type="sldNum" sz="quarter" idx="12"/>
          </p:nvPr>
        </p:nvSpPr>
        <p:spPr/>
        <p:txBody>
          <a:bodyPr/>
          <a:lstStyle/>
          <a:p>
            <a:fld id="{4FAB73BC-B049-4115-A692-8D63A059BFB8}" type="slidenum">
              <a:rPr lang="en-US" smtClean="0"/>
              <a:pPr/>
              <a:t>‹#›</a:t>
            </a:fld>
            <a:endParaRPr lang="en-US" dirty="0"/>
          </a:p>
        </p:txBody>
      </p:sp>
      <p:sp>
        <p:nvSpPr>
          <p:cNvPr id="6" name="Rubrik 5"/>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2027042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96DFF08F-DC6B-4601-B491-B0F83F6DD2DA}" type="datetimeFigureOut">
              <a:rPr lang="en-US" smtClean="0"/>
              <a:t>11/21/2023</a:t>
            </a:fld>
            <a:endParaRPr lang="en-US" dirty="0"/>
          </a:p>
        </p:txBody>
      </p:sp>
      <p:sp>
        <p:nvSpPr>
          <p:cNvPr id="3" name="Platshållare för sidfot 2"/>
          <p:cNvSpPr>
            <a:spLocks noGrp="1"/>
          </p:cNvSpPr>
          <p:nvPr>
            <p:ph type="ftr" sz="quarter" idx="11"/>
          </p:nvPr>
        </p:nvSpPr>
        <p:spPr/>
        <p:txBody>
          <a:bodyPr/>
          <a:lstStyle/>
          <a:p>
            <a:endParaRPr lang="en-US" dirty="0"/>
          </a:p>
        </p:txBody>
      </p:sp>
      <p:sp>
        <p:nvSpPr>
          <p:cNvPr id="4" name="Platshållare för bildnumm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7817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sida">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2711624" y="3195724"/>
            <a:ext cx="7632526" cy="830544"/>
          </a:xfrm>
        </p:spPr>
        <p:txBody>
          <a:bodyPr anchor="b">
            <a:noAutofit/>
          </a:bodyPr>
          <a:lstStyle>
            <a:lvl1pPr algn="l">
              <a:lnSpc>
                <a:spcPct val="95000"/>
              </a:lnSpc>
              <a:defRPr sz="4800" b="0">
                <a:solidFill>
                  <a:schemeClr val="bg1"/>
                </a:solidFill>
              </a:defRPr>
            </a:lvl1pPr>
          </a:lstStyle>
          <a:p>
            <a:r>
              <a:rPr lang="sv-SE" dirty="0"/>
              <a:t>Introsida med rubrik</a:t>
            </a:r>
          </a:p>
        </p:txBody>
      </p:sp>
      <p:sp>
        <p:nvSpPr>
          <p:cNvPr id="4" name="Platshållare för datum 3"/>
          <p:cNvSpPr>
            <a:spLocks noGrp="1"/>
          </p:cNvSpPr>
          <p:nvPr>
            <p:ph type="dt" sz="half" idx="10"/>
          </p:nvPr>
        </p:nvSpPr>
        <p:spPr/>
        <p:txBody>
          <a:bodyPr/>
          <a:lstStyle>
            <a:lvl1pPr>
              <a:defRPr>
                <a:solidFill>
                  <a:schemeClr val="bg1"/>
                </a:solidFill>
              </a:defRPr>
            </a:lvl1pPr>
          </a:lstStyle>
          <a:p>
            <a:fld id="{96DFF08F-DC6B-4601-B491-B0F83F6DD2DA}" type="datetimeFigureOut">
              <a:rPr lang="en-US" smtClean="0"/>
              <a:pPr/>
              <a:t>11/21/2023</a:t>
            </a:fld>
            <a:endParaRPr lang="en-US"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en-US"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4FAB73BC-B049-4115-A692-8D63A059BFB8}" type="slidenum">
              <a:rPr lang="en-US" smtClean="0"/>
              <a:pPr/>
              <a:t>‹#›</a:t>
            </a:fld>
            <a:endParaRPr lang="en-US" dirty="0"/>
          </a:p>
        </p:txBody>
      </p:sp>
      <p:pic>
        <p:nvPicPr>
          <p:cNvPr id="9" name="Bildobjekt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2816" y="1232904"/>
            <a:ext cx="3507385" cy="1332000"/>
          </a:xfrm>
          <a:prstGeom prst="rect">
            <a:avLst/>
          </a:prstGeom>
        </p:spPr>
      </p:pic>
      <p:sp>
        <p:nvSpPr>
          <p:cNvPr id="11" name="Underrubrik 2"/>
          <p:cNvSpPr>
            <a:spLocks noGrp="1"/>
          </p:cNvSpPr>
          <p:nvPr>
            <p:ph type="subTitle" idx="1" hasCustomPrompt="1"/>
          </p:nvPr>
        </p:nvSpPr>
        <p:spPr>
          <a:xfrm>
            <a:off x="2711624" y="4104804"/>
            <a:ext cx="7632526" cy="360040"/>
          </a:xfrm>
        </p:spPr>
        <p:txBody>
          <a:bodyPr>
            <a:noAutofit/>
          </a:bodyPr>
          <a:lstStyle>
            <a:lvl1pPr marL="0" indent="0" algn="l">
              <a:buNone/>
              <a:defRPr sz="2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Tree>
    <p:extLst>
      <p:ext uri="{BB962C8B-B14F-4D97-AF65-F5344CB8AC3E}">
        <p14:creationId xmlns:p14="http://schemas.microsoft.com/office/powerpoint/2010/main" val="130783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p:txBody>
          <a:bodyPr/>
          <a:lstStyle/>
          <a:p>
            <a:fld id="{96DFF08F-DC6B-4601-B491-B0F83F6DD2DA}" type="datetimeFigureOut">
              <a:rPr lang="en-US" smtClean="0"/>
              <a:t>11/21/2023</a:t>
            </a:fld>
            <a:endParaRPr lang="en-US" dirty="0"/>
          </a:p>
        </p:txBody>
      </p:sp>
      <p:sp>
        <p:nvSpPr>
          <p:cNvPr id="5" name="Platshållare för sidfot 4"/>
          <p:cNvSpPr>
            <a:spLocks noGrp="1"/>
          </p:cNvSpPr>
          <p:nvPr>
            <p:ph type="ftr" sz="quarter" idx="11"/>
          </p:nvPr>
        </p:nvSpPr>
        <p:spPr/>
        <p:txBody>
          <a:bodyPr/>
          <a:lstStyle/>
          <a:p>
            <a:endParaRPr lang="en-US" dirty="0"/>
          </a:p>
        </p:txBody>
      </p:sp>
      <p:sp>
        <p:nvSpPr>
          <p:cNvPr id="6" name="Platshållare för bildnummer 5"/>
          <p:cNvSpPr>
            <a:spLocks noGrp="1"/>
          </p:cNvSpPr>
          <p:nvPr>
            <p:ph type="sldNum" sz="quarter" idx="12"/>
          </p:nvPr>
        </p:nvSpPr>
        <p:spPr/>
        <p:txBody>
          <a:bodyPr/>
          <a:lstStyle/>
          <a:p>
            <a:fld id="{4FAB73BC-B049-4115-A692-8D63A059BFB8}" type="slidenum">
              <a:rPr lang="en-US" smtClean="0"/>
              <a:t>‹#›</a:t>
            </a:fld>
            <a:endParaRPr lang="en-US" dirty="0"/>
          </a:p>
        </p:txBody>
      </p:sp>
      <p:sp>
        <p:nvSpPr>
          <p:cNvPr id="2" name="Rubrik 1"/>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414251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rubrik variant 2">
    <p:spTree>
      <p:nvGrpSpPr>
        <p:cNvPr id="1" name=""/>
        <p:cNvGrpSpPr/>
        <p:nvPr/>
      </p:nvGrpSpPr>
      <p:grpSpPr>
        <a:xfrm>
          <a:off x="0" y="0"/>
          <a:ext cx="0" cy="0"/>
          <a:chOff x="0" y="0"/>
          <a:chExt cx="0" cy="0"/>
        </a:xfrm>
      </p:grpSpPr>
      <p:sp>
        <p:nvSpPr>
          <p:cNvPr id="11" name="Platshållare för bild 10"/>
          <p:cNvSpPr>
            <a:spLocks noGrp="1"/>
          </p:cNvSpPr>
          <p:nvPr>
            <p:ph type="pic" sz="quarter" idx="13" hasCustomPrompt="1"/>
          </p:nvPr>
        </p:nvSpPr>
        <p:spPr>
          <a:xfrm>
            <a:off x="0" y="0"/>
            <a:ext cx="12192000" cy="5805488"/>
          </a:xfrm>
          <a:blipFill dpi="0" rotWithShape="1">
            <a:blip r:embed="rId2">
              <a:extLst>
                <a:ext uri="{28A0092B-C50C-407E-A947-70E740481C1C}">
                  <a14:useLocalDpi xmlns:a14="http://schemas.microsoft.com/office/drawing/2010/main" val="0"/>
                </a:ext>
              </a:extLst>
            </a:blip>
            <a:srcRect/>
            <a:stretch>
              <a:fillRect/>
            </a:stretch>
          </a:blipFill>
        </p:spPr>
        <p:txBody>
          <a:bodyPr anchor="t"/>
          <a:lstStyle>
            <a:lvl1pPr marL="0" indent="0" algn="ctr">
              <a:buNone/>
              <a:defRPr sz="1400">
                <a:solidFill>
                  <a:schemeClr val="bg1">
                    <a:lumMod val="50000"/>
                  </a:schemeClr>
                </a:solidFill>
              </a:defRPr>
            </a:lvl1pPr>
          </a:lstStyle>
          <a:p>
            <a:r>
              <a:rPr lang="sv-SE" dirty="0"/>
              <a:t/>
            </a:r>
            <a:br>
              <a:rPr lang="sv-SE" dirty="0"/>
            </a:br>
            <a:r>
              <a:rPr lang="sv-SE" dirty="0"/>
              <a:t>Byt bild via mittikonen eller markera bilden och gå via bildbanken</a:t>
            </a:r>
          </a:p>
        </p:txBody>
      </p:sp>
      <p:sp>
        <p:nvSpPr>
          <p:cNvPr id="2" name="Rubrik 1"/>
          <p:cNvSpPr>
            <a:spLocks noGrp="1"/>
          </p:cNvSpPr>
          <p:nvPr>
            <p:ph type="title" hasCustomPrompt="1"/>
          </p:nvPr>
        </p:nvSpPr>
        <p:spPr>
          <a:xfrm>
            <a:off x="831850" y="3077586"/>
            <a:ext cx="10515600" cy="952397"/>
          </a:xfrm>
        </p:spPr>
        <p:txBody>
          <a:bodyPr anchor="b"/>
          <a:lstStyle>
            <a:lvl1pPr>
              <a:defRPr sz="4800" b="0">
                <a:solidFill>
                  <a:schemeClr val="bg1"/>
                </a:solidFill>
              </a:defRPr>
            </a:lvl1pPr>
          </a:lstStyle>
          <a:p>
            <a:r>
              <a:rPr lang="sv-SE" dirty="0"/>
              <a:t>Kapitelsida med rubrik</a:t>
            </a:r>
          </a:p>
        </p:txBody>
      </p:sp>
      <p:sp>
        <p:nvSpPr>
          <p:cNvPr id="3" name="Platshållare för text 2"/>
          <p:cNvSpPr>
            <a:spLocks noGrp="1"/>
          </p:cNvSpPr>
          <p:nvPr>
            <p:ph type="body" idx="1" hasCustomPrompt="1"/>
          </p:nvPr>
        </p:nvSpPr>
        <p:spPr>
          <a:xfrm>
            <a:off x="831850" y="4069541"/>
            <a:ext cx="10515600" cy="834477"/>
          </a:xfrm>
        </p:spPr>
        <p:txBody>
          <a:bodyPr/>
          <a:lstStyle>
            <a:lvl1pPr marL="0" indent="0">
              <a:buNone/>
              <a:defRPr sz="20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p:cNvSpPr>
            <a:spLocks noGrp="1"/>
          </p:cNvSpPr>
          <p:nvPr>
            <p:ph type="dt" sz="half" idx="10"/>
          </p:nvPr>
        </p:nvSpPr>
        <p:spPr/>
        <p:txBody>
          <a:bodyPr/>
          <a:lstStyle/>
          <a:p>
            <a:fld id="{96DFF08F-DC6B-4601-B491-B0F83F6DD2DA}" type="datetimeFigureOut">
              <a:rPr lang="en-US" smtClean="0"/>
              <a:pPr/>
              <a:t>11/21/2023</a:t>
            </a:fld>
            <a:endParaRPr lang="en-US" dirty="0"/>
          </a:p>
        </p:txBody>
      </p:sp>
      <p:sp>
        <p:nvSpPr>
          <p:cNvPr id="5" name="Platshållare för sidfot 4"/>
          <p:cNvSpPr>
            <a:spLocks noGrp="1"/>
          </p:cNvSpPr>
          <p:nvPr>
            <p:ph type="ftr" sz="quarter" idx="11"/>
          </p:nvPr>
        </p:nvSpPr>
        <p:spPr/>
        <p:txBody>
          <a:bodyPr/>
          <a:lstStyle/>
          <a:p>
            <a:endParaRPr lang="en-US" dirty="0"/>
          </a:p>
        </p:txBody>
      </p:sp>
      <p:sp>
        <p:nvSpPr>
          <p:cNvPr id="6" name="Platshållare för bildnumm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08882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rubrik variant 1">
    <p:spTree>
      <p:nvGrpSpPr>
        <p:cNvPr id="1" name=""/>
        <p:cNvGrpSpPr/>
        <p:nvPr/>
      </p:nvGrpSpPr>
      <p:grpSpPr>
        <a:xfrm>
          <a:off x="0" y="0"/>
          <a:ext cx="0" cy="0"/>
          <a:chOff x="0" y="0"/>
          <a:chExt cx="0" cy="0"/>
        </a:xfrm>
      </p:grpSpPr>
      <p:sp>
        <p:nvSpPr>
          <p:cNvPr id="11" name="Platshållare för bild 10"/>
          <p:cNvSpPr>
            <a:spLocks noGrp="1"/>
          </p:cNvSpPr>
          <p:nvPr>
            <p:ph type="pic" sz="quarter" idx="13" hasCustomPrompt="1"/>
          </p:nvPr>
        </p:nvSpPr>
        <p:spPr>
          <a:xfrm>
            <a:off x="0" y="0"/>
            <a:ext cx="12192000" cy="5805488"/>
          </a:xfrm>
          <a:blipFill dpi="0" rotWithShape="1">
            <a:blip r:embed="rId2">
              <a:extLst>
                <a:ext uri="{28A0092B-C50C-407E-A947-70E740481C1C}">
                  <a14:useLocalDpi xmlns:a14="http://schemas.microsoft.com/office/drawing/2010/main" val="0"/>
                </a:ext>
              </a:extLst>
            </a:blip>
            <a:srcRect/>
            <a:stretch>
              <a:fillRect/>
            </a:stretch>
          </a:blipFill>
        </p:spPr>
        <p:txBody>
          <a:bodyPr anchor="t"/>
          <a:lstStyle>
            <a:lvl1pPr marL="0" indent="0" algn="ctr">
              <a:buNone/>
              <a:defRPr sz="1400">
                <a:solidFill>
                  <a:schemeClr val="bg1">
                    <a:lumMod val="50000"/>
                  </a:schemeClr>
                </a:solidFill>
              </a:defRPr>
            </a:lvl1pPr>
          </a:lstStyle>
          <a:p>
            <a:r>
              <a:rPr lang="sv-SE" dirty="0"/>
              <a:t/>
            </a:r>
            <a:br>
              <a:rPr lang="sv-SE" dirty="0"/>
            </a:br>
            <a:r>
              <a:rPr lang="sv-SE" dirty="0"/>
              <a:t>Byt bild via mittikonen eller markera bilden och gå via bildbanken</a:t>
            </a:r>
          </a:p>
        </p:txBody>
      </p:sp>
      <p:sp>
        <p:nvSpPr>
          <p:cNvPr id="2" name="Rubrik 1"/>
          <p:cNvSpPr>
            <a:spLocks noGrp="1"/>
          </p:cNvSpPr>
          <p:nvPr>
            <p:ph type="title" hasCustomPrompt="1"/>
          </p:nvPr>
        </p:nvSpPr>
        <p:spPr>
          <a:xfrm>
            <a:off x="831850" y="836712"/>
            <a:ext cx="10515600" cy="952397"/>
          </a:xfrm>
        </p:spPr>
        <p:txBody>
          <a:bodyPr anchor="b"/>
          <a:lstStyle>
            <a:lvl1pPr>
              <a:defRPr sz="5400" b="0">
                <a:solidFill>
                  <a:schemeClr val="bg1"/>
                </a:solidFill>
              </a:defRPr>
            </a:lvl1pPr>
          </a:lstStyle>
          <a:p>
            <a:r>
              <a:rPr lang="sv-SE" dirty="0"/>
              <a:t>Kapitelsida med rubrik</a:t>
            </a:r>
          </a:p>
        </p:txBody>
      </p:sp>
      <p:sp>
        <p:nvSpPr>
          <p:cNvPr id="3" name="Platshållare för text 2"/>
          <p:cNvSpPr>
            <a:spLocks noGrp="1"/>
          </p:cNvSpPr>
          <p:nvPr>
            <p:ph type="body" idx="1" hasCustomPrompt="1"/>
          </p:nvPr>
        </p:nvSpPr>
        <p:spPr>
          <a:xfrm>
            <a:off x="831850" y="1828667"/>
            <a:ext cx="10515600" cy="834477"/>
          </a:xfrm>
        </p:spPr>
        <p:txBody>
          <a:bodyPr/>
          <a:lstStyle>
            <a:lvl1pPr marL="0" indent="0">
              <a:buNone/>
              <a:defRPr sz="24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p:cNvSpPr>
            <a:spLocks noGrp="1"/>
          </p:cNvSpPr>
          <p:nvPr>
            <p:ph type="dt" sz="half" idx="10"/>
          </p:nvPr>
        </p:nvSpPr>
        <p:spPr/>
        <p:txBody>
          <a:bodyPr/>
          <a:lstStyle/>
          <a:p>
            <a:fld id="{96DFF08F-DC6B-4601-B491-B0F83F6DD2DA}" type="datetimeFigureOut">
              <a:rPr lang="en-US" smtClean="0"/>
              <a:pPr/>
              <a:t>11/21/2023</a:t>
            </a:fld>
            <a:endParaRPr lang="en-US" dirty="0"/>
          </a:p>
        </p:txBody>
      </p:sp>
      <p:sp>
        <p:nvSpPr>
          <p:cNvPr id="5" name="Platshållare för sidfot 4"/>
          <p:cNvSpPr>
            <a:spLocks noGrp="1"/>
          </p:cNvSpPr>
          <p:nvPr>
            <p:ph type="ftr" sz="quarter" idx="11"/>
          </p:nvPr>
        </p:nvSpPr>
        <p:spPr/>
        <p:txBody>
          <a:bodyPr/>
          <a:lstStyle/>
          <a:p>
            <a:endParaRPr lang="en-US" dirty="0"/>
          </a:p>
        </p:txBody>
      </p:sp>
      <p:sp>
        <p:nvSpPr>
          <p:cNvPr id="6" name="Platshållare för bildnumm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1993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vå bilder i bredd vänster, text höger">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96DFF08F-DC6B-4601-B491-B0F83F6DD2DA}" type="datetimeFigureOut">
              <a:rPr lang="en-US" smtClean="0"/>
              <a:t>11/21/2023</a:t>
            </a:fld>
            <a:endParaRPr lang="en-US" dirty="0"/>
          </a:p>
        </p:txBody>
      </p:sp>
      <p:sp>
        <p:nvSpPr>
          <p:cNvPr id="5" name="Platshållare för sidfot 4"/>
          <p:cNvSpPr>
            <a:spLocks noGrp="1"/>
          </p:cNvSpPr>
          <p:nvPr>
            <p:ph type="ftr" sz="quarter" idx="11"/>
          </p:nvPr>
        </p:nvSpPr>
        <p:spPr/>
        <p:txBody>
          <a:bodyPr/>
          <a:lstStyle/>
          <a:p>
            <a:endParaRPr lang="en-US" dirty="0"/>
          </a:p>
        </p:txBody>
      </p:sp>
      <p:sp>
        <p:nvSpPr>
          <p:cNvPr id="6" name="Platshållare för bildnummer 5"/>
          <p:cNvSpPr>
            <a:spLocks noGrp="1"/>
          </p:cNvSpPr>
          <p:nvPr>
            <p:ph type="sldNum" sz="quarter" idx="12"/>
          </p:nvPr>
        </p:nvSpPr>
        <p:spPr/>
        <p:txBody>
          <a:bodyPr/>
          <a:lstStyle/>
          <a:p>
            <a:fld id="{4FAB73BC-B049-4115-A692-8D63A059BFB8}" type="slidenum">
              <a:rPr lang="en-US" smtClean="0"/>
              <a:t>‹#›</a:t>
            </a:fld>
            <a:endParaRPr lang="en-US" dirty="0"/>
          </a:p>
        </p:txBody>
      </p:sp>
      <p:sp>
        <p:nvSpPr>
          <p:cNvPr id="7" name="Platshållare för bild 10"/>
          <p:cNvSpPr>
            <a:spLocks noGrp="1"/>
          </p:cNvSpPr>
          <p:nvPr>
            <p:ph type="pic" sz="quarter" idx="13" hasCustomPrompt="1"/>
          </p:nvPr>
        </p:nvSpPr>
        <p:spPr>
          <a:xfrm>
            <a:off x="-11305" y="1707674"/>
            <a:ext cx="3600000" cy="3960000"/>
          </a:xfrm>
          <a:blipFill dpi="0" rotWithShape="1">
            <a:blip r:embed="rId2">
              <a:extLst>
                <a:ext uri="{28A0092B-C50C-407E-A947-70E740481C1C}">
                  <a14:useLocalDpi xmlns:a14="http://schemas.microsoft.com/office/drawing/2010/main" val="0"/>
                </a:ext>
              </a:extLst>
            </a:blip>
            <a:srcRect/>
            <a:stretch>
              <a:fillRect l="-13802" r="-13802"/>
            </a:stretch>
          </a:blipFill>
        </p:spPr>
        <p:txBody>
          <a:bodyPr anchor="t"/>
          <a:lstStyle>
            <a:lvl1pPr marL="0" indent="0" algn="ctr">
              <a:buNone/>
              <a:defRPr sz="800">
                <a:solidFill>
                  <a:schemeClr val="bg1">
                    <a:lumMod val="50000"/>
                  </a:schemeClr>
                </a:solidFill>
              </a:defRPr>
            </a:lvl1pPr>
          </a:lstStyle>
          <a:p>
            <a:r>
              <a:rPr lang="sv-SE" dirty="0"/>
              <a:t/>
            </a:r>
            <a:br>
              <a:rPr lang="sv-SE" dirty="0"/>
            </a:br>
            <a:r>
              <a:rPr lang="sv-SE" dirty="0"/>
              <a:t>Byt bild via mittikonen eller markera bilden och gå via bildbanken</a:t>
            </a:r>
          </a:p>
        </p:txBody>
      </p:sp>
      <p:sp>
        <p:nvSpPr>
          <p:cNvPr id="8" name="Platshållare för bild 10"/>
          <p:cNvSpPr>
            <a:spLocks noGrp="1"/>
          </p:cNvSpPr>
          <p:nvPr>
            <p:ph type="pic" sz="quarter" idx="14" hasCustomPrompt="1"/>
          </p:nvPr>
        </p:nvSpPr>
        <p:spPr>
          <a:xfrm>
            <a:off x="3587692" y="1707674"/>
            <a:ext cx="3600000" cy="3960000"/>
          </a:xfrm>
          <a:blipFill dpi="0" rotWithShape="1">
            <a:blip r:embed="rId3">
              <a:extLst>
                <a:ext uri="{28A0092B-C50C-407E-A947-70E740481C1C}">
                  <a14:useLocalDpi xmlns:a14="http://schemas.microsoft.com/office/drawing/2010/main" val="0"/>
                </a:ext>
              </a:extLst>
            </a:blip>
            <a:srcRect/>
            <a:stretch>
              <a:fillRect l="-22545" r="-22545"/>
            </a:stretch>
          </a:blipFill>
        </p:spPr>
        <p:txBody>
          <a:bodyPr anchor="t"/>
          <a:lstStyle>
            <a:lvl1pPr marL="0" indent="0" algn="ctr">
              <a:buNone/>
              <a:defRPr sz="800">
                <a:solidFill>
                  <a:schemeClr val="bg1">
                    <a:lumMod val="50000"/>
                  </a:schemeClr>
                </a:solidFill>
              </a:defRPr>
            </a:lvl1pPr>
          </a:lstStyle>
          <a:p>
            <a:r>
              <a:rPr lang="sv-SE" dirty="0"/>
              <a:t/>
            </a:r>
            <a:br>
              <a:rPr lang="sv-SE" dirty="0"/>
            </a:br>
            <a:r>
              <a:rPr lang="sv-SE" dirty="0"/>
              <a:t>Byt bild via mittikonen eller markera bilden och gå via bildbanken</a:t>
            </a:r>
          </a:p>
        </p:txBody>
      </p:sp>
      <p:sp>
        <p:nvSpPr>
          <p:cNvPr id="12" name="Platshållare för text 10"/>
          <p:cNvSpPr>
            <a:spLocks noGrp="1"/>
          </p:cNvSpPr>
          <p:nvPr>
            <p:ph type="body" sz="quarter" idx="15"/>
          </p:nvPr>
        </p:nvSpPr>
        <p:spPr>
          <a:xfrm>
            <a:off x="7536160" y="1700808"/>
            <a:ext cx="3795908" cy="3966866"/>
          </a:xfrm>
        </p:spPr>
        <p:txBody>
          <a:bodyPr/>
          <a:lstStyle>
            <a:lvl1pPr>
              <a:defRPr sz="1600"/>
            </a:lvl1pPr>
            <a:lvl2pPr>
              <a:defRPr sz="1400"/>
            </a:lvl2pPr>
            <a:lvl3pPr>
              <a:defRPr sz="1200"/>
            </a:lvl3pPr>
            <a:lvl4pPr>
              <a:defRPr sz="1100"/>
            </a:lvl4pPr>
            <a:lvl5pPr>
              <a:defRPr sz="11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9" name="Rubrik 8"/>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2860291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bilder i höjd vänster, text höger">
    <p:spTree>
      <p:nvGrpSpPr>
        <p:cNvPr id="1" name=""/>
        <p:cNvGrpSpPr/>
        <p:nvPr/>
      </p:nvGrpSpPr>
      <p:grpSpPr>
        <a:xfrm>
          <a:off x="0" y="0"/>
          <a:ext cx="0" cy="0"/>
          <a:chOff x="0" y="0"/>
          <a:chExt cx="0" cy="0"/>
        </a:xfrm>
      </p:grpSpPr>
      <p:sp>
        <p:nvSpPr>
          <p:cNvPr id="8" name="Platshållare för bild 10"/>
          <p:cNvSpPr>
            <a:spLocks noGrp="1"/>
          </p:cNvSpPr>
          <p:nvPr>
            <p:ph type="pic" sz="quarter" idx="14" hasCustomPrompt="1"/>
          </p:nvPr>
        </p:nvSpPr>
        <p:spPr>
          <a:xfrm>
            <a:off x="-26470" y="3431507"/>
            <a:ext cx="3685410" cy="3427200"/>
          </a:xfrm>
          <a:blipFill dpi="0" rotWithShape="1">
            <a:blip r:embed="rId2">
              <a:extLst>
                <a:ext uri="{28A0092B-C50C-407E-A947-70E740481C1C}">
                  <a14:useLocalDpi xmlns:a14="http://schemas.microsoft.com/office/drawing/2010/main" val="0"/>
                </a:ext>
              </a:extLst>
            </a:blip>
            <a:srcRect/>
            <a:stretch>
              <a:fillRect l="-13440" r="-13440"/>
            </a:stretch>
          </a:blipFill>
        </p:spPr>
        <p:txBody>
          <a:bodyPr anchor="t"/>
          <a:lstStyle>
            <a:lvl1pPr marL="0" indent="0" algn="ctr">
              <a:buNone/>
              <a:defRPr sz="800">
                <a:solidFill>
                  <a:schemeClr val="bg1">
                    <a:lumMod val="50000"/>
                  </a:schemeClr>
                </a:solidFill>
              </a:defRPr>
            </a:lvl1pPr>
          </a:lstStyle>
          <a:p>
            <a:r>
              <a:rPr lang="sv-SE" dirty="0"/>
              <a:t/>
            </a:r>
            <a:br>
              <a:rPr lang="sv-SE" dirty="0"/>
            </a:br>
            <a:r>
              <a:rPr lang="sv-SE" dirty="0"/>
              <a:t>Byt bild via mittikonen eller markera bilden och gå via bildbanken</a:t>
            </a:r>
          </a:p>
        </p:txBody>
      </p:sp>
      <p:sp>
        <p:nvSpPr>
          <p:cNvPr id="4" name="Platshållare för datum 3"/>
          <p:cNvSpPr>
            <a:spLocks noGrp="1"/>
          </p:cNvSpPr>
          <p:nvPr>
            <p:ph type="dt" sz="half" idx="10"/>
          </p:nvPr>
        </p:nvSpPr>
        <p:spPr/>
        <p:txBody>
          <a:bodyPr/>
          <a:lstStyle/>
          <a:p>
            <a:fld id="{96DFF08F-DC6B-4601-B491-B0F83F6DD2DA}" type="datetimeFigureOut">
              <a:rPr lang="en-US" smtClean="0"/>
              <a:t>11/21/2023</a:t>
            </a:fld>
            <a:endParaRPr lang="en-US" dirty="0"/>
          </a:p>
        </p:txBody>
      </p:sp>
      <p:sp>
        <p:nvSpPr>
          <p:cNvPr id="5" name="Platshållare för sidfot 4"/>
          <p:cNvSpPr>
            <a:spLocks noGrp="1"/>
          </p:cNvSpPr>
          <p:nvPr>
            <p:ph type="ftr" sz="quarter" idx="11"/>
          </p:nvPr>
        </p:nvSpPr>
        <p:spPr/>
        <p:txBody>
          <a:bodyPr/>
          <a:lstStyle/>
          <a:p>
            <a:endParaRPr lang="en-US" dirty="0"/>
          </a:p>
        </p:txBody>
      </p:sp>
      <p:sp>
        <p:nvSpPr>
          <p:cNvPr id="6" name="Platshållare för bildnummer 5"/>
          <p:cNvSpPr>
            <a:spLocks noGrp="1"/>
          </p:cNvSpPr>
          <p:nvPr>
            <p:ph type="sldNum" sz="quarter" idx="12"/>
          </p:nvPr>
        </p:nvSpPr>
        <p:spPr/>
        <p:txBody>
          <a:bodyPr/>
          <a:lstStyle/>
          <a:p>
            <a:fld id="{4FAB73BC-B049-4115-A692-8D63A059BFB8}" type="slidenum">
              <a:rPr lang="en-US" smtClean="0"/>
              <a:t>‹#›</a:t>
            </a:fld>
            <a:endParaRPr lang="en-US" dirty="0"/>
          </a:p>
        </p:txBody>
      </p:sp>
      <p:sp>
        <p:nvSpPr>
          <p:cNvPr id="7" name="Platshållare för bild 10"/>
          <p:cNvSpPr>
            <a:spLocks noGrp="1"/>
          </p:cNvSpPr>
          <p:nvPr>
            <p:ph type="pic" sz="quarter" idx="13" hasCustomPrompt="1"/>
          </p:nvPr>
        </p:nvSpPr>
        <p:spPr>
          <a:xfrm>
            <a:off x="-26471" y="0"/>
            <a:ext cx="3685409" cy="3427200"/>
          </a:xfrm>
          <a:blipFill dpi="0" rotWithShape="1">
            <a:blip r:embed="rId3">
              <a:extLst>
                <a:ext uri="{28A0092B-C50C-407E-A947-70E740481C1C}">
                  <a14:useLocalDpi xmlns:a14="http://schemas.microsoft.com/office/drawing/2010/main" val="0"/>
                </a:ext>
              </a:extLst>
            </a:blip>
            <a:srcRect/>
            <a:stretch>
              <a:fillRect l="-17536" t="126" r="-2526" b="-126"/>
            </a:stretch>
          </a:blipFill>
        </p:spPr>
        <p:txBody>
          <a:bodyPr anchor="t"/>
          <a:lstStyle>
            <a:lvl1pPr marL="0" indent="0" algn="ctr">
              <a:buNone/>
              <a:defRPr sz="800">
                <a:solidFill>
                  <a:schemeClr val="bg1">
                    <a:lumMod val="50000"/>
                  </a:schemeClr>
                </a:solidFill>
              </a:defRPr>
            </a:lvl1pPr>
          </a:lstStyle>
          <a:p>
            <a:r>
              <a:rPr lang="sv-SE" dirty="0"/>
              <a:t/>
            </a:r>
            <a:br>
              <a:rPr lang="sv-SE" dirty="0"/>
            </a:br>
            <a:r>
              <a:rPr lang="sv-SE" dirty="0"/>
              <a:t>Byt bild via mittikonen eller markera bilden och gå via bildbanken</a:t>
            </a:r>
          </a:p>
        </p:txBody>
      </p:sp>
      <p:sp>
        <p:nvSpPr>
          <p:cNvPr id="12" name="Platshållare för text 10"/>
          <p:cNvSpPr>
            <a:spLocks noGrp="1"/>
          </p:cNvSpPr>
          <p:nvPr>
            <p:ph type="body" sz="quarter" idx="15"/>
          </p:nvPr>
        </p:nvSpPr>
        <p:spPr>
          <a:xfrm>
            <a:off x="4151313" y="1802414"/>
            <a:ext cx="7200900" cy="4176712"/>
          </a:xfrm>
        </p:spPr>
        <p:txBody>
          <a:bodyPr/>
          <a:lstStyle>
            <a:lvl1pPr marL="273050" indent="-273050">
              <a:buFont typeface="+mj-lt"/>
              <a:buAutoNum type="arabicPeriod"/>
              <a:defRPr sz="1600"/>
            </a:lvl1pPr>
            <a:lvl2pPr marL="627063" indent="-265113">
              <a:buFont typeface="+mj-lt"/>
              <a:buAutoNum type="arabicPeriod"/>
              <a:defRPr sz="1400"/>
            </a:lvl2pPr>
            <a:lvl3pPr marL="808038" indent="-180975">
              <a:buFont typeface="+mj-lt"/>
              <a:buAutoNum type="arabicPeriod"/>
              <a:defRPr sz="1200"/>
            </a:lvl3pPr>
            <a:lvl4pPr marL="1073150" indent="-179388">
              <a:buFont typeface="+mj-lt"/>
              <a:buAutoNum type="arabicPeriod"/>
              <a:defRPr sz="1100"/>
            </a:lvl4pPr>
            <a:lvl5pPr marL="1339850" indent="-169863">
              <a:buClr>
                <a:schemeClr val="tx2"/>
              </a:buClr>
              <a:buFont typeface="+mj-lt"/>
              <a:buAutoNum type="arabicPeriod"/>
              <a:defRPr sz="11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1" name="Rubrik 10"/>
          <p:cNvSpPr>
            <a:spLocks noGrp="1"/>
          </p:cNvSpPr>
          <p:nvPr>
            <p:ph type="title"/>
          </p:nvPr>
        </p:nvSpPr>
        <p:spPr>
          <a:xfrm>
            <a:off x="4151313" y="620688"/>
            <a:ext cx="7180755" cy="1070000"/>
          </a:xfrm>
        </p:spPr>
        <p:txBody>
          <a:bodyPr/>
          <a:lstStyle/>
          <a:p>
            <a:r>
              <a:rPr lang="sv-SE" smtClean="0"/>
              <a:t>Klicka här för att ändra format</a:t>
            </a:r>
            <a:endParaRPr lang="sv-SE" dirty="0"/>
          </a:p>
        </p:txBody>
      </p:sp>
    </p:spTree>
    <p:extLst>
      <p:ext uri="{BB962C8B-B14F-4D97-AF65-F5344CB8AC3E}">
        <p14:creationId xmlns:p14="http://schemas.microsoft.com/office/powerpoint/2010/main" val="13762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vå bilder i höjd höger, text vänster">
    <p:spTree>
      <p:nvGrpSpPr>
        <p:cNvPr id="1" name=""/>
        <p:cNvGrpSpPr/>
        <p:nvPr/>
      </p:nvGrpSpPr>
      <p:grpSpPr>
        <a:xfrm>
          <a:off x="0" y="0"/>
          <a:ext cx="0" cy="0"/>
          <a:chOff x="0" y="0"/>
          <a:chExt cx="0" cy="0"/>
        </a:xfrm>
      </p:grpSpPr>
      <p:sp>
        <p:nvSpPr>
          <p:cNvPr id="8" name="Platshållare för bild 10"/>
          <p:cNvSpPr>
            <a:spLocks noGrp="1"/>
          </p:cNvSpPr>
          <p:nvPr>
            <p:ph type="pic" sz="quarter" idx="14" hasCustomPrompt="1"/>
          </p:nvPr>
        </p:nvSpPr>
        <p:spPr>
          <a:xfrm>
            <a:off x="8520000" y="3429308"/>
            <a:ext cx="3672000" cy="3427200"/>
          </a:xfrm>
          <a:blipFill dpi="0" rotWithShape="1">
            <a:blip r:embed="rId2">
              <a:extLst>
                <a:ext uri="{28A0092B-C50C-407E-A947-70E740481C1C}">
                  <a14:useLocalDpi xmlns:a14="http://schemas.microsoft.com/office/drawing/2010/main" val="0"/>
                </a:ext>
              </a:extLst>
            </a:blip>
            <a:srcRect/>
            <a:stretch>
              <a:fillRect l="-16988" t="44" r="-3510" b="-44"/>
            </a:stretch>
          </a:blipFill>
        </p:spPr>
        <p:txBody>
          <a:bodyPr anchor="t"/>
          <a:lstStyle>
            <a:lvl1pPr marL="0" indent="0" algn="ctr">
              <a:buNone/>
              <a:defRPr sz="800">
                <a:solidFill>
                  <a:schemeClr val="bg1">
                    <a:lumMod val="50000"/>
                  </a:schemeClr>
                </a:solidFill>
              </a:defRPr>
            </a:lvl1pPr>
          </a:lstStyle>
          <a:p>
            <a:r>
              <a:rPr lang="sv-SE" dirty="0"/>
              <a:t/>
            </a:r>
            <a:br>
              <a:rPr lang="sv-SE" dirty="0"/>
            </a:br>
            <a:r>
              <a:rPr lang="sv-SE" dirty="0"/>
              <a:t>Byt bild via mittikonen eller markera bilden och gå via bildbanken</a:t>
            </a:r>
          </a:p>
        </p:txBody>
      </p:sp>
      <p:sp>
        <p:nvSpPr>
          <p:cNvPr id="4" name="Platshållare för datum 3"/>
          <p:cNvSpPr>
            <a:spLocks noGrp="1"/>
          </p:cNvSpPr>
          <p:nvPr>
            <p:ph type="dt" sz="half" idx="10"/>
          </p:nvPr>
        </p:nvSpPr>
        <p:spPr/>
        <p:txBody>
          <a:bodyPr/>
          <a:lstStyle/>
          <a:p>
            <a:fld id="{96DFF08F-DC6B-4601-B491-B0F83F6DD2DA}" type="datetimeFigureOut">
              <a:rPr lang="en-US" smtClean="0"/>
              <a:t>11/21/2023</a:t>
            </a:fld>
            <a:endParaRPr lang="en-US" dirty="0"/>
          </a:p>
        </p:txBody>
      </p:sp>
      <p:sp>
        <p:nvSpPr>
          <p:cNvPr id="5" name="Platshållare för sidfot 4"/>
          <p:cNvSpPr>
            <a:spLocks noGrp="1"/>
          </p:cNvSpPr>
          <p:nvPr>
            <p:ph type="ftr" sz="quarter" idx="11"/>
          </p:nvPr>
        </p:nvSpPr>
        <p:spPr/>
        <p:txBody>
          <a:bodyPr/>
          <a:lstStyle/>
          <a:p>
            <a:endParaRPr lang="en-US" dirty="0"/>
          </a:p>
        </p:txBody>
      </p:sp>
      <p:sp>
        <p:nvSpPr>
          <p:cNvPr id="6" name="Platshållare för bildnummer 5"/>
          <p:cNvSpPr>
            <a:spLocks noGrp="1"/>
          </p:cNvSpPr>
          <p:nvPr>
            <p:ph type="sldNum" sz="quarter" idx="12"/>
          </p:nvPr>
        </p:nvSpPr>
        <p:spPr/>
        <p:txBody>
          <a:bodyPr/>
          <a:lstStyle/>
          <a:p>
            <a:fld id="{4FAB73BC-B049-4115-A692-8D63A059BFB8}" type="slidenum">
              <a:rPr lang="en-US" smtClean="0"/>
              <a:t>‹#›</a:t>
            </a:fld>
            <a:endParaRPr lang="en-US" dirty="0"/>
          </a:p>
        </p:txBody>
      </p:sp>
      <p:sp>
        <p:nvSpPr>
          <p:cNvPr id="7" name="Platshållare för bild 10"/>
          <p:cNvSpPr>
            <a:spLocks noGrp="1"/>
          </p:cNvSpPr>
          <p:nvPr>
            <p:ph type="pic" sz="quarter" idx="13" hasCustomPrompt="1"/>
          </p:nvPr>
        </p:nvSpPr>
        <p:spPr>
          <a:xfrm>
            <a:off x="8520000" y="1800"/>
            <a:ext cx="3672000" cy="3427200"/>
          </a:xfrm>
          <a:blipFill dpi="0" rotWithShape="1">
            <a:blip r:embed="rId3">
              <a:extLst>
                <a:ext uri="{28A0092B-C50C-407E-A947-70E740481C1C}">
                  <a14:useLocalDpi xmlns:a14="http://schemas.microsoft.com/office/drawing/2010/main" val="0"/>
                </a:ext>
              </a:extLst>
            </a:blip>
            <a:srcRect/>
            <a:stretch>
              <a:fillRect l="-13672" r="-13672"/>
            </a:stretch>
          </a:blipFill>
        </p:spPr>
        <p:txBody>
          <a:bodyPr anchor="t"/>
          <a:lstStyle>
            <a:lvl1pPr marL="0" indent="0" algn="ctr">
              <a:buNone/>
              <a:defRPr sz="800">
                <a:solidFill>
                  <a:schemeClr val="bg1">
                    <a:lumMod val="50000"/>
                  </a:schemeClr>
                </a:solidFill>
              </a:defRPr>
            </a:lvl1pPr>
          </a:lstStyle>
          <a:p>
            <a:r>
              <a:rPr lang="sv-SE" dirty="0"/>
              <a:t/>
            </a:r>
            <a:br>
              <a:rPr lang="sv-SE" dirty="0"/>
            </a:br>
            <a:r>
              <a:rPr lang="sv-SE" dirty="0"/>
              <a:t>Byt bild via mittikonen eller markera bilden och gå via bildbanken</a:t>
            </a:r>
          </a:p>
        </p:txBody>
      </p:sp>
      <p:sp>
        <p:nvSpPr>
          <p:cNvPr id="12" name="Platshållare för text 10"/>
          <p:cNvSpPr>
            <a:spLocks noGrp="1"/>
          </p:cNvSpPr>
          <p:nvPr>
            <p:ph type="body" sz="quarter" idx="15"/>
          </p:nvPr>
        </p:nvSpPr>
        <p:spPr>
          <a:xfrm>
            <a:off x="839788" y="1802414"/>
            <a:ext cx="7200428" cy="4176712"/>
          </a:xfrm>
        </p:spPr>
        <p:txBody>
          <a:bodyPr/>
          <a:lstStyle>
            <a:lvl1pPr marL="273050" indent="-273050">
              <a:buFont typeface="+mj-lt"/>
              <a:buAutoNum type="arabicPeriod"/>
              <a:defRPr sz="1600"/>
            </a:lvl1pPr>
            <a:lvl2pPr marL="627063" indent="-265113">
              <a:buFont typeface="+mj-lt"/>
              <a:buAutoNum type="arabicPeriod"/>
              <a:defRPr sz="1400"/>
            </a:lvl2pPr>
            <a:lvl3pPr marL="808038" indent="-180975">
              <a:buFont typeface="+mj-lt"/>
              <a:buAutoNum type="arabicPeriod"/>
              <a:defRPr sz="1200"/>
            </a:lvl3pPr>
            <a:lvl4pPr marL="1073150" indent="-179388">
              <a:buFont typeface="+mj-lt"/>
              <a:buAutoNum type="arabicPeriod"/>
              <a:defRPr sz="1100"/>
            </a:lvl4pPr>
            <a:lvl5pPr marL="1339850" indent="-169863">
              <a:buClr>
                <a:schemeClr val="tx2"/>
              </a:buClr>
              <a:buFont typeface="+mj-lt"/>
              <a:buAutoNum type="arabicPeriod"/>
              <a:defRPr sz="11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3" name="Rubrik 2"/>
          <p:cNvSpPr>
            <a:spLocks noGrp="1"/>
          </p:cNvSpPr>
          <p:nvPr>
            <p:ph type="title"/>
          </p:nvPr>
        </p:nvSpPr>
        <p:spPr>
          <a:xfrm>
            <a:off x="839415" y="620688"/>
            <a:ext cx="7200801" cy="1070000"/>
          </a:xfrm>
        </p:spPr>
        <p:txBody>
          <a:bodyPr/>
          <a:lstStyle/>
          <a:p>
            <a:r>
              <a:rPr lang="sv-SE" smtClean="0"/>
              <a:t>Klicka här för att ändra format</a:t>
            </a:r>
            <a:endParaRPr lang="sv-SE" dirty="0"/>
          </a:p>
        </p:txBody>
      </p:sp>
    </p:spTree>
    <p:extLst>
      <p:ext uri="{BB962C8B-B14F-4D97-AF65-F5344CB8AC3E}">
        <p14:creationId xmlns:p14="http://schemas.microsoft.com/office/powerpoint/2010/main" val="2903885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vå bilder i bredd överst, text under">
    <p:spTree>
      <p:nvGrpSpPr>
        <p:cNvPr id="1" name=""/>
        <p:cNvGrpSpPr/>
        <p:nvPr/>
      </p:nvGrpSpPr>
      <p:grpSpPr>
        <a:xfrm>
          <a:off x="0" y="0"/>
          <a:ext cx="0" cy="0"/>
          <a:chOff x="0" y="0"/>
          <a:chExt cx="0" cy="0"/>
        </a:xfrm>
      </p:grpSpPr>
      <p:sp>
        <p:nvSpPr>
          <p:cNvPr id="7" name="Platshållare för bild 10"/>
          <p:cNvSpPr>
            <a:spLocks noGrp="1"/>
          </p:cNvSpPr>
          <p:nvPr>
            <p:ph type="pic" sz="quarter" idx="13" hasCustomPrompt="1"/>
          </p:nvPr>
        </p:nvSpPr>
        <p:spPr>
          <a:xfrm>
            <a:off x="1051" y="-1"/>
            <a:ext cx="4068000" cy="2924945"/>
          </a:xfrm>
          <a:blipFill dpi="0" rotWithShape="1">
            <a:blip r:embed="rId2">
              <a:extLst>
                <a:ext uri="{28A0092B-C50C-407E-A947-70E740481C1C}">
                  <a14:useLocalDpi xmlns:a14="http://schemas.microsoft.com/office/drawing/2010/main" val="0"/>
                </a:ext>
              </a:extLst>
            </a:blip>
            <a:srcRect/>
            <a:stretch>
              <a:fillRect t="-415" b="-415"/>
            </a:stretch>
          </a:blipFill>
        </p:spPr>
        <p:txBody>
          <a:bodyPr anchor="t"/>
          <a:lstStyle>
            <a:lvl1pPr marL="0" indent="0" algn="ctr">
              <a:buNone/>
              <a:defRPr sz="900">
                <a:solidFill>
                  <a:schemeClr val="bg1">
                    <a:lumMod val="50000"/>
                  </a:schemeClr>
                </a:solidFill>
              </a:defRPr>
            </a:lvl1pPr>
          </a:lstStyle>
          <a:p>
            <a:r>
              <a:rPr lang="sv-SE" dirty="0"/>
              <a:t/>
            </a:r>
            <a:br>
              <a:rPr lang="sv-SE" dirty="0"/>
            </a:br>
            <a:r>
              <a:rPr lang="sv-SE" dirty="0"/>
              <a:t>Byt bild via mittikonen eller markera bilden och gå via bildbanken</a:t>
            </a:r>
          </a:p>
        </p:txBody>
      </p:sp>
      <p:sp>
        <p:nvSpPr>
          <p:cNvPr id="8" name="Platshållare för bild 10"/>
          <p:cNvSpPr>
            <a:spLocks noGrp="1"/>
          </p:cNvSpPr>
          <p:nvPr>
            <p:ph type="pic" sz="quarter" idx="14" hasCustomPrompt="1"/>
          </p:nvPr>
        </p:nvSpPr>
        <p:spPr>
          <a:xfrm>
            <a:off x="4067877" y="-1"/>
            <a:ext cx="4068000" cy="2924945"/>
          </a:xfrm>
          <a:blipFill dpi="0" rotWithShape="1">
            <a:blip r:embed="rId3">
              <a:extLst>
                <a:ext uri="{28A0092B-C50C-407E-A947-70E740481C1C}">
                  <a14:useLocalDpi xmlns:a14="http://schemas.microsoft.com/office/drawing/2010/main" val="0"/>
                </a:ext>
              </a:extLst>
            </a:blip>
            <a:srcRect/>
            <a:stretch>
              <a:fillRect t="-967" b="-967"/>
            </a:stretch>
          </a:blipFill>
        </p:spPr>
        <p:txBody>
          <a:bodyPr anchor="t"/>
          <a:lstStyle>
            <a:lvl1pPr marL="0" indent="0" algn="ctr">
              <a:buNone/>
              <a:defRPr sz="900">
                <a:solidFill>
                  <a:schemeClr val="bg1">
                    <a:lumMod val="50000"/>
                  </a:schemeClr>
                </a:solidFill>
              </a:defRPr>
            </a:lvl1pPr>
          </a:lstStyle>
          <a:p>
            <a:r>
              <a:rPr lang="sv-SE" dirty="0"/>
              <a:t/>
            </a:r>
            <a:br>
              <a:rPr lang="sv-SE" dirty="0"/>
            </a:br>
            <a:r>
              <a:rPr lang="sv-SE" dirty="0"/>
              <a:t>Byt bild via mittikonen eller markera bilden och gå via bildbanken</a:t>
            </a:r>
          </a:p>
        </p:txBody>
      </p:sp>
      <p:sp>
        <p:nvSpPr>
          <p:cNvPr id="4" name="Platshållare för datum 3"/>
          <p:cNvSpPr>
            <a:spLocks noGrp="1"/>
          </p:cNvSpPr>
          <p:nvPr>
            <p:ph type="dt" sz="half" idx="10"/>
          </p:nvPr>
        </p:nvSpPr>
        <p:spPr/>
        <p:txBody>
          <a:bodyPr/>
          <a:lstStyle>
            <a:lvl1pPr>
              <a:defRPr>
                <a:solidFill>
                  <a:schemeClr val="tx1"/>
                </a:solidFill>
              </a:defRPr>
            </a:lvl1pPr>
          </a:lstStyle>
          <a:p>
            <a:fld id="{96DFF08F-DC6B-4601-B491-B0F83F6DD2DA}" type="datetimeFigureOut">
              <a:rPr lang="en-US" smtClean="0"/>
              <a:pPr/>
              <a:t>11/21/2023</a:t>
            </a:fld>
            <a:endParaRPr lang="en-US"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en-US"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4FAB73BC-B049-4115-A692-8D63A059BFB8}" type="slidenum">
              <a:rPr lang="en-US" smtClean="0"/>
              <a:pPr/>
              <a:t>‹#›</a:t>
            </a:fld>
            <a:endParaRPr lang="en-US" dirty="0"/>
          </a:p>
        </p:txBody>
      </p:sp>
      <p:sp>
        <p:nvSpPr>
          <p:cNvPr id="10" name="Platshållare för bild 10"/>
          <p:cNvSpPr>
            <a:spLocks noGrp="1"/>
          </p:cNvSpPr>
          <p:nvPr>
            <p:ph type="pic" sz="quarter" idx="15" hasCustomPrompt="1"/>
          </p:nvPr>
        </p:nvSpPr>
        <p:spPr>
          <a:xfrm>
            <a:off x="8134760" y="4336"/>
            <a:ext cx="4068000" cy="2924945"/>
          </a:xfrm>
          <a:blipFill dpi="0" rotWithShape="1">
            <a:blip r:embed="rId4">
              <a:extLst>
                <a:ext uri="{28A0092B-C50C-407E-A947-70E740481C1C}">
                  <a14:useLocalDpi xmlns:a14="http://schemas.microsoft.com/office/drawing/2010/main" val="0"/>
                </a:ext>
              </a:extLst>
            </a:blip>
            <a:srcRect/>
            <a:stretch>
              <a:fillRect t="-4245" b="-4245"/>
            </a:stretch>
          </a:blipFill>
        </p:spPr>
        <p:txBody>
          <a:bodyPr anchor="t"/>
          <a:lstStyle>
            <a:lvl1pPr marL="0" indent="0" algn="ctr">
              <a:buNone/>
              <a:defRPr sz="900">
                <a:solidFill>
                  <a:schemeClr val="bg1">
                    <a:lumMod val="50000"/>
                  </a:schemeClr>
                </a:solidFill>
              </a:defRPr>
            </a:lvl1pPr>
          </a:lstStyle>
          <a:p>
            <a:r>
              <a:rPr lang="sv-SE" dirty="0"/>
              <a:t/>
            </a:r>
            <a:br>
              <a:rPr lang="sv-SE" dirty="0"/>
            </a:br>
            <a:r>
              <a:rPr lang="sv-SE" dirty="0"/>
              <a:t>Byt bild via mittikonen eller markera bilden och gå via bildbanken</a:t>
            </a:r>
          </a:p>
        </p:txBody>
      </p:sp>
      <p:sp>
        <p:nvSpPr>
          <p:cNvPr id="9" name="Platshållare för text 10"/>
          <p:cNvSpPr>
            <a:spLocks noGrp="1"/>
          </p:cNvSpPr>
          <p:nvPr>
            <p:ph type="body" sz="quarter" idx="16"/>
          </p:nvPr>
        </p:nvSpPr>
        <p:spPr>
          <a:xfrm>
            <a:off x="839415" y="3145304"/>
            <a:ext cx="10512797" cy="2805295"/>
          </a:xfrm>
        </p:spPr>
        <p:txBody>
          <a:bodyPr/>
          <a:lstStyle>
            <a:lvl1pPr>
              <a:defRPr sz="1600"/>
            </a:lvl1pPr>
            <a:lvl2pPr>
              <a:defRPr sz="1400"/>
            </a:lvl2pPr>
            <a:lvl3pPr>
              <a:defRPr sz="1200"/>
            </a:lvl3pPr>
            <a:lvl4pPr>
              <a:defRPr sz="1100"/>
            </a:lvl4pPr>
            <a:lvl5pPr>
              <a:defRPr sz="11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52376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9415" y="620688"/>
            <a:ext cx="10492653" cy="1020647"/>
          </a:xfrm>
          <a:prstGeom prst="rect">
            <a:avLst/>
          </a:prstGeom>
        </p:spPr>
        <p:txBody>
          <a:bodyPr vert="horz" lIns="0" tIns="0" rIns="0" bIns="0" rtlCol="0" anchor="t" anchorCtr="0">
            <a:noAutofit/>
          </a:bodyPr>
          <a:lstStyle/>
          <a:p>
            <a:r>
              <a:rPr lang="sv-SE" dirty="0"/>
              <a:t>Klicka här för att ändra format</a:t>
            </a:r>
          </a:p>
        </p:txBody>
      </p:sp>
      <p:sp>
        <p:nvSpPr>
          <p:cNvPr id="3" name="Platshållare för text 2"/>
          <p:cNvSpPr>
            <a:spLocks noGrp="1"/>
          </p:cNvSpPr>
          <p:nvPr>
            <p:ph type="body" idx="1"/>
          </p:nvPr>
        </p:nvSpPr>
        <p:spPr>
          <a:xfrm>
            <a:off x="839415" y="1772817"/>
            <a:ext cx="9505057" cy="4177782"/>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5735960" y="6292068"/>
            <a:ext cx="1512168" cy="305702"/>
          </a:xfrm>
          <a:prstGeom prst="rect">
            <a:avLst/>
          </a:prstGeom>
        </p:spPr>
        <p:txBody>
          <a:bodyPr vert="horz" lIns="0" tIns="0" rIns="0" bIns="0" rtlCol="0" anchor="b" anchorCtr="0">
            <a:noAutofit/>
          </a:bodyPr>
          <a:lstStyle>
            <a:lvl1pPr algn="l">
              <a:defRPr sz="1200">
                <a:solidFill>
                  <a:schemeClr val="tx1"/>
                </a:solidFill>
              </a:defRPr>
            </a:lvl1pPr>
          </a:lstStyle>
          <a:p>
            <a:fld id="{96DFF08F-DC6B-4601-B491-B0F83F6DD2DA}" type="datetimeFigureOut">
              <a:rPr lang="en-US" smtClean="0"/>
              <a:pPr/>
              <a:t>11/21/2023</a:t>
            </a:fld>
            <a:endParaRPr lang="en-US" dirty="0"/>
          </a:p>
        </p:txBody>
      </p:sp>
      <p:sp>
        <p:nvSpPr>
          <p:cNvPr id="5" name="Platshållare för sidfot 4"/>
          <p:cNvSpPr>
            <a:spLocks noGrp="1"/>
          </p:cNvSpPr>
          <p:nvPr>
            <p:ph type="ftr" sz="quarter" idx="3"/>
          </p:nvPr>
        </p:nvSpPr>
        <p:spPr>
          <a:xfrm>
            <a:off x="839416" y="6293029"/>
            <a:ext cx="4464495" cy="305702"/>
          </a:xfrm>
          <a:prstGeom prst="rect">
            <a:avLst/>
          </a:prstGeom>
        </p:spPr>
        <p:txBody>
          <a:bodyPr vert="horz" lIns="0" tIns="0" rIns="0" bIns="0" rtlCol="0" anchor="b" anchorCtr="0">
            <a:noAutofit/>
          </a:bodyPr>
          <a:lstStyle>
            <a:lvl1pPr algn="l">
              <a:defRPr sz="1200">
                <a:solidFill>
                  <a:schemeClr val="tx1"/>
                </a:solidFill>
              </a:defRPr>
            </a:lvl1pPr>
          </a:lstStyle>
          <a:p>
            <a:endParaRPr lang="en-US" dirty="0"/>
          </a:p>
        </p:txBody>
      </p:sp>
      <p:sp>
        <p:nvSpPr>
          <p:cNvPr id="6" name="Platshållare för bildnummer 5"/>
          <p:cNvSpPr>
            <a:spLocks noGrp="1"/>
          </p:cNvSpPr>
          <p:nvPr>
            <p:ph type="sldNum" sz="quarter" idx="4"/>
          </p:nvPr>
        </p:nvSpPr>
        <p:spPr>
          <a:xfrm>
            <a:off x="9552384" y="6292068"/>
            <a:ext cx="782355" cy="305702"/>
          </a:xfrm>
          <a:prstGeom prst="rect">
            <a:avLst/>
          </a:prstGeom>
        </p:spPr>
        <p:txBody>
          <a:bodyPr vert="horz" lIns="0" tIns="0" rIns="0" bIns="0" rtlCol="0" anchor="b" anchorCtr="0">
            <a:noAutofit/>
          </a:bodyPr>
          <a:lstStyle>
            <a:lvl1pPr algn="l">
              <a:defRPr sz="1200">
                <a:solidFill>
                  <a:schemeClr val="tx1"/>
                </a:solidFill>
              </a:defRPr>
            </a:lvl1pPr>
          </a:lstStyle>
          <a:p>
            <a:fld id="{4FAB73BC-B049-4115-A692-8D63A059BFB8}" type="slidenum">
              <a:rPr lang="en-US" smtClean="0"/>
              <a:pPr/>
              <a:t>‹#›</a:t>
            </a:fld>
            <a:endParaRPr lang="en-US" dirty="0"/>
          </a:p>
        </p:txBody>
      </p:sp>
      <p:grpSp>
        <p:nvGrpSpPr>
          <p:cNvPr id="10" name="Group 4"/>
          <p:cNvGrpSpPr>
            <a:grpSpLocks noChangeAspect="1"/>
          </p:cNvGrpSpPr>
          <p:nvPr userDrawn="1"/>
        </p:nvGrpSpPr>
        <p:grpSpPr bwMode="auto">
          <a:xfrm>
            <a:off x="10488648" y="6074604"/>
            <a:ext cx="1440146" cy="540000"/>
            <a:chOff x="5662" y="603"/>
            <a:chExt cx="3275" cy="1228"/>
          </a:xfrm>
        </p:grpSpPr>
        <p:sp>
          <p:nvSpPr>
            <p:cNvPr id="11" name="AutoShape 3"/>
            <p:cNvSpPr>
              <a:spLocks noChangeAspect="1" noChangeArrowheads="1" noTextEdit="1"/>
            </p:cNvSpPr>
            <p:nvPr/>
          </p:nvSpPr>
          <p:spPr bwMode="auto">
            <a:xfrm>
              <a:off x="5662" y="603"/>
              <a:ext cx="3275" cy="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Freeform 5"/>
            <p:cNvSpPr>
              <a:spLocks/>
            </p:cNvSpPr>
            <p:nvPr/>
          </p:nvSpPr>
          <p:spPr bwMode="auto">
            <a:xfrm>
              <a:off x="8434" y="621"/>
              <a:ext cx="133" cy="291"/>
            </a:xfrm>
            <a:custGeom>
              <a:avLst/>
              <a:gdLst>
                <a:gd name="T0" fmla="*/ 33 w 133"/>
                <a:gd name="T1" fmla="*/ 261 h 291"/>
                <a:gd name="T2" fmla="*/ 33 w 133"/>
                <a:gd name="T3" fmla="*/ 0 h 291"/>
                <a:gd name="T4" fmla="*/ 0 w 133"/>
                <a:gd name="T5" fmla="*/ 0 h 291"/>
                <a:gd name="T6" fmla="*/ 0 w 133"/>
                <a:gd name="T7" fmla="*/ 291 h 291"/>
                <a:gd name="T8" fmla="*/ 133 w 133"/>
                <a:gd name="T9" fmla="*/ 291 h 291"/>
                <a:gd name="T10" fmla="*/ 133 w 133"/>
                <a:gd name="T11" fmla="*/ 261 h 291"/>
                <a:gd name="T12" fmla="*/ 33 w 133"/>
                <a:gd name="T13" fmla="*/ 261 h 291"/>
              </a:gdLst>
              <a:ahLst/>
              <a:cxnLst>
                <a:cxn ang="0">
                  <a:pos x="T0" y="T1"/>
                </a:cxn>
                <a:cxn ang="0">
                  <a:pos x="T2" y="T3"/>
                </a:cxn>
                <a:cxn ang="0">
                  <a:pos x="T4" y="T5"/>
                </a:cxn>
                <a:cxn ang="0">
                  <a:pos x="T6" y="T7"/>
                </a:cxn>
                <a:cxn ang="0">
                  <a:pos x="T8" y="T9"/>
                </a:cxn>
                <a:cxn ang="0">
                  <a:pos x="T10" y="T11"/>
                </a:cxn>
                <a:cxn ang="0">
                  <a:pos x="T12" y="T13"/>
                </a:cxn>
              </a:cxnLst>
              <a:rect l="0" t="0" r="r" b="b"/>
              <a:pathLst>
                <a:path w="133" h="291">
                  <a:moveTo>
                    <a:pt x="33" y="261"/>
                  </a:moveTo>
                  <a:lnTo>
                    <a:pt x="33" y="0"/>
                  </a:lnTo>
                  <a:lnTo>
                    <a:pt x="0" y="0"/>
                  </a:lnTo>
                  <a:lnTo>
                    <a:pt x="0" y="291"/>
                  </a:lnTo>
                  <a:lnTo>
                    <a:pt x="133" y="291"/>
                  </a:lnTo>
                  <a:lnTo>
                    <a:pt x="133" y="261"/>
                  </a:lnTo>
                  <a:lnTo>
                    <a:pt x="33" y="261"/>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3" name="Freeform 6"/>
            <p:cNvSpPr>
              <a:spLocks/>
            </p:cNvSpPr>
            <p:nvPr/>
          </p:nvSpPr>
          <p:spPr bwMode="auto">
            <a:xfrm>
              <a:off x="6548" y="616"/>
              <a:ext cx="183" cy="301"/>
            </a:xfrm>
            <a:custGeom>
              <a:avLst/>
              <a:gdLst>
                <a:gd name="T0" fmla="*/ 113 w 141"/>
                <a:gd name="T1" fmla="*/ 48 h 232"/>
                <a:gd name="T2" fmla="*/ 74 w 141"/>
                <a:gd name="T3" fmla="*/ 24 h 232"/>
                <a:gd name="T4" fmla="*/ 37 w 141"/>
                <a:gd name="T5" fmla="*/ 58 h 232"/>
                <a:gd name="T6" fmla="*/ 72 w 141"/>
                <a:gd name="T7" fmla="*/ 93 h 232"/>
                <a:gd name="T8" fmla="*/ 87 w 141"/>
                <a:gd name="T9" fmla="*/ 100 h 232"/>
                <a:gd name="T10" fmla="*/ 141 w 141"/>
                <a:gd name="T11" fmla="*/ 163 h 232"/>
                <a:gd name="T12" fmla="*/ 70 w 141"/>
                <a:gd name="T13" fmla="*/ 232 h 232"/>
                <a:gd name="T14" fmla="*/ 0 w 141"/>
                <a:gd name="T15" fmla="*/ 174 h 232"/>
                <a:gd name="T16" fmla="*/ 25 w 141"/>
                <a:gd name="T17" fmla="*/ 167 h 232"/>
                <a:gd name="T18" fmla="*/ 70 w 141"/>
                <a:gd name="T19" fmla="*/ 209 h 232"/>
                <a:gd name="T20" fmla="*/ 116 w 141"/>
                <a:gd name="T21" fmla="*/ 165 h 232"/>
                <a:gd name="T22" fmla="*/ 74 w 141"/>
                <a:gd name="T23" fmla="*/ 121 h 232"/>
                <a:gd name="T24" fmla="*/ 61 w 141"/>
                <a:gd name="T25" fmla="*/ 115 h 232"/>
                <a:gd name="T26" fmla="*/ 12 w 141"/>
                <a:gd name="T27" fmla="*/ 57 h 232"/>
                <a:gd name="T28" fmla="*/ 75 w 141"/>
                <a:gd name="T29" fmla="*/ 0 h 232"/>
                <a:gd name="T30" fmla="*/ 133 w 141"/>
                <a:gd name="T31" fmla="*/ 35 h 232"/>
                <a:gd name="T32" fmla="*/ 113 w 141"/>
                <a:gd name="T33" fmla="*/ 4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232">
                  <a:moveTo>
                    <a:pt x="113" y="48"/>
                  </a:moveTo>
                  <a:cubicBezTo>
                    <a:pt x="104" y="32"/>
                    <a:pt x="93" y="24"/>
                    <a:pt x="74" y="24"/>
                  </a:cubicBezTo>
                  <a:cubicBezTo>
                    <a:pt x="54" y="24"/>
                    <a:pt x="37" y="38"/>
                    <a:pt x="37" y="58"/>
                  </a:cubicBezTo>
                  <a:cubicBezTo>
                    <a:pt x="37" y="78"/>
                    <a:pt x="57" y="87"/>
                    <a:pt x="72" y="93"/>
                  </a:cubicBezTo>
                  <a:cubicBezTo>
                    <a:pt x="87" y="100"/>
                    <a:pt x="87" y="100"/>
                    <a:pt x="87" y="100"/>
                  </a:cubicBezTo>
                  <a:cubicBezTo>
                    <a:pt x="116" y="113"/>
                    <a:pt x="141" y="127"/>
                    <a:pt x="141" y="163"/>
                  </a:cubicBezTo>
                  <a:cubicBezTo>
                    <a:pt x="141" y="202"/>
                    <a:pt x="109" y="232"/>
                    <a:pt x="70" y="232"/>
                  </a:cubicBezTo>
                  <a:cubicBezTo>
                    <a:pt x="34" y="232"/>
                    <a:pt x="7" y="209"/>
                    <a:pt x="0" y="174"/>
                  </a:cubicBezTo>
                  <a:cubicBezTo>
                    <a:pt x="25" y="167"/>
                    <a:pt x="25" y="167"/>
                    <a:pt x="25" y="167"/>
                  </a:cubicBezTo>
                  <a:cubicBezTo>
                    <a:pt x="28" y="190"/>
                    <a:pt x="46" y="209"/>
                    <a:pt x="70" y="209"/>
                  </a:cubicBezTo>
                  <a:cubicBezTo>
                    <a:pt x="94" y="209"/>
                    <a:pt x="116" y="191"/>
                    <a:pt x="116" y="165"/>
                  </a:cubicBezTo>
                  <a:cubicBezTo>
                    <a:pt x="116" y="139"/>
                    <a:pt x="95" y="130"/>
                    <a:pt x="74" y="121"/>
                  </a:cubicBezTo>
                  <a:cubicBezTo>
                    <a:pt x="61" y="115"/>
                    <a:pt x="61" y="115"/>
                    <a:pt x="61" y="115"/>
                  </a:cubicBezTo>
                  <a:cubicBezTo>
                    <a:pt x="35" y="103"/>
                    <a:pt x="12" y="89"/>
                    <a:pt x="12" y="57"/>
                  </a:cubicBezTo>
                  <a:cubicBezTo>
                    <a:pt x="12" y="23"/>
                    <a:pt x="41" y="0"/>
                    <a:pt x="75" y="0"/>
                  </a:cubicBezTo>
                  <a:cubicBezTo>
                    <a:pt x="100" y="0"/>
                    <a:pt x="121" y="13"/>
                    <a:pt x="133" y="35"/>
                  </a:cubicBezTo>
                  <a:lnTo>
                    <a:pt x="113" y="48"/>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Freeform 7"/>
            <p:cNvSpPr>
              <a:spLocks/>
            </p:cNvSpPr>
            <p:nvPr/>
          </p:nvSpPr>
          <p:spPr bwMode="auto">
            <a:xfrm>
              <a:off x="6754" y="621"/>
              <a:ext cx="173" cy="291"/>
            </a:xfrm>
            <a:custGeom>
              <a:avLst/>
              <a:gdLst>
                <a:gd name="T0" fmla="*/ 103 w 173"/>
                <a:gd name="T1" fmla="*/ 291 h 291"/>
                <a:gd name="T2" fmla="*/ 70 w 173"/>
                <a:gd name="T3" fmla="*/ 291 h 291"/>
                <a:gd name="T4" fmla="*/ 70 w 173"/>
                <a:gd name="T5" fmla="*/ 30 h 291"/>
                <a:gd name="T6" fmla="*/ 0 w 173"/>
                <a:gd name="T7" fmla="*/ 30 h 291"/>
                <a:gd name="T8" fmla="*/ 0 w 173"/>
                <a:gd name="T9" fmla="*/ 0 h 291"/>
                <a:gd name="T10" fmla="*/ 173 w 173"/>
                <a:gd name="T11" fmla="*/ 0 h 291"/>
                <a:gd name="T12" fmla="*/ 173 w 173"/>
                <a:gd name="T13" fmla="*/ 30 h 291"/>
                <a:gd name="T14" fmla="*/ 103 w 173"/>
                <a:gd name="T15" fmla="*/ 30 h 291"/>
                <a:gd name="T16" fmla="*/ 103 w 173"/>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291">
                  <a:moveTo>
                    <a:pt x="103" y="291"/>
                  </a:moveTo>
                  <a:lnTo>
                    <a:pt x="70" y="291"/>
                  </a:lnTo>
                  <a:lnTo>
                    <a:pt x="70" y="30"/>
                  </a:lnTo>
                  <a:lnTo>
                    <a:pt x="0" y="30"/>
                  </a:lnTo>
                  <a:lnTo>
                    <a:pt x="0" y="0"/>
                  </a:lnTo>
                  <a:lnTo>
                    <a:pt x="173" y="0"/>
                  </a:lnTo>
                  <a:lnTo>
                    <a:pt x="173" y="30"/>
                  </a:lnTo>
                  <a:lnTo>
                    <a:pt x="103" y="30"/>
                  </a:lnTo>
                  <a:lnTo>
                    <a:pt x="103" y="291"/>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5" name="Freeform 8"/>
            <p:cNvSpPr>
              <a:spLocks noEditPoints="1"/>
            </p:cNvSpPr>
            <p:nvPr/>
          </p:nvSpPr>
          <p:spPr bwMode="auto">
            <a:xfrm>
              <a:off x="6939" y="616"/>
              <a:ext cx="303" cy="301"/>
            </a:xfrm>
            <a:custGeom>
              <a:avLst/>
              <a:gdLst>
                <a:gd name="T0" fmla="*/ 233 w 233"/>
                <a:gd name="T1" fmla="*/ 117 h 232"/>
                <a:gd name="T2" fmla="*/ 116 w 233"/>
                <a:gd name="T3" fmla="*/ 232 h 232"/>
                <a:gd name="T4" fmla="*/ 0 w 233"/>
                <a:gd name="T5" fmla="*/ 117 h 232"/>
                <a:gd name="T6" fmla="*/ 116 w 233"/>
                <a:gd name="T7" fmla="*/ 0 h 232"/>
                <a:gd name="T8" fmla="*/ 233 w 233"/>
                <a:gd name="T9" fmla="*/ 117 h 232"/>
                <a:gd name="T10" fmla="*/ 25 w 233"/>
                <a:gd name="T11" fmla="*/ 116 h 232"/>
                <a:gd name="T12" fmla="*/ 116 w 233"/>
                <a:gd name="T13" fmla="*/ 209 h 232"/>
                <a:gd name="T14" fmla="*/ 208 w 233"/>
                <a:gd name="T15" fmla="*/ 116 h 232"/>
                <a:gd name="T16" fmla="*/ 116 w 233"/>
                <a:gd name="T17" fmla="*/ 24 h 232"/>
                <a:gd name="T18" fmla="*/ 25 w 233"/>
                <a:gd name="T19"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 h="232">
                  <a:moveTo>
                    <a:pt x="233" y="117"/>
                  </a:moveTo>
                  <a:cubicBezTo>
                    <a:pt x="233" y="181"/>
                    <a:pt x="180" y="232"/>
                    <a:pt x="116" y="232"/>
                  </a:cubicBezTo>
                  <a:cubicBezTo>
                    <a:pt x="53" y="232"/>
                    <a:pt x="0" y="181"/>
                    <a:pt x="0" y="117"/>
                  </a:cubicBezTo>
                  <a:cubicBezTo>
                    <a:pt x="0" y="52"/>
                    <a:pt x="53" y="0"/>
                    <a:pt x="116" y="0"/>
                  </a:cubicBezTo>
                  <a:cubicBezTo>
                    <a:pt x="180" y="0"/>
                    <a:pt x="233" y="52"/>
                    <a:pt x="233" y="117"/>
                  </a:cubicBezTo>
                  <a:close/>
                  <a:moveTo>
                    <a:pt x="25" y="116"/>
                  </a:moveTo>
                  <a:cubicBezTo>
                    <a:pt x="25" y="167"/>
                    <a:pt x="66" y="209"/>
                    <a:pt x="116" y="209"/>
                  </a:cubicBezTo>
                  <a:cubicBezTo>
                    <a:pt x="167" y="209"/>
                    <a:pt x="208" y="167"/>
                    <a:pt x="208" y="116"/>
                  </a:cubicBezTo>
                  <a:cubicBezTo>
                    <a:pt x="208" y="65"/>
                    <a:pt x="168" y="24"/>
                    <a:pt x="116" y="24"/>
                  </a:cubicBezTo>
                  <a:cubicBezTo>
                    <a:pt x="65" y="24"/>
                    <a:pt x="25" y="65"/>
                    <a:pt x="25" y="116"/>
                  </a:cubicBez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9"/>
            <p:cNvSpPr>
              <a:spLocks/>
            </p:cNvSpPr>
            <p:nvPr/>
          </p:nvSpPr>
          <p:spPr bwMode="auto">
            <a:xfrm>
              <a:off x="7277" y="616"/>
              <a:ext cx="240" cy="301"/>
            </a:xfrm>
            <a:custGeom>
              <a:avLst/>
              <a:gdLst>
                <a:gd name="T0" fmla="*/ 184 w 184"/>
                <a:gd name="T1" fmla="*/ 53 h 232"/>
                <a:gd name="T2" fmla="*/ 116 w 184"/>
                <a:gd name="T3" fmla="*/ 24 h 232"/>
                <a:gd name="T4" fmla="*/ 25 w 184"/>
                <a:gd name="T5" fmla="*/ 116 h 232"/>
                <a:gd name="T6" fmla="*/ 116 w 184"/>
                <a:gd name="T7" fmla="*/ 209 h 232"/>
                <a:gd name="T8" fmla="*/ 184 w 184"/>
                <a:gd name="T9" fmla="*/ 179 h 232"/>
                <a:gd name="T10" fmla="*/ 184 w 184"/>
                <a:gd name="T11" fmla="*/ 210 h 232"/>
                <a:gd name="T12" fmla="*/ 117 w 184"/>
                <a:gd name="T13" fmla="*/ 232 h 232"/>
                <a:gd name="T14" fmla="*/ 0 w 184"/>
                <a:gd name="T15" fmla="*/ 117 h 232"/>
                <a:gd name="T16" fmla="*/ 117 w 184"/>
                <a:gd name="T17" fmla="*/ 0 h 232"/>
                <a:gd name="T18" fmla="*/ 184 w 184"/>
                <a:gd name="T19" fmla="*/ 22 h 232"/>
                <a:gd name="T20" fmla="*/ 184 w 184"/>
                <a:gd name="T21" fmla="*/ 5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232">
                  <a:moveTo>
                    <a:pt x="184" y="53"/>
                  </a:moveTo>
                  <a:cubicBezTo>
                    <a:pt x="166" y="35"/>
                    <a:pt x="142" y="24"/>
                    <a:pt x="116" y="24"/>
                  </a:cubicBezTo>
                  <a:cubicBezTo>
                    <a:pt x="66" y="24"/>
                    <a:pt x="25" y="67"/>
                    <a:pt x="25" y="116"/>
                  </a:cubicBezTo>
                  <a:cubicBezTo>
                    <a:pt x="25" y="166"/>
                    <a:pt x="66" y="209"/>
                    <a:pt x="116" y="209"/>
                  </a:cubicBezTo>
                  <a:cubicBezTo>
                    <a:pt x="142" y="209"/>
                    <a:pt x="166" y="197"/>
                    <a:pt x="184" y="179"/>
                  </a:cubicBezTo>
                  <a:cubicBezTo>
                    <a:pt x="184" y="210"/>
                    <a:pt x="184" y="210"/>
                    <a:pt x="184" y="210"/>
                  </a:cubicBezTo>
                  <a:cubicBezTo>
                    <a:pt x="165" y="224"/>
                    <a:pt x="141" y="232"/>
                    <a:pt x="117" y="232"/>
                  </a:cubicBezTo>
                  <a:cubicBezTo>
                    <a:pt x="54" y="232"/>
                    <a:pt x="0" y="181"/>
                    <a:pt x="0" y="117"/>
                  </a:cubicBezTo>
                  <a:cubicBezTo>
                    <a:pt x="0" y="53"/>
                    <a:pt x="53" y="0"/>
                    <a:pt x="117" y="0"/>
                  </a:cubicBezTo>
                  <a:cubicBezTo>
                    <a:pt x="142" y="0"/>
                    <a:pt x="164" y="7"/>
                    <a:pt x="184" y="22"/>
                  </a:cubicBezTo>
                  <a:lnTo>
                    <a:pt x="184" y="53"/>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0"/>
            <p:cNvSpPr>
              <a:spLocks/>
            </p:cNvSpPr>
            <p:nvPr/>
          </p:nvSpPr>
          <p:spPr bwMode="auto">
            <a:xfrm>
              <a:off x="7580" y="621"/>
              <a:ext cx="205" cy="291"/>
            </a:xfrm>
            <a:custGeom>
              <a:avLst/>
              <a:gdLst>
                <a:gd name="T0" fmla="*/ 157 w 205"/>
                <a:gd name="T1" fmla="*/ 0 h 291"/>
                <a:gd name="T2" fmla="*/ 200 w 205"/>
                <a:gd name="T3" fmla="*/ 0 h 291"/>
                <a:gd name="T4" fmla="*/ 63 w 205"/>
                <a:gd name="T5" fmla="*/ 137 h 291"/>
                <a:gd name="T6" fmla="*/ 205 w 205"/>
                <a:gd name="T7" fmla="*/ 291 h 291"/>
                <a:gd name="T8" fmla="*/ 160 w 205"/>
                <a:gd name="T9" fmla="*/ 291 h 291"/>
                <a:gd name="T10" fmla="*/ 40 w 205"/>
                <a:gd name="T11" fmla="*/ 157 h 291"/>
                <a:gd name="T12" fmla="*/ 32 w 205"/>
                <a:gd name="T13" fmla="*/ 166 h 291"/>
                <a:gd name="T14" fmla="*/ 32 w 205"/>
                <a:gd name="T15" fmla="*/ 291 h 291"/>
                <a:gd name="T16" fmla="*/ 0 w 205"/>
                <a:gd name="T17" fmla="*/ 291 h 291"/>
                <a:gd name="T18" fmla="*/ 0 w 205"/>
                <a:gd name="T19" fmla="*/ 0 h 291"/>
                <a:gd name="T20" fmla="*/ 32 w 205"/>
                <a:gd name="T21" fmla="*/ 0 h 291"/>
                <a:gd name="T22" fmla="*/ 32 w 205"/>
                <a:gd name="T23" fmla="*/ 125 h 291"/>
                <a:gd name="T24" fmla="*/ 157 w 205"/>
                <a:gd name="T2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91">
                  <a:moveTo>
                    <a:pt x="157" y="0"/>
                  </a:moveTo>
                  <a:lnTo>
                    <a:pt x="200" y="0"/>
                  </a:lnTo>
                  <a:lnTo>
                    <a:pt x="63" y="137"/>
                  </a:lnTo>
                  <a:lnTo>
                    <a:pt x="205" y="291"/>
                  </a:lnTo>
                  <a:lnTo>
                    <a:pt x="160" y="291"/>
                  </a:lnTo>
                  <a:lnTo>
                    <a:pt x="40" y="157"/>
                  </a:lnTo>
                  <a:lnTo>
                    <a:pt x="32" y="166"/>
                  </a:lnTo>
                  <a:lnTo>
                    <a:pt x="32" y="291"/>
                  </a:lnTo>
                  <a:lnTo>
                    <a:pt x="0" y="291"/>
                  </a:lnTo>
                  <a:lnTo>
                    <a:pt x="0" y="0"/>
                  </a:lnTo>
                  <a:lnTo>
                    <a:pt x="32" y="0"/>
                  </a:lnTo>
                  <a:lnTo>
                    <a:pt x="32" y="125"/>
                  </a:lnTo>
                  <a:lnTo>
                    <a:pt x="157" y="0"/>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11"/>
            <p:cNvSpPr>
              <a:spLocks/>
            </p:cNvSpPr>
            <p:nvPr/>
          </p:nvSpPr>
          <p:spPr bwMode="auto">
            <a:xfrm>
              <a:off x="7826" y="621"/>
              <a:ext cx="215" cy="291"/>
            </a:xfrm>
            <a:custGeom>
              <a:avLst/>
              <a:gdLst>
                <a:gd name="T0" fmla="*/ 182 w 215"/>
                <a:gd name="T1" fmla="*/ 118 h 291"/>
                <a:gd name="T2" fmla="*/ 182 w 215"/>
                <a:gd name="T3" fmla="*/ 0 h 291"/>
                <a:gd name="T4" fmla="*/ 215 w 215"/>
                <a:gd name="T5" fmla="*/ 0 h 291"/>
                <a:gd name="T6" fmla="*/ 215 w 215"/>
                <a:gd name="T7" fmla="*/ 291 h 291"/>
                <a:gd name="T8" fmla="*/ 182 w 215"/>
                <a:gd name="T9" fmla="*/ 291 h 291"/>
                <a:gd name="T10" fmla="*/ 182 w 215"/>
                <a:gd name="T11" fmla="*/ 148 h 291"/>
                <a:gd name="T12" fmla="*/ 32 w 215"/>
                <a:gd name="T13" fmla="*/ 148 h 291"/>
                <a:gd name="T14" fmla="*/ 32 w 215"/>
                <a:gd name="T15" fmla="*/ 291 h 291"/>
                <a:gd name="T16" fmla="*/ 0 w 215"/>
                <a:gd name="T17" fmla="*/ 291 h 291"/>
                <a:gd name="T18" fmla="*/ 0 w 215"/>
                <a:gd name="T19" fmla="*/ 0 h 291"/>
                <a:gd name="T20" fmla="*/ 32 w 215"/>
                <a:gd name="T21" fmla="*/ 0 h 291"/>
                <a:gd name="T22" fmla="*/ 32 w 215"/>
                <a:gd name="T23" fmla="*/ 118 h 291"/>
                <a:gd name="T24" fmla="*/ 182 w 215"/>
                <a:gd name="T25" fmla="*/ 11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 h="291">
                  <a:moveTo>
                    <a:pt x="182" y="118"/>
                  </a:moveTo>
                  <a:lnTo>
                    <a:pt x="182" y="0"/>
                  </a:lnTo>
                  <a:lnTo>
                    <a:pt x="215" y="0"/>
                  </a:lnTo>
                  <a:lnTo>
                    <a:pt x="215" y="291"/>
                  </a:lnTo>
                  <a:lnTo>
                    <a:pt x="182" y="291"/>
                  </a:lnTo>
                  <a:lnTo>
                    <a:pt x="182" y="148"/>
                  </a:lnTo>
                  <a:lnTo>
                    <a:pt x="32" y="148"/>
                  </a:lnTo>
                  <a:lnTo>
                    <a:pt x="32" y="291"/>
                  </a:lnTo>
                  <a:lnTo>
                    <a:pt x="0" y="291"/>
                  </a:lnTo>
                  <a:lnTo>
                    <a:pt x="0" y="0"/>
                  </a:lnTo>
                  <a:lnTo>
                    <a:pt x="32" y="0"/>
                  </a:lnTo>
                  <a:lnTo>
                    <a:pt x="32" y="118"/>
                  </a:lnTo>
                  <a:lnTo>
                    <a:pt x="182" y="118"/>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12"/>
            <p:cNvSpPr>
              <a:spLocks noEditPoints="1"/>
            </p:cNvSpPr>
            <p:nvPr/>
          </p:nvSpPr>
          <p:spPr bwMode="auto">
            <a:xfrm>
              <a:off x="8086" y="616"/>
              <a:ext cx="304" cy="301"/>
            </a:xfrm>
            <a:custGeom>
              <a:avLst/>
              <a:gdLst>
                <a:gd name="T0" fmla="*/ 233 w 233"/>
                <a:gd name="T1" fmla="*/ 117 h 232"/>
                <a:gd name="T2" fmla="*/ 116 w 233"/>
                <a:gd name="T3" fmla="*/ 232 h 232"/>
                <a:gd name="T4" fmla="*/ 0 w 233"/>
                <a:gd name="T5" fmla="*/ 117 h 232"/>
                <a:gd name="T6" fmla="*/ 116 w 233"/>
                <a:gd name="T7" fmla="*/ 0 h 232"/>
                <a:gd name="T8" fmla="*/ 233 w 233"/>
                <a:gd name="T9" fmla="*/ 117 h 232"/>
                <a:gd name="T10" fmla="*/ 25 w 233"/>
                <a:gd name="T11" fmla="*/ 116 h 232"/>
                <a:gd name="T12" fmla="*/ 116 w 233"/>
                <a:gd name="T13" fmla="*/ 209 h 232"/>
                <a:gd name="T14" fmla="*/ 208 w 233"/>
                <a:gd name="T15" fmla="*/ 116 h 232"/>
                <a:gd name="T16" fmla="*/ 116 w 233"/>
                <a:gd name="T17" fmla="*/ 24 h 232"/>
                <a:gd name="T18" fmla="*/ 25 w 233"/>
                <a:gd name="T19"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 h="232">
                  <a:moveTo>
                    <a:pt x="233" y="117"/>
                  </a:moveTo>
                  <a:cubicBezTo>
                    <a:pt x="233" y="181"/>
                    <a:pt x="180" y="232"/>
                    <a:pt x="116" y="232"/>
                  </a:cubicBezTo>
                  <a:cubicBezTo>
                    <a:pt x="53" y="232"/>
                    <a:pt x="0" y="181"/>
                    <a:pt x="0" y="117"/>
                  </a:cubicBezTo>
                  <a:cubicBezTo>
                    <a:pt x="0" y="52"/>
                    <a:pt x="53" y="0"/>
                    <a:pt x="116" y="0"/>
                  </a:cubicBezTo>
                  <a:cubicBezTo>
                    <a:pt x="180" y="0"/>
                    <a:pt x="233" y="52"/>
                    <a:pt x="233" y="117"/>
                  </a:cubicBezTo>
                  <a:close/>
                  <a:moveTo>
                    <a:pt x="25" y="116"/>
                  </a:moveTo>
                  <a:cubicBezTo>
                    <a:pt x="25" y="167"/>
                    <a:pt x="66" y="209"/>
                    <a:pt x="116" y="209"/>
                  </a:cubicBezTo>
                  <a:cubicBezTo>
                    <a:pt x="167" y="209"/>
                    <a:pt x="208" y="167"/>
                    <a:pt x="208" y="116"/>
                  </a:cubicBezTo>
                  <a:cubicBezTo>
                    <a:pt x="208" y="65"/>
                    <a:pt x="168" y="24"/>
                    <a:pt x="116" y="24"/>
                  </a:cubicBezTo>
                  <a:cubicBezTo>
                    <a:pt x="65" y="24"/>
                    <a:pt x="25" y="65"/>
                    <a:pt x="25" y="116"/>
                  </a:cubicBez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13"/>
            <p:cNvSpPr>
              <a:spLocks/>
            </p:cNvSpPr>
            <p:nvPr/>
          </p:nvSpPr>
          <p:spPr bwMode="auto">
            <a:xfrm>
              <a:off x="8607" y="604"/>
              <a:ext cx="331" cy="321"/>
            </a:xfrm>
            <a:custGeom>
              <a:avLst/>
              <a:gdLst>
                <a:gd name="T0" fmla="*/ 59 w 331"/>
                <a:gd name="T1" fmla="*/ 0 h 321"/>
                <a:gd name="T2" fmla="*/ 166 w 331"/>
                <a:gd name="T3" fmla="*/ 246 h 321"/>
                <a:gd name="T4" fmla="*/ 273 w 331"/>
                <a:gd name="T5" fmla="*/ 0 h 321"/>
                <a:gd name="T6" fmla="*/ 331 w 331"/>
                <a:gd name="T7" fmla="*/ 308 h 321"/>
                <a:gd name="T8" fmla="*/ 299 w 331"/>
                <a:gd name="T9" fmla="*/ 308 h 321"/>
                <a:gd name="T10" fmla="*/ 261 w 331"/>
                <a:gd name="T11" fmla="*/ 112 h 321"/>
                <a:gd name="T12" fmla="*/ 260 w 331"/>
                <a:gd name="T13" fmla="*/ 112 h 321"/>
                <a:gd name="T14" fmla="*/ 166 w 331"/>
                <a:gd name="T15" fmla="*/ 321 h 321"/>
                <a:gd name="T16" fmla="*/ 72 w 331"/>
                <a:gd name="T17" fmla="*/ 112 h 321"/>
                <a:gd name="T18" fmla="*/ 71 w 331"/>
                <a:gd name="T19" fmla="*/ 112 h 321"/>
                <a:gd name="T20" fmla="*/ 34 w 331"/>
                <a:gd name="T21" fmla="*/ 308 h 321"/>
                <a:gd name="T22" fmla="*/ 0 w 331"/>
                <a:gd name="T23" fmla="*/ 308 h 321"/>
                <a:gd name="T24" fmla="*/ 59 w 331"/>
                <a:gd name="T2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1" h="321">
                  <a:moveTo>
                    <a:pt x="59" y="0"/>
                  </a:moveTo>
                  <a:lnTo>
                    <a:pt x="166" y="246"/>
                  </a:lnTo>
                  <a:lnTo>
                    <a:pt x="273" y="0"/>
                  </a:lnTo>
                  <a:lnTo>
                    <a:pt x="331" y="308"/>
                  </a:lnTo>
                  <a:lnTo>
                    <a:pt x="299" y="308"/>
                  </a:lnTo>
                  <a:lnTo>
                    <a:pt x="261" y="112"/>
                  </a:lnTo>
                  <a:lnTo>
                    <a:pt x="260" y="112"/>
                  </a:lnTo>
                  <a:lnTo>
                    <a:pt x="166" y="321"/>
                  </a:lnTo>
                  <a:lnTo>
                    <a:pt x="72" y="112"/>
                  </a:lnTo>
                  <a:lnTo>
                    <a:pt x="71" y="112"/>
                  </a:lnTo>
                  <a:lnTo>
                    <a:pt x="34" y="308"/>
                  </a:lnTo>
                  <a:lnTo>
                    <a:pt x="0" y="308"/>
                  </a:lnTo>
                  <a:lnTo>
                    <a:pt x="59" y="0"/>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14"/>
            <p:cNvSpPr>
              <a:spLocks/>
            </p:cNvSpPr>
            <p:nvPr/>
          </p:nvSpPr>
          <p:spPr bwMode="auto">
            <a:xfrm>
              <a:off x="5666" y="151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29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15"/>
            <p:cNvSpPr>
              <a:spLocks/>
            </p:cNvSpPr>
            <p:nvPr/>
          </p:nvSpPr>
          <p:spPr bwMode="auto">
            <a:xfrm>
              <a:off x="5665" y="620"/>
              <a:ext cx="756" cy="787"/>
            </a:xfrm>
            <a:custGeom>
              <a:avLst/>
              <a:gdLst>
                <a:gd name="T0" fmla="*/ 211 w 581"/>
                <a:gd name="T1" fmla="*/ 458 h 606"/>
                <a:gd name="T2" fmla="*/ 214 w 581"/>
                <a:gd name="T3" fmla="*/ 517 h 606"/>
                <a:gd name="T4" fmla="*/ 175 w 581"/>
                <a:gd name="T5" fmla="*/ 570 h 606"/>
                <a:gd name="T6" fmla="*/ 93 w 581"/>
                <a:gd name="T7" fmla="*/ 577 h 606"/>
                <a:gd name="T8" fmla="*/ 14 w 581"/>
                <a:gd name="T9" fmla="*/ 586 h 606"/>
                <a:gd name="T10" fmla="*/ 0 w 581"/>
                <a:gd name="T11" fmla="*/ 606 h 606"/>
                <a:gd name="T12" fmla="*/ 0 w 581"/>
                <a:gd name="T13" fmla="*/ 601 h 606"/>
                <a:gd name="T14" fmla="*/ 0 w 581"/>
                <a:gd name="T15" fmla="*/ 0 h 606"/>
                <a:gd name="T16" fmla="*/ 581 w 581"/>
                <a:gd name="T17" fmla="*/ 1 h 606"/>
                <a:gd name="T18" fmla="*/ 581 w 581"/>
                <a:gd name="T19" fmla="*/ 606 h 606"/>
                <a:gd name="T20" fmla="*/ 581 w 581"/>
                <a:gd name="T21" fmla="*/ 606 h 606"/>
                <a:gd name="T22" fmla="*/ 580 w 581"/>
                <a:gd name="T23" fmla="*/ 605 h 606"/>
                <a:gd name="T24" fmla="*/ 432 w 581"/>
                <a:gd name="T25" fmla="*/ 577 h 606"/>
                <a:gd name="T26" fmla="*/ 375 w 581"/>
                <a:gd name="T27" fmla="*/ 530 h 606"/>
                <a:gd name="T28" fmla="*/ 370 w 581"/>
                <a:gd name="T29" fmla="*/ 471 h 606"/>
                <a:gd name="T30" fmla="*/ 370 w 581"/>
                <a:gd name="T31" fmla="*/ 460 h 606"/>
                <a:gd name="T32" fmla="*/ 370 w 581"/>
                <a:gd name="T33" fmla="*/ 460 h 606"/>
                <a:gd name="T34" fmla="*/ 270 w 581"/>
                <a:gd name="T35" fmla="*/ 499 h 606"/>
                <a:gd name="T36" fmla="*/ 220 w 581"/>
                <a:gd name="T37" fmla="*/ 469 h 606"/>
                <a:gd name="T38" fmla="*/ 211 w 581"/>
                <a:gd name="T39" fmla="*/ 458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1" h="606">
                  <a:moveTo>
                    <a:pt x="211" y="458"/>
                  </a:moveTo>
                  <a:cubicBezTo>
                    <a:pt x="216" y="476"/>
                    <a:pt x="214" y="497"/>
                    <a:pt x="214" y="517"/>
                  </a:cubicBezTo>
                  <a:cubicBezTo>
                    <a:pt x="211" y="540"/>
                    <a:pt x="196" y="562"/>
                    <a:pt x="175" y="570"/>
                  </a:cubicBezTo>
                  <a:cubicBezTo>
                    <a:pt x="151" y="581"/>
                    <a:pt x="120" y="581"/>
                    <a:pt x="93" y="577"/>
                  </a:cubicBezTo>
                  <a:cubicBezTo>
                    <a:pt x="66" y="575"/>
                    <a:pt x="37" y="573"/>
                    <a:pt x="14" y="586"/>
                  </a:cubicBezTo>
                  <a:cubicBezTo>
                    <a:pt x="7" y="592"/>
                    <a:pt x="2" y="598"/>
                    <a:pt x="0" y="606"/>
                  </a:cubicBezTo>
                  <a:cubicBezTo>
                    <a:pt x="0" y="601"/>
                    <a:pt x="0" y="601"/>
                    <a:pt x="0" y="601"/>
                  </a:cubicBezTo>
                  <a:cubicBezTo>
                    <a:pt x="0" y="0"/>
                    <a:pt x="0" y="0"/>
                    <a:pt x="0" y="0"/>
                  </a:cubicBezTo>
                  <a:cubicBezTo>
                    <a:pt x="581" y="1"/>
                    <a:pt x="581" y="1"/>
                    <a:pt x="581" y="1"/>
                  </a:cubicBezTo>
                  <a:cubicBezTo>
                    <a:pt x="581" y="606"/>
                    <a:pt x="581" y="606"/>
                    <a:pt x="581" y="606"/>
                  </a:cubicBezTo>
                  <a:cubicBezTo>
                    <a:pt x="581" y="606"/>
                    <a:pt x="581" y="606"/>
                    <a:pt x="581" y="606"/>
                  </a:cubicBezTo>
                  <a:cubicBezTo>
                    <a:pt x="581" y="605"/>
                    <a:pt x="580" y="605"/>
                    <a:pt x="580" y="605"/>
                  </a:cubicBezTo>
                  <a:cubicBezTo>
                    <a:pt x="546" y="564"/>
                    <a:pt x="484" y="581"/>
                    <a:pt x="432" y="577"/>
                  </a:cubicBezTo>
                  <a:cubicBezTo>
                    <a:pt x="406" y="573"/>
                    <a:pt x="384" y="559"/>
                    <a:pt x="375" y="530"/>
                  </a:cubicBezTo>
                  <a:cubicBezTo>
                    <a:pt x="369" y="507"/>
                    <a:pt x="370" y="490"/>
                    <a:pt x="370" y="471"/>
                  </a:cubicBezTo>
                  <a:cubicBezTo>
                    <a:pt x="370" y="460"/>
                    <a:pt x="370" y="460"/>
                    <a:pt x="370" y="460"/>
                  </a:cubicBezTo>
                  <a:cubicBezTo>
                    <a:pt x="370" y="460"/>
                    <a:pt x="370" y="460"/>
                    <a:pt x="370" y="460"/>
                  </a:cubicBezTo>
                  <a:cubicBezTo>
                    <a:pt x="345" y="488"/>
                    <a:pt x="313" y="512"/>
                    <a:pt x="270" y="499"/>
                  </a:cubicBezTo>
                  <a:cubicBezTo>
                    <a:pt x="244" y="492"/>
                    <a:pt x="221" y="470"/>
                    <a:pt x="220" y="469"/>
                  </a:cubicBezTo>
                  <a:cubicBezTo>
                    <a:pt x="218" y="467"/>
                    <a:pt x="214" y="463"/>
                    <a:pt x="211" y="458"/>
                  </a:cubicBez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16"/>
            <p:cNvSpPr>
              <a:spLocks/>
            </p:cNvSpPr>
            <p:nvPr/>
          </p:nvSpPr>
          <p:spPr bwMode="auto">
            <a:xfrm>
              <a:off x="5663" y="1215"/>
              <a:ext cx="761" cy="317"/>
            </a:xfrm>
            <a:custGeom>
              <a:avLst/>
              <a:gdLst>
                <a:gd name="T0" fmla="*/ 579 w 584"/>
                <a:gd name="T1" fmla="*/ 209 h 244"/>
                <a:gd name="T2" fmla="*/ 582 w 584"/>
                <a:gd name="T3" fmla="*/ 148 h 244"/>
                <a:gd name="T4" fmla="*/ 582 w 584"/>
                <a:gd name="T5" fmla="*/ 148 h 244"/>
                <a:gd name="T6" fmla="*/ 581 w 584"/>
                <a:gd name="T7" fmla="*/ 147 h 244"/>
                <a:gd name="T8" fmla="*/ 433 w 584"/>
                <a:gd name="T9" fmla="*/ 119 h 244"/>
                <a:gd name="T10" fmla="*/ 375 w 584"/>
                <a:gd name="T11" fmla="*/ 73 h 244"/>
                <a:gd name="T12" fmla="*/ 371 w 584"/>
                <a:gd name="T13" fmla="*/ 13 h 244"/>
                <a:gd name="T14" fmla="*/ 371 w 584"/>
                <a:gd name="T15" fmla="*/ 2 h 244"/>
                <a:gd name="T16" fmla="*/ 371 w 584"/>
                <a:gd name="T17" fmla="*/ 2 h 244"/>
                <a:gd name="T18" fmla="*/ 269 w 584"/>
                <a:gd name="T19" fmla="*/ 40 h 244"/>
                <a:gd name="T20" fmla="*/ 221 w 584"/>
                <a:gd name="T21" fmla="*/ 11 h 244"/>
                <a:gd name="T22" fmla="*/ 212 w 584"/>
                <a:gd name="T23" fmla="*/ 0 h 244"/>
                <a:gd name="T24" fmla="*/ 215 w 584"/>
                <a:gd name="T25" fmla="*/ 59 h 244"/>
                <a:gd name="T26" fmla="*/ 176 w 584"/>
                <a:gd name="T27" fmla="*/ 112 h 244"/>
                <a:gd name="T28" fmla="*/ 94 w 584"/>
                <a:gd name="T29" fmla="*/ 119 h 244"/>
                <a:gd name="T30" fmla="*/ 15 w 584"/>
                <a:gd name="T31" fmla="*/ 128 h 244"/>
                <a:gd name="T32" fmla="*/ 1 w 584"/>
                <a:gd name="T33" fmla="*/ 148 h 244"/>
                <a:gd name="T34" fmla="*/ 1 w 584"/>
                <a:gd name="T35" fmla="*/ 152 h 244"/>
                <a:gd name="T36" fmla="*/ 1 w 584"/>
                <a:gd name="T37" fmla="*/ 158 h 244"/>
                <a:gd name="T38" fmla="*/ 1 w 584"/>
                <a:gd name="T39" fmla="*/ 160 h 244"/>
                <a:gd name="T40" fmla="*/ 45 w 584"/>
                <a:gd name="T41" fmla="*/ 205 h 244"/>
                <a:gd name="T42" fmla="*/ 214 w 584"/>
                <a:gd name="T43" fmla="*/ 242 h 244"/>
                <a:gd name="T44" fmla="*/ 296 w 584"/>
                <a:gd name="T45" fmla="*/ 218 h 244"/>
                <a:gd name="T46" fmla="*/ 458 w 584"/>
                <a:gd name="T47" fmla="*/ 151 h 244"/>
                <a:gd name="T48" fmla="*/ 579 w 584"/>
                <a:gd name="T49" fmla="*/ 20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4" h="244">
                  <a:moveTo>
                    <a:pt x="579" y="209"/>
                  </a:moveTo>
                  <a:cubicBezTo>
                    <a:pt x="579" y="209"/>
                    <a:pt x="584" y="170"/>
                    <a:pt x="582" y="148"/>
                  </a:cubicBezTo>
                  <a:cubicBezTo>
                    <a:pt x="582" y="148"/>
                    <a:pt x="582" y="148"/>
                    <a:pt x="582" y="148"/>
                  </a:cubicBezTo>
                  <a:cubicBezTo>
                    <a:pt x="582" y="147"/>
                    <a:pt x="581" y="147"/>
                    <a:pt x="581" y="147"/>
                  </a:cubicBezTo>
                  <a:cubicBezTo>
                    <a:pt x="547" y="106"/>
                    <a:pt x="485" y="123"/>
                    <a:pt x="433" y="119"/>
                  </a:cubicBezTo>
                  <a:cubicBezTo>
                    <a:pt x="407" y="115"/>
                    <a:pt x="385" y="101"/>
                    <a:pt x="375" y="73"/>
                  </a:cubicBezTo>
                  <a:cubicBezTo>
                    <a:pt x="369" y="49"/>
                    <a:pt x="371" y="32"/>
                    <a:pt x="371" y="13"/>
                  </a:cubicBezTo>
                  <a:cubicBezTo>
                    <a:pt x="371" y="2"/>
                    <a:pt x="371" y="2"/>
                    <a:pt x="371" y="2"/>
                  </a:cubicBezTo>
                  <a:cubicBezTo>
                    <a:pt x="371" y="2"/>
                    <a:pt x="371" y="2"/>
                    <a:pt x="371" y="2"/>
                  </a:cubicBezTo>
                  <a:cubicBezTo>
                    <a:pt x="346" y="30"/>
                    <a:pt x="314" y="55"/>
                    <a:pt x="269" y="40"/>
                  </a:cubicBezTo>
                  <a:cubicBezTo>
                    <a:pt x="250" y="36"/>
                    <a:pt x="223" y="13"/>
                    <a:pt x="221" y="11"/>
                  </a:cubicBezTo>
                  <a:cubicBezTo>
                    <a:pt x="219" y="9"/>
                    <a:pt x="217" y="7"/>
                    <a:pt x="212" y="0"/>
                  </a:cubicBezTo>
                  <a:cubicBezTo>
                    <a:pt x="217" y="18"/>
                    <a:pt x="216" y="42"/>
                    <a:pt x="215" y="59"/>
                  </a:cubicBezTo>
                  <a:cubicBezTo>
                    <a:pt x="213" y="82"/>
                    <a:pt x="197" y="104"/>
                    <a:pt x="176" y="112"/>
                  </a:cubicBezTo>
                  <a:cubicBezTo>
                    <a:pt x="152" y="123"/>
                    <a:pt x="121" y="123"/>
                    <a:pt x="94" y="119"/>
                  </a:cubicBezTo>
                  <a:cubicBezTo>
                    <a:pt x="67" y="117"/>
                    <a:pt x="38" y="115"/>
                    <a:pt x="15" y="128"/>
                  </a:cubicBezTo>
                  <a:cubicBezTo>
                    <a:pt x="8" y="134"/>
                    <a:pt x="3" y="140"/>
                    <a:pt x="1" y="148"/>
                  </a:cubicBezTo>
                  <a:cubicBezTo>
                    <a:pt x="1" y="148"/>
                    <a:pt x="1" y="149"/>
                    <a:pt x="1" y="152"/>
                  </a:cubicBezTo>
                  <a:cubicBezTo>
                    <a:pt x="0" y="155"/>
                    <a:pt x="0" y="157"/>
                    <a:pt x="1" y="158"/>
                  </a:cubicBezTo>
                  <a:cubicBezTo>
                    <a:pt x="1" y="159"/>
                    <a:pt x="1" y="160"/>
                    <a:pt x="1" y="160"/>
                  </a:cubicBezTo>
                  <a:cubicBezTo>
                    <a:pt x="9" y="181"/>
                    <a:pt x="27" y="193"/>
                    <a:pt x="45" y="205"/>
                  </a:cubicBezTo>
                  <a:cubicBezTo>
                    <a:pt x="94" y="234"/>
                    <a:pt x="153" y="244"/>
                    <a:pt x="214" y="242"/>
                  </a:cubicBezTo>
                  <a:cubicBezTo>
                    <a:pt x="250" y="240"/>
                    <a:pt x="271" y="232"/>
                    <a:pt x="296" y="218"/>
                  </a:cubicBezTo>
                  <a:cubicBezTo>
                    <a:pt x="347" y="188"/>
                    <a:pt x="398" y="158"/>
                    <a:pt x="458" y="151"/>
                  </a:cubicBezTo>
                  <a:cubicBezTo>
                    <a:pt x="458" y="151"/>
                    <a:pt x="528" y="140"/>
                    <a:pt x="579" y="2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17"/>
            <p:cNvSpPr>
              <a:spLocks/>
            </p:cNvSpPr>
            <p:nvPr/>
          </p:nvSpPr>
          <p:spPr bwMode="auto">
            <a:xfrm>
              <a:off x="5663" y="1406"/>
              <a:ext cx="755" cy="237"/>
            </a:xfrm>
            <a:custGeom>
              <a:avLst/>
              <a:gdLst>
                <a:gd name="T0" fmla="*/ 579 w 579"/>
                <a:gd name="T1" fmla="*/ 62 h 182"/>
                <a:gd name="T2" fmla="*/ 544 w 579"/>
                <a:gd name="T3" fmla="*/ 182 h 182"/>
                <a:gd name="T4" fmla="*/ 544 w 579"/>
                <a:gd name="T5" fmla="*/ 182 h 182"/>
                <a:gd name="T6" fmla="*/ 544 w 579"/>
                <a:gd name="T7" fmla="*/ 182 h 182"/>
                <a:gd name="T8" fmla="*/ 375 w 579"/>
                <a:gd name="T9" fmla="*/ 100 h 182"/>
                <a:gd name="T10" fmla="*/ 224 w 579"/>
                <a:gd name="T11" fmla="*/ 160 h 182"/>
                <a:gd name="T12" fmla="*/ 74 w 579"/>
                <a:gd name="T13" fmla="*/ 160 h 182"/>
                <a:gd name="T14" fmla="*/ 12 w 579"/>
                <a:gd name="T15" fmla="*/ 111 h 182"/>
                <a:gd name="T16" fmla="*/ 5 w 579"/>
                <a:gd name="T17" fmla="*/ 73 h 182"/>
                <a:gd name="T18" fmla="*/ 1 w 579"/>
                <a:gd name="T19" fmla="*/ 11 h 182"/>
                <a:gd name="T20" fmla="*/ 1 w 579"/>
                <a:gd name="T21" fmla="*/ 13 h 182"/>
                <a:gd name="T22" fmla="*/ 45 w 579"/>
                <a:gd name="T23" fmla="*/ 58 h 182"/>
                <a:gd name="T24" fmla="*/ 213 w 579"/>
                <a:gd name="T25" fmla="*/ 95 h 182"/>
                <a:gd name="T26" fmla="*/ 295 w 579"/>
                <a:gd name="T27" fmla="*/ 72 h 182"/>
                <a:gd name="T28" fmla="*/ 460 w 579"/>
                <a:gd name="T29" fmla="*/ 3 h 182"/>
                <a:gd name="T30" fmla="*/ 579 w 579"/>
                <a:gd name="T31" fmla="*/ 6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9" h="182">
                  <a:moveTo>
                    <a:pt x="579" y="62"/>
                  </a:moveTo>
                  <a:cubicBezTo>
                    <a:pt x="574" y="103"/>
                    <a:pt x="561" y="149"/>
                    <a:pt x="544" y="182"/>
                  </a:cubicBezTo>
                  <a:cubicBezTo>
                    <a:pt x="543" y="181"/>
                    <a:pt x="544" y="182"/>
                    <a:pt x="544" y="182"/>
                  </a:cubicBezTo>
                  <a:cubicBezTo>
                    <a:pt x="544" y="182"/>
                    <a:pt x="544" y="182"/>
                    <a:pt x="544" y="182"/>
                  </a:cubicBezTo>
                  <a:cubicBezTo>
                    <a:pt x="510" y="121"/>
                    <a:pt x="445" y="93"/>
                    <a:pt x="375" y="100"/>
                  </a:cubicBezTo>
                  <a:cubicBezTo>
                    <a:pt x="317" y="102"/>
                    <a:pt x="273" y="136"/>
                    <a:pt x="224" y="160"/>
                  </a:cubicBezTo>
                  <a:cubicBezTo>
                    <a:pt x="181" y="181"/>
                    <a:pt x="118" y="180"/>
                    <a:pt x="74" y="160"/>
                  </a:cubicBezTo>
                  <a:cubicBezTo>
                    <a:pt x="51" y="151"/>
                    <a:pt x="26" y="134"/>
                    <a:pt x="12" y="111"/>
                  </a:cubicBezTo>
                  <a:cubicBezTo>
                    <a:pt x="9" y="99"/>
                    <a:pt x="7" y="86"/>
                    <a:pt x="5" y="73"/>
                  </a:cubicBezTo>
                  <a:cubicBezTo>
                    <a:pt x="1" y="44"/>
                    <a:pt x="0" y="11"/>
                    <a:pt x="1" y="11"/>
                  </a:cubicBezTo>
                  <a:cubicBezTo>
                    <a:pt x="1" y="12"/>
                    <a:pt x="1" y="13"/>
                    <a:pt x="1" y="13"/>
                  </a:cubicBezTo>
                  <a:cubicBezTo>
                    <a:pt x="9" y="33"/>
                    <a:pt x="27" y="46"/>
                    <a:pt x="45" y="58"/>
                  </a:cubicBezTo>
                  <a:cubicBezTo>
                    <a:pt x="94" y="87"/>
                    <a:pt x="152" y="98"/>
                    <a:pt x="213" y="95"/>
                  </a:cubicBezTo>
                  <a:cubicBezTo>
                    <a:pt x="244" y="93"/>
                    <a:pt x="269" y="86"/>
                    <a:pt x="295" y="72"/>
                  </a:cubicBezTo>
                  <a:cubicBezTo>
                    <a:pt x="346" y="41"/>
                    <a:pt x="398" y="10"/>
                    <a:pt x="460" y="3"/>
                  </a:cubicBezTo>
                  <a:cubicBezTo>
                    <a:pt x="509" y="0"/>
                    <a:pt x="551" y="25"/>
                    <a:pt x="579" y="62"/>
                  </a:cubicBezTo>
                </a:path>
              </a:pathLst>
            </a:custGeom>
            <a:solidFill>
              <a:srgbClr val="009B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18"/>
            <p:cNvSpPr>
              <a:spLocks/>
            </p:cNvSpPr>
            <p:nvPr/>
          </p:nvSpPr>
          <p:spPr bwMode="auto">
            <a:xfrm>
              <a:off x="5708" y="1636"/>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19"/>
            <p:cNvSpPr>
              <a:spLocks/>
            </p:cNvSpPr>
            <p:nvPr/>
          </p:nvSpPr>
          <p:spPr bwMode="auto">
            <a:xfrm>
              <a:off x="5679" y="1527"/>
              <a:ext cx="693" cy="195"/>
            </a:xfrm>
            <a:custGeom>
              <a:avLst/>
              <a:gdLst>
                <a:gd name="T0" fmla="*/ 24 w 532"/>
                <a:gd name="T1" fmla="*/ 83 h 150"/>
                <a:gd name="T2" fmla="*/ 9 w 532"/>
                <a:gd name="T3" fmla="*/ 47 h 150"/>
                <a:gd name="T4" fmla="*/ 0 w 532"/>
                <a:gd name="T5" fmla="*/ 17 h 150"/>
                <a:gd name="T6" fmla="*/ 62 w 532"/>
                <a:gd name="T7" fmla="*/ 67 h 150"/>
                <a:gd name="T8" fmla="*/ 212 w 532"/>
                <a:gd name="T9" fmla="*/ 67 h 150"/>
                <a:gd name="T10" fmla="*/ 363 w 532"/>
                <a:gd name="T11" fmla="*/ 7 h 150"/>
                <a:gd name="T12" fmla="*/ 532 w 532"/>
                <a:gd name="T13" fmla="*/ 89 h 150"/>
                <a:gd name="T14" fmla="*/ 486 w 532"/>
                <a:gd name="T15" fmla="*/ 150 h 150"/>
                <a:gd name="T16" fmla="*/ 441 w 532"/>
                <a:gd name="T17" fmla="*/ 100 h 150"/>
                <a:gd name="T18" fmla="*/ 252 w 532"/>
                <a:gd name="T19" fmla="*/ 80 h 150"/>
                <a:gd name="T20" fmla="*/ 171 w 532"/>
                <a:gd name="T21" fmla="*/ 117 h 150"/>
                <a:gd name="T22" fmla="*/ 24 w 532"/>
                <a:gd name="T23" fmla="*/ 8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2" h="150">
                  <a:moveTo>
                    <a:pt x="24" y="83"/>
                  </a:moveTo>
                  <a:cubicBezTo>
                    <a:pt x="24" y="83"/>
                    <a:pt x="14" y="64"/>
                    <a:pt x="9" y="47"/>
                  </a:cubicBezTo>
                  <a:cubicBezTo>
                    <a:pt x="6" y="39"/>
                    <a:pt x="1" y="20"/>
                    <a:pt x="0" y="17"/>
                  </a:cubicBezTo>
                  <a:cubicBezTo>
                    <a:pt x="14" y="40"/>
                    <a:pt x="38" y="58"/>
                    <a:pt x="62" y="67"/>
                  </a:cubicBezTo>
                  <a:cubicBezTo>
                    <a:pt x="106" y="87"/>
                    <a:pt x="169" y="88"/>
                    <a:pt x="212" y="67"/>
                  </a:cubicBezTo>
                  <a:cubicBezTo>
                    <a:pt x="261" y="43"/>
                    <a:pt x="305" y="9"/>
                    <a:pt x="363" y="7"/>
                  </a:cubicBezTo>
                  <a:cubicBezTo>
                    <a:pt x="433" y="0"/>
                    <a:pt x="498" y="28"/>
                    <a:pt x="532" y="89"/>
                  </a:cubicBezTo>
                  <a:cubicBezTo>
                    <a:pt x="512" y="127"/>
                    <a:pt x="486" y="150"/>
                    <a:pt x="486" y="150"/>
                  </a:cubicBezTo>
                  <a:cubicBezTo>
                    <a:pt x="474" y="131"/>
                    <a:pt x="459" y="116"/>
                    <a:pt x="441" y="100"/>
                  </a:cubicBezTo>
                  <a:cubicBezTo>
                    <a:pt x="392" y="62"/>
                    <a:pt x="312" y="48"/>
                    <a:pt x="252" y="80"/>
                  </a:cubicBezTo>
                  <a:cubicBezTo>
                    <a:pt x="225" y="94"/>
                    <a:pt x="207" y="107"/>
                    <a:pt x="171" y="117"/>
                  </a:cubicBezTo>
                  <a:cubicBezTo>
                    <a:pt x="118" y="132"/>
                    <a:pt x="59" y="122"/>
                    <a:pt x="24" y="8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Line 20"/>
            <p:cNvSpPr>
              <a:spLocks noChangeShapeType="1"/>
            </p:cNvSpPr>
            <p:nvPr/>
          </p:nvSpPr>
          <p:spPr bwMode="auto">
            <a:xfrm>
              <a:off x="5708" y="163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Line 21"/>
            <p:cNvSpPr>
              <a:spLocks noChangeShapeType="1"/>
            </p:cNvSpPr>
            <p:nvPr/>
          </p:nvSpPr>
          <p:spPr bwMode="auto">
            <a:xfrm>
              <a:off x="5708" y="163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22"/>
            <p:cNvSpPr>
              <a:spLocks/>
            </p:cNvSpPr>
            <p:nvPr/>
          </p:nvSpPr>
          <p:spPr bwMode="auto">
            <a:xfrm>
              <a:off x="5710" y="1589"/>
              <a:ext cx="602" cy="264"/>
            </a:xfrm>
            <a:custGeom>
              <a:avLst/>
              <a:gdLst>
                <a:gd name="T0" fmla="*/ 461 w 462"/>
                <a:gd name="T1" fmla="*/ 101 h 203"/>
                <a:gd name="T2" fmla="*/ 417 w 462"/>
                <a:gd name="T3" fmla="*/ 52 h 203"/>
                <a:gd name="T4" fmla="*/ 228 w 462"/>
                <a:gd name="T5" fmla="*/ 32 h 203"/>
                <a:gd name="T6" fmla="*/ 147 w 462"/>
                <a:gd name="T7" fmla="*/ 69 h 203"/>
                <a:gd name="T8" fmla="*/ 0 w 462"/>
                <a:gd name="T9" fmla="*/ 35 h 203"/>
                <a:gd name="T10" fmla="*/ 8 w 462"/>
                <a:gd name="T11" fmla="*/ 51 h 203"/>
                <a:gd name="T12" fmla="*/ 178 w 462"/>
                <a:gd name="T13" fmla="*/ 176 h 203"/>
                <a:gd name="T14" fmla="*/ 462 w 462"/>
                <a:gd name="T15" fmla="*/ 102 h 203"/>
                <a:gd name="T16" fmla="*/ 461 w 462"/>
                <a:gd name="T17" fmla="*/ 10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203">
                  <a:moveTo>
                    <a:pt x="461" y="101"/>
                  </a:moveTo>
                  <a:cubicBezTo>
                    <a:pt x="449" y="82"/>
                    <a:pt x="435" y="68"/>
                    <a:pt x="417" y="52"/>
                  </a:cubicBezTo>
                  <a:cubicBezTo>
                    <a:pt x="368" y="14"/>
                    <a:pt x="288" y="0"/>
                    <a:pt x="228" y="32"/>
                  </a:cubicBezTo>
                  <a:cubicBezTo>
                    <a:pt x="201" y="46"/>
                    <a:pt x="183" y="59"/>
                    <a:pt x="147" y="69"/>
                  </a:cubicBezTo>
                  <a:cubicBezTo>
                    <a:pt x="94" y="84"/>
                    <a:pt x="35" y="74"/>
                    <a:pt x="0" y="35"/>
                  </a:cubicBezTo>
                  <a:cubicBezTo>
                    <a:pt x="0" y="35"/>
                    <a:pt x="8" y="51"/>
                    <a:pt x="8" y="51"/>
                  </a:cubicBezTo>
                  <a:cubicBezTo>
                    <a:pt x="43" y="110"/>
                    <a:pt x="108" y="158"/>
                    <a:pt x="178" y="176"/>
                  </a:cubicBezTo>
                  <a:cubicBezTo>
                    <a:pt x="282" y="203"/>
                    <a:pt x="393" y="173"/>
                    <a:pt x="462" y="102"/>
                  </a:cubicBezTo>
                  <a:cubicBezTo>
                    <a:pt x="462" y="102"/>
                    <a:pt x="461" y="101"/>
                    <a:pt x="461" y="101"/>
                  </a:cubicBez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23"/>
            <p:cNvSpPr>
              <a:spLocks/>
            </p:cNvSpPr>
            <p:nvPr/>
          </p:nvSpPr>
          <p:spPr bwMode="auto">
            <a:xfrm>
              <a:off x="5804" y="681"/>
              <a:ext cx="477" cy="169"/>
            </a:xfrm>
            <a:custGeom>
              <a:avLst/>
              <a:gdLst>
                <a:gd name="T0" fmla="*/ 199 w 366"/>
                <a:gd name="T1" fmla="*/ 32 h 130"/>
                <a:gd name="T2" fmla="*/ 189 w 366"/>
                <a:gd name="T3" fmla="*/ 53 h 130"/>
                <a:gd name="T4" fmla="*/ 218 w 366"/>
                <a:gd name="T5" fmla="*/ 38 h 130"/>
                <a:gd name="T6" fmla="*/ 239 w 366"/>
                <a:gd name="T7" fmla="*/ 66 h 130"/>
                <a:gd name="T8" fmla="*/ 207 w 366"/>
                <a:gd name="T9" fmla="*/ 73 h 130"/>
                <a:gd name="T10" fmla="*/ 189 w 366"/>
                <a:gd name="T11" fmla="*/ 62 h 130"/>
                <a:gd name="T12" fmla="*/ 244 w 366"/>
                <a:gd name="T13" fmla="*/ 108 h 130"/>
                <a:gd name="T14" fmla="*/ 257 w 366"/>
                <a:gd name="T15" fmla="*/ 70 h 130"/>
                <a:gd name="T16" fmla="*/ 271 w 366"/>
                <a:gd name="T17" fmla="*/ 52 h 130"/>
                <a:gd name="T18" fmla="*/ 286 w 366"/>
                <a:gd name="T19" fmla="*/ 72 h 130"/>
                <a:gd name="T20" fmla="*/ 288 w 366"/>
                <a:gd name="T21" fmla="*/ 110 h 130"/>
                <a:gd name="T22" fmla="*/ 330 w 366"/>
                <a:gd name="T23" fmla="*/ 97 h 130"/>
                <a:gd name="T24" fmla="*/ 313 w 366"/>
                <a:gd name="T25" fmla="*/ 99 h 130"/>
                <a:gd name="T26" fmla="*/ 299 w 366"/>
                <a:gd name="T27" fmla="*/ 80 h 130"/>
                <a:gd name="T28" fmla="*/ 327 w 366"/>
                <a:gd name="T29" fmla="*/ 78 h 130"/>
                <a:gd name="T30" fmla="*/ 334 w 366"/>
                <a:gd name="T31" fmla="*/ 90 h 130"/>
                <a:gd name="T32" fmla="*/ 339 w 366"/>
                <a:gd name="T33" fmla="*/ 54 h 130"/>
                <a:gd name="T34" fmla="*/ 322 w 366"/>
                <a:gd name="T35" fmla="*/ 130 h 130"/>
                <a:gd name="T36" fmla="*/ 0 w 366"/>
                <a:gd name="T37" fmla="*/ 53 h 130"/>
                <a:gd name="T38" fmla="*/ 33 w 366"/>
                <a:gd name="T39" fmla="*/ 90 h 130"/>
                <a:gd name="T40" fmla="*/ 43 w 366"/>
                <a:gd name="T41" fmla="*/ 74 h 130"/>
                <a:gd name="T42" fmla="*/ 68 w 366"/>
                <a:gd name="T43" fmla="*/ 81 h 130"/>
                <a:gd name="T44" fmla="*/ 53 w 366"/>
                <a:gd name="T45" fmla="*/ 99 h 130"/>
                <a:gd name="T46" fmla="*/ 36 w 366"/>
                <a:gd name="T47" fmla="*/ 98 h 130"/>
                <a:gd name="T48" fmla="*/ 93 w 366"/>
                <a:gd name="T49" fmla="*/ 94 h 130"/>
                <a:gd name="T50" fmla="*/ 85 w 366"/>
                <a:gd name="T51" fmla="*/ 77 h 130"/>
                <a:gd name="T52" fmla="*/ 88 w 366"/>
                <a:gd name="T53" fmla="*/ 54 h 130"/>
                <a:gd name="T54" fmla="*/ 110 w 366"/>
                <a:gd name="T55" fmla="*/ 71 h 130"/>
                <a:gd name="T56" fmla="*/ 131 w 366"/>
                <a:gd name="T57" fmla="*/ 110 h 130"/>
                <a:gd name="T58" fmla="*/ 178 w 366"/>
                <a:gd name="T59" fmla="*/ 62 h 130"/>
                <a:gd name="T60" fmla="*/ 161 w 366"/>
                <a:gd name="T61" fmla="*/ 71 h 130"/>
                <a:gd name="T62" fmla="*/ 126 w 366"/>
                <a:gd name="T63" fmla="*/ 59 h 130"/>
                <a:gd name="T64" fmla="*/ 157 w 366"/>
                <a:gd name="T65" fmla="*/ 41 h 130"/>
                <a:gd name="T66" fmla="*/ 177 w 366"/>
                <a:gd name="T67" fmla="*/ 53 h 130"/>
                <a:gd name="T68" fmla="*/ 164 w 366"/>
                <a:gd name="T69" fmla="*/ 22 h 130"/>
                <a:gd name="T70" fmla="*/ 188 w 366"/>
                <a:gd name="T71" fmla="*/ 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6" h="130">
                  <a:moveTo>
                    <a:pt x="201" y="11"/>
                  </a:moveTo>
                  <a:cubicBezTo>
                    <a:pt x="204" y="17"/>
                    <a:pt x="203" y="26"/>
                    <a:pt x="199" y="32"/>
                  </a:cubicBezTo>
                  <a:cubicBezTo>
                    <a:pt x="196" y="35"/>
                    <a:pt x="193" y="37"/>
                    <a:pt x="189" y="39"/>
                  </a:cubicBezTo>
                  <a:cubicBezTo>
                    <a:pt x="189" y="53"/>
                    <a:pt x="189" y="53"/>
                    <a:pt x="189" y="53"/>
                  </a:cubicBezTo>
                  <a:cubicBezTo>
                    <a:pt x="188" y="53"/>
                    <a:pt x="200" y="53"/>
                    <a:pt x="200" y="53"/>
                  </a:cubicBezTo>
                  <a:cubicBezTo>
                    <a:pt x="202" y="45"/>
                    <a:pt x="210" y="38"/>
                    <a:pt x="218" y="38"/>
                  </a:cubicBezTo>
                  <a:cubicBezTo>
                    <a:pt x="225" y="37"/>
                    <a:pt x="232" y="40"/>
                    <a:pt x="236" y="45"/>
                  </a:cubicBezTo>
                  <a:cubicBezTo>
                    <a:pt x="241" y="51"/>
                    <a:pt x="242" y="59"/>
                    <a:pt x="239" y="66"/>
                  </a:cubicBezTo>
                  <a:cubicBezTo>
                    <a:pt x="236" y="71"/>
                    <a:pt x="230" y="76"/>
                    <a:pt x="224" y="77"/>
                  </a:cubicBezTo>
                  <a:cubicBezTo>
                    <a:pt x="218" y="78"/>
                    <a:pt x="212" y="77"/>
                    <a:pt x="207" y="73"/>
                  </a:cubicBezTo>
                  <a:cubicBezTo>
                    <a:pt x="204" y="70"/>
                    <a:pt x="201" y="66"/>
                    <a:pt x="200" y="62"/>
                  </a:cubicBezTo>
                  <a:cubicBezTo>
                    <a:pt x="200" y="62"/>
                    <a:pt x="189" y="62"/>
                    <a:pt x="189" y="62"/>
                  </a:cubicBezTo>
                  <a:cubicBezTo>
                    <a:pt x="188" y="79"/>
                    <a:pt x="191" y="95"/>
                    <a:pt x="206" y="105"/>
                  </a:cubicBezTo>
                  <a:cubicBezTo>
                    <a:pt x="216" y="111"/>
                    <a:pt x="233" y="115"/>
                    <a:pt x="244" y="108"/>
                  </a:cubicBezTo>
                  <a:cubicBezTo>
                    <a:pt x="255" y="102"/>
                    <a:pt x="262" y="92"/>
                    <a:pt x="265" y="80"/>
                  </a:cubicBezTo>
                  <a:cubicBezTo>
                    <a:pt x="261" y="78"/>
                    <a:pt x="257" y="74"/>
                    <a:pt x="257" y="70"/>
                  </a:cubicBezTo>
                  <a:cubicBezTo>
                    <a:pt x="255" y="66"/>
                    <a:pt x="257" y="61"/>
                    <a:pt x="260" y="57"/>
                  </a:cubicBezTo>
                  <a:cubicBezTo>
                    <a:pt x="262" y="54"/>
                    <a:pt x="266" y="52"/>
                    <a:pt x="271" y="52"/>
                  </a:cubicBezTo>
                  <a:cubicBezTo>
                    <a:pt x="275" y="52"/>
                    <a:pt x="279" y="54"/>
                    <a:pt x="282" y="57"/>
                  </a:cubicBezTo>
                  <a:cubicBezTo>
                    <a:pt x="286" y="61"/>
                    <a:pt x="287" y="66"/>
                    <a:pt x="286" y="72"/>
                  </a:cubicBezTo>
                  <a:cubicBezTo>
                    <a:pt x="284" y="77"/>
                    <a:pt x="279" y="83"/>
                    <a:pt x="271" y="82"/>
                  </a:cubicBezTo>
                  <a:cubicBezTo>
                    <a:pt x="271" y="94"/>
                    <a:pt x="278" y="104"/>
                    <a:pt x="288" y="110"/>
                  </a:cubicBezTo>
                  <a:cubicBezTo>
                    <a:pt x="299" y="115"/>
                    <a:pt x="314" y="115"/>
                    <a:pt x="323" y="106"/>
                  </a:cubicBezTo>
                  <a:cubicBezTo>
                    <a:pt x="327" y="104"/>
                    <a:pt x="329" y="101"/>
                    <a:pt x="330" y="97"/>
                  </a:cubicBezTo>
                  <a:cubicBezTo>
                    <a:pt x="324" y="94"/>
                    <a:pt x="324" y="94"/>
                    <a:pt x="324" y="94"/>
                  </a:cubicBezTo>
                  <a:cubicBezTo>
                    <a:pt x="321" y="96"/>
                    <a:pt x="318" y="99"/>
                    <a:pt x="313" y="99"/>
                  </a:cubicBezTo>
                  <a:cubicBezTo>
                    <a:pt x="310" y="99"/>
                    <a:pt x="305" y="98"/>
                    <a:pt x="302" y="95"/>
                  </a:cubicBezTo>
                  <a:cubicBezTo>
                    <a:pt x="299" y="91"/>
                    <a:pt x="296" y="86"/>
                    <a:pt x="299" y="80"/>
                  </a:cubicBezTo>
                  <a:cubicBezTo>
                    <a:pt x="300" y="75"/>
                    <a:pt x="305" y="71"/>
                    <a:pt x="309" y="70"/>
                  </a:cubicBezTo>
                  <a:cubicBezTo>
                    <a:pt x="317" y="68"/>
                    <a:pt x="323" y="72"/>
                    <a:pt x="327" y="78"/>
                  </a:cubicBezTo>
                  <a:cubicBezTo>
                    <a:pt x="328" y="80"/>
                    <a:pt x="328" y="84"/>
                    <a:pt x="327" y="87"/>
                  </a:cubicBezTo>
                  <a:cubicBezTo>
                    <a:pt x="327" y="87"/>
                    <a:pt x="331" y="91"/>
                    <a:pt x="334" y="90"/>
                  </a:cubicBezTo>
                  <a:cubicBezTo>
                    <a:pt x="336" y="82"/>
                    <a:pt x="335" y="76"/>
                    <a:pt x="332" y="69"/>
                  </a:cubicBezTo>
                  <a:cubicBezTo>
                    <a:pt x="330" y="62"/>
                    <a:pt x="335" y="56"/>
                    <a:pt x="339" y="54"/>
                  </a:cubicBezTo>
                  <a:cubicBezTo>
                    <a:pt x="346" y="51"/>
                    <a:pt x="360" y="54"/>
                    <a:pt x="366" y="53"/>
                  </a:cubicBezTo>
                  <a:cubicBezTo>
                    <a:pt x="351" y="78"/>
                    <a:pt x="322" y="130"/>
                    <a:pt x="322" y="130"/>
                  </a:cubicBezTo>
                  <a:cubicBezTo>
                    <a:pt x="256" y="123"/>
                    <a:pt x="112" y="122"/>
                    <a:pt x="45" y="130"/>
                  </a:cubicBezTo>
                  <a:cubicBezTo>
                    <a:pt x="29" y="106"/>
                    <a:pt x="16" y="78"/>
                    <a:pt x="0" y="53"/>
                  </a:cubicBezTo>
                  <a:cubicBezTo>
                    <a:pt x="11" y="54"/>
                    <a:pt x="28" y="49"/>
                    <a:pt x="33" y="61"/>
                  </a:cubicBezTo>
                  <a:cubicBezTo>
                    <a:pt x="37" y="71"/>
                    <a:pt x="27" y="80"/>
                    <a:pt x="33" y="90"/>
                  </a:cubicBezTo>
                  <a:cubicBezTo>
                    <a:pt x="35" y="89"/>
                    <a:pt x="38" y="88"/>
                    <a:pt x="40" y="87"/>
                  </a:cubicBezTo>
                  <a:cubicBezTo>
                    <a:pt x="38" y="82"/>
                    <a:pt x="41" y="77"/>
                    <a:pt x="43" y="74"/>
                  </a:cubicBezTo>
                  <a:cubicBezTo>
                    <a:pt x="46" y="70"/>
                    <a:pt x="53" y="69"/>
                    <a:pt x="58" y="70"/>
                  </a:cubicBezTo>
                  <a:cubicBezTo>
                    <a:pt x="64" y="72"/>
                    <a:pt x="67" y="76"/>
                    <a:pt x="68" y="81"/>
                  </a:cubicBezTo>
                  <a:cubicBezTo>
                    <a:pt x="69" y="86"/>
                    <a:pt x="69" y="90"/>
                    <a:pt x="65" y="95"/>
                  </a:cubicBezTo>
                  <a:cubicBezTo>
                    <a:pt x="63" y="98"/>
                    <a:pt x="57" y="100"/>
                    <a:pt x="53" y="99"/>
                  </a:cubicBezTo>
                  <a:cubicBezTo>
                    <a:pt x="49" y="99"/>
                    <a:pt x="45" y="97"/>
                    <a:pt x="43" y="94"/>
                  </a:cubicBezTo>
                  <a:cubicBezTo>
                    <a:pt x="40" y="96"/>
                    <a:pt x="36" y="97"/>
                    <a:pt x="36" y="98"/>
                  </a:cubicBezTo>
                  <a:cubicBezTo>
                    <a:pt x="42" y="108"/>
                    <a:pt x="54" y="115"/>
                    <a:pt x="66" y="114"/>
                  </a:cubicBezTo>
                  <a:cubicBezTo>
                    <a:pt x="78" y="112"/>
                    <a:pt x="89" y="105"/>
                    <a:pt x="93" y="94"/>
                  </a:cubicBezTo>
                  <a:cubicBezTo>
                    <a:pt x="95" y="90"/>
                    <a:pt x="96" y="85"/>
                    <a:pt x="95" y="81"/>
                  </a:cubicBezTo>
                  <a:cubicBezTo>
                    <a:pt x="91" y="82"/>
                    <a:pt x="87" y="80"/>
                    <a:pt x="85" y="77"/>
                  </a:cubicBezTo>
                  <a:cubicBezTo>
                    <a:pt x="81" y="74"/>
                    <a:pt x="79" y="70"/>
                    <a:pt x="81" y="65"/>
                  </a:cubicBezTo>
                  <a:cubicBezTo>
                    <a:pt x="81" y="60"/>
                    <a:pt x="84" y="56"/>
                    <a:pt x="88" y="54"/>
                  </a:cubicBezTo>
                  <a:cubicBezTo>
                    <a:pt x="93" y="51"/>
                    <a:pt x="101" y="52"/>
                    <a:pt x="105" y="56"/>
                  </a:cubicBezTo>
                  <a:cubicBezTo>
                    <a:pt x="109" y="59"/>
                    <a:pt x="112" y="65"/>
                    <a:pt x="110" y="71"/>
                  </a:cubicBezTo>
                  <a:cubicBezTo>
                    <a:pt x="109" y="75"/>
                    <a:pt x="106" y="78"/>
                    <a:pt x="102" y="80"/>
                  </a:cubicBezTo>
                  <a:cubicBezTo>
                    <a:pt x="102" y="80"/>
                    <a:pt x="106" y="104"/>
                    <a:pt x="131" y="110"/>
                  </a:cubicBezTo>
                  <a:cubicBezTo>
                    <a:pt x="146" y="114"/>
                    <a:pt x="162" y="107"/>
                    <a:pt x="170" y="95"/>
                  </a:cubicBezTo>
                  <a:cubicBezTo>
                    <a:pt x="177" y="86"/>
                    <a:pt x="178" y="75"/>
                    <a:pt x="178" y="62"/>
                  </a:cubicBezTo>
                  <a:cubicBezTo>
                    <a:pt x="167" y="62"/>
                    <a:pt x="167" y="62"/>
                    <a:pt x="167" y="62"/>
                  </a:cubicBezTo>
                  <a:cubicBezTo>
                    <a:pt x="166" y="66"/>
                    <a:pt x="164" y="68"/>
                    <a:pt x="161" y="71"/>
                  </a:cubicBezTo>
                  <a:cubicBezTo>
                    <a:pt x="156" y="76"/>
                    <a:pt x="149" y="79"/>
                    <a:pt x="141" y="77"/>
                  </a:cubicBezTo>
                  <a:cubicBezTo>
                    <a:pt x="133" y="75"/>
                    <a:pt x="127" y="68"/>
                    <a:pt x="126" y="59"/>
                  </a:cubicBezTo>
                  <a:cubicBezTo>
                    <a:pt x="125" y="51"/>
                    <a:pt x="129" y="45"/>
                    <a:pt x="135" y="41"/>
                  </a:cubicBezTo>
                  <a:cubicBezTo>
                    <a:pt x="141" y="36"/>
                    <a:pt x="151" y="37"/>
                    <a:pt x="157" y="41"/>
                  </a:cubicBezTo>
                  <a:cubicBezTo>
                    <a:pt x="162" y="43"/>
                    <a:pt x="165" y="48"/>
                    <a:pt x="166" y="53"/>
                  </a:cubicBezTo>
                  <a:cubicBezTo>
                    <a:pt x="167" y="53"/>
                    <a:pt x="176" y="53"/>
                    <a:pt x="177" y="53"/>
                  </a:cubicBezTo>
                  <a:cubicBezTo>
                    <a:pt x="178" y="53"/>
                    <a:pt x="177" y="40"/>
                    <a:pt x="177" y="39"/>
                  </a:cubicBezTo>
                  <a:cubicBezTo>
                    <a:pt x="170" y="36"/>
                    <a:pt x="165" y="30"/>
                    <a:pt x="164" y="22"/>
                  </a:cubicBezTo>
                  <a:cubicBezTo>
                    <a:pt x="163" y="13"/>
                    <a:pt x="167" y="6"/>
                    <a:pt x="174" y="3"/>
                  </a:cubicBezTo>
                  <a:cubicBezTo>
                    <a:pt x="178" y="1"/>
                    <a:pt x="183" y="0"/>
                    <a:pt x="188" y="1"/>
                  </a:cubicBezTo>
                  <a:cubicBezTo>
                    <a:pt x="193" y="2"/>
                    <a:pt x="198" y="6"/>
                    <a:pt x="20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24"/>
            <p:cNvSpPr>
              <a:spLocks/>
            </p:cNvSpPr>
            <p:nvPr/>
          </p:nvSpPr>
          <p:spPr bwMode="auto">
            <a:xfrm>
              <a:off x="5873" y="858"/>
              <a:ext cx="340" cy="33"/>
            </a:xfrm>
            <a:custGeom>
              <a:avLst/>
              <a:gdLst>
                <a:gd name="T0" fmla="*/ 261 w 261"/>
                <a:gd name="T1" fmla="*/ 8 h 26"/>
                <a:gd name="T2" fmla="*/ 251 w 261"/>
                <a:gd name="T3" fmla="*/ 26 h 26"/>
                <a:gd name="T4" fmla="*/ 11 w 261"/>
                <a:gd name="T5" fmla="*/ 26 h 26"/>
                <a:gd name="T6" fmla="*/ 0 w 261"/>
                <a:gd name="T7" fmla="*/ 8 h 26"/>
                <a:gd name="T8" fmla="*/ 261 w 261"/>
                <a:gd name="T9" fmla="*/ 8 h 26"/>
              </a:gdLst>
              <a:ahLst/>
              <a:cxnLst>
                <a:cxn ang="0">
                  <a:pos x="T0" y="T1"/>
                </a:cxn>
                <a:cxn ang="0">
                  <a:pos x="T2" y="T3"/>
                </a:cxn>
                <a:cxn ang="0">
                  <a:pos x="T4" y="T5"/>
                </a:cxn>
                <a:cxn ang="0">
                  <a:pos x="T6" y="T7"/>
                </a:cxn>
                <a:cxn ang="0">
                  <a:pos x="T8" y="T9"/>
                </a:cxn>
              </a:cxnLst>
              <a:rect l="0" t="0" r="r" b="b"/>
              <a:pathLst>
                <a:path w="261" h="26">
                  <a:moveTo>
                    <a:pt x="261" y="8"/>
                  </a:moveTo>
                  <a:cubicBezTo>
                    <a:pt x="258" y="14"/>
                    <a:pt x="254" y="20"/>
                    <a:pt x="251" y="26"/>
                  </a:cubicBezTo>
                  <a:cubicBezTo>
                    <a:pt x="172" y="21"/>
                    <a:pt x="90" y="21"/>
                    <a:pt x="11" y="26"/>
                  </a:cubicBezTo>
                  <a:cubicBezTo>
                    <a:pt x="7" y="20"/>
                    <a:pt x="3" y="15"/>
                    <a:pt x="0" y="8"/>
                  </a:cubicBezTo>
                  <a:cubicBezTo>
                    <a:pt x="85" y="0"/>
                    <a:pt x="175" y="0"/>
                    <a:pt x="26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25"/>
            <p:cNvSpPr>
              <a:spLocks/>
            </p:cNvSpPr>
            <p:nvPr/>
          </p:nvSpPr>
          <p:spPr bwMode="auto">
            <a:xfrm>
              <a:off x="5907" y="904"/>
              <a:ext cx="275" cy="362"/>
            </a:xfrm>
            <a:custGeom>
              <a:avLst/>
              <a:gdLst>
                <a:gd name="T0" fmla="*/ 208 w 211"/>
                <a:gd name="T1" fmla="*/ 4 h 278"/>
                <a:gd name="T2" fmla="*/ 209 w 211"/>
                <a:gd name="T3" fmla="*/ 120 h 278"/>
                <a:gd name="T4" fmla="*/ 151 w 211"/>
                <a:gd name="T5" fmla="*/ 253 h 278"/>
                <a:gd name="T6" fmla="*/ 84 w 211"/>
                <a:gd name="T7" fmla="*/ 267 h 278"/>
                <a:gd name="T8" fmla="*/ 17 w 211"/>
                <a:gd name="T9" fmla="*/ 195 h 278"/>
                <a:gd name="T10" fmla="*/ 5 w 211"/>
                <a:gd name="T11" fmla="*/ 3 h 278"/>
                <a:gd name="T12" fmla="*/ 6 w 211"/>
                <a:gd name="T13" fmla="*/ 4 h 278"/>
                <a:gd name="T14" fmla="*/ 208 w 211"/>
                <a:gd name="T15" fmla="*/ 4 h 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278">
                  <a:moveTo>
                    <a:pt x="208" y="4"/>
                  </a:moveTo>
                  <a:cubicBezTo>
                    <a:pt x="211" y="20"/>
                    <a:pt x="209" y="120"/>
                    <a:pt x="209" y="120"/>
                  </a:cubicBezTo>
                  <a:cubicBezTo>
                    <a:pt x="204" y="179"/>
                    <a:pt x="192" y="221"/>
                    <a:pt x="151" y="253"/>
                  </a:cubicBezTo>
                  <a:cubicBezTo>
                    <a:pt x="133" y="268"/>
                    <a:pt x="111" y="278"/>
                    <a:pt x="84" y="267"/>
                  </a:cubicBezTo>
                  <a:cubicBezTo>
                    <a:pt x="51" y="255"/>
                    <a:pt x="25" y="230"/>
                    <a:pt x="17" y="195"/>
                  </a:cubicBezTo>
                  <a:cubicBezTo>
                    <a:pt x="0" y="138"/>
                    <a:pt x="3" y="73"/>
                    <a:pt x="5" y="3"/>
                  </a:cubicBezTo>
                  <a:cubicBezTo>
                    <a:pt x="5" y="3"/>
                    <a:pt x="5" y="4"/>
                    <a:pt x="6" y="4"/>
                  </a:cubicBezTo>
                  <a:cubicBezTo>
                    <a:pt x="76" y="0"/>
                    <a:pt x="151" y="1"/>
                    <a:pt x="208"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26"/>
            <p:cNvSpPr>
              <a:spLocks/>
            </p:cNvSpPr>
            <p:nvPr/>
          </p:nvSpPr>
          <p:spPr bwMode="auto">
            <a:xfrm>
              <a:off x="5929" y="928"/>
              <a:ext cx="99" cy="74"/>
            </a:xfrm>
            <a:custGeom>
              <a:avLst/>
              <a:gdLst>
                <a:gd name="T0" fmla="*/ 71 w 76"/>
                <a:gd name="T1" fmla="*/ 28 h 57"/>
                <a:gd name="T2" fmla="*/ 75 w 76"/>
                <a:gd name="T3" fmla="*/ 57 h 57"/>
                <a:gd name="T4" fmla="*/ 52 w 76"/>
                <a:gd name="T5" fmla="*/ 22 h 57"/>
                <a:gd name="T6" fmla="*/ 0 w 76"/>
                <a:gd name="T7" fmla="*/ 16 h 57"/>
                <a:gd name="T8" fmla="*/ 48 w 76"/>
                <a:gd name="T9" fmla="*/ 7 h 57"/>
                <a:gd name="T10" fmla="*/ 71 w 76"/>
                <a:gd name="T11" fmla="*/ 28 h 57"/>
              </a:gdLst>
              <a:ahLst/>
              <a:cxnLst>
                <a:cxn ang="0">
                  <a:pos x="T0" y="T1"/>
                </a:cxn>
                <a:cxn ang="0">
                  <a:pos x="T2" y="T3"/>
                </a:cxn>
                <a:cxn ang="0">
                  <a:pos x="T4" y="T5"/>
                </a:cxn>
                <a:cxn ang="0">
                  <a:pos x="T6" y="T7"/>
                </a:cxn>
                <a:cxn ang="0">
                  <a:pos x="T8" y="T9"/>
                </a:cxn>
                <a:cxn ang="0">
                  <a:pos x="T10" y="T11"/>
                </a:cxn>
              </a:cxnLst>
              <a:rect l="0" t="0" r="r" b="b"/>
              <a:pathLst>
                <a:path w="76" h="57">
                  <a:moveTo>
                    <a:pt x="71" y="28"/>
                  </a:moveTo>
                  <a:cubicBezTo>
                    <a:pt x="76" y="36"/>
                    <a:pt x="76" y="47"/>
                    <a:pt x="75" y="57"/>
                  </a:cubicBezTo>
                  <a:cubicBezTo>
                    <a:pt x="71" y="44"/>
                    <a:pt x="65" y="31"/>
                    <a:pt x="52" y="22"/>
                  </a:cubicBezTo>
                  <a:cubicBezTo>
                    <a:pt x="38" y="12"/>
                    <a:pt x="16" y="10"/>
                    <a:pt x="0" y="16"/>
                  </a:cubicBezTo>
                  <a:cubicBezTo>
                    <a:pt x="11" y="4"/>
                    <a:pt x="29" y="0"/>
                    <a:pt x="48" y="7"/>
                  </a:cubicBezTo>
                  <a:cubicBezTo>
                    <a:pt x="58" y="11"/>
                    <a:pt x="66" y="19"/>
                    <a:pt x="71" y="28"/>
                  </a:cubicBezTo>
                </a:path>
              </a:pathLst>
            </a:custGeom>
            <a:solidFill>
              <a:srgbClr val="0072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27"/>
            <p:cNvSpPr>
              <a:spLocks/>
            </p:cNvSpPr>
            <p:nvPr/>
          </p:nvSpPr>
          <p:spPr bwMode="auto">
            <a:xfrm>
              <a:off x="5941" y="963"/>
              <a:ext cx="70" cy="49"/>
            </a:xfrm>
            <a:custGeom>
              <a:avLst/>
              <a:gdLst>
                <a:gd name="T0" fmla="*/ 50 w 54"/>
                <a:gd name="T1" fmla="*/ 15 h 38"/>
                <a:gd name="T2" fmla="*/ 54 w 54"/>
                <a:gd name="T3" fmla="*/ 23 h 38"/>
                <a:gd name="T4" fmla="*/ 0 w 54"/>
                <a:gd name="T5" fmla="*/ 30 h 38"/>
                <a:gd name="T6" fmla="*/ 0 w 54"/>
                <a:gd name="T7" fmla="*/ 28 h 38"/>
                <a:gd name="T8" fmla="*/ 10 w 54"/>
                <a:gd name="T9" fmla="*/ 30 h 38"/>
                <a:gd name="T10" fmla="*/ 15 w 54"/>
                <a:gd name="T11" fmla="*/ 25 h 38"/>
                <a:gd name="T12" fmla="*/ 13 w 54"/>
                <a:gd name="T13" fmla="*/ 15 h 38"/>
                <a:gd name="T14" fmla="*/ 3 w 54"/>
                <a:gd name="T15" fmla="*/ 13 h 38"/>
                <a:gd name="T16" fmla="*/ 0 w 54"/>
                <a:gd name="T17" fmla="*/ 15 h 38"/>
                <a:gd name="T18" fmla="*/ 0 w 54"/>
                <a:gd name="T19" fmla="*/ 13 h 38"/>
                <a:gd name="T20" fmla="*/ 32 w 54"/>
                <a:gd name="T21" fmla="*/ 2 h 38"/>
                <a:gd name="T22" fmla="*/ 50 w 54"/>
                <a:gd name="T23"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38">
                  <a:moveTo>
                    <a:pt x="50" y="15"/>
                  </a:moveTo>
                  <a:cubicBezTo>
                    <a:pt x="52" y="17"/>
                    <a:pt x="53" y="20"/>
                    <a:pt x="54" y="23"/>
                  </a:cubicBezTo>
                  <a:cubicBezTo>
                    <a:pt x="39" y="35"/>
                    <a:pt x="17" y="38"/>
                    <a:pt x="0" y="30"/>
                  </a:cubicBezTo>
                  <a:cubicBezTo>
                    <a:pt x="0" y="27"/>
                    <a:pt x="0" y="28"/>
                    <a:pt x="0" y="28"/>
                  </a:cubicBezTo>
                  <a:cubicBezTo>
                    <a:pt x="2" y="30"/>
                    <a:pt x="6" y="31"/>
                    <a:pt x="10" y="30"/>
                  </a:cubicBezTo>
                  <a:cubicBezTo>
                    <a:pt x="13" y="29"/>
                    <a:pt x="14" y="27"/>
                    <a:pt x="15" y="25"/>
                  </a:cubicBezTo>
                  <a:cubicBezTo>
                    <a:pt x="16" y="21"/>
                    <a:pt x="16" y="18"/>
                    <a:pt x="13" y="15"/>
                  </a:cubicBezTo>
                  <a:cubicBezTo>
                    <a:pt x="11" y="12"/>
                    <a:pt x="7" y="11"/>
                    <a:pt x="3" y="13"/>
                  </a:cubicBezTo>
                  <a:cubicBezTo>
                    <a:pt x="2" y="13"/>
                    <a:pt x="0" y="14"/>
                    <a:pt x="0" y="15"/>
                  </a:cubicBezTo>
                  <a:cubicBezTo>
                    <a:pt x="0" y="13"/>
                    <a:pt x="0" y="13"/>
                    <a:pt x="0" y="13"/>
                  </a:cubicBezTo>
                  <a:cubicBezTo>
                    <a:pt x="7" y="4"/>
                    <a:pt x="20" y="0"/>
                    <a:pt x="32" y="2"/>
                  </a:cubicBezTo>
                  <a:cubicBezTo>
                    <a:pt x="39" y="5"/>
                    <a:pt x="46" y="9"/>
                    <a:pt x="50" y="15"/>
                  </a:cubicBezTo>
                </a:path>
              </a:pathLst>
            </a:custGeom>
            <a:solidFill>
              <a:srgbClr val="0072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28"/>
            <p:cNvSpPr>
              <a:spLocks/>
            </p:cNvSpPr>
            <p:nvPr/>
          </p:nvSpPr>
          <p:spPr bwMode="auto">
            <a:xfrm>
              <a:off x="6097" y="963"/>
              <a:ext cx="72" cy="51"/>
            </a:xfrm>
            <a:custGeom>
              <a:avLst/>
              <a:gdLst>
                <a:gd name="T0" fmla="*/ 53 w 55"/>
                <a:gd name="T1" fmla="*/ 20 h 39"/>
                <a:gd name="T2" fmla="*/ 55 w 55"/>
                <a:gd name="T3" fmla="*/ 24 h 39"/>
                <a:gd name="T4" fmla="*/ 1 w 55"/>
                <a:gd name="T5" fmla="*/ 31 h 39"/>
                <a:gd name="T6" fmla="*/ 1 w 55"/>
                <a:gd name="T7" fmla="*/ 29 h 39"/>
                <a:gd name="T8" fmla="*/ 9 w 55"/>
                <a:gd name="T9" fmla="*/ 31 h 39"/>
                <a:gd name="T10" fmla="*/ 17 w 55"/>
                <a:gd name="T11" fmla="*/ 23 h 39"/>
                <a:gd name="T12" fmla="*/ 14 w 55"/>
                <a:gd name="T13" fmla="*/ 15 h 39"/>
                <a:gd name="T14" fmla="*/ 0 w 55"/>
                <a:gd name="T15" fmla="*/ 16 h 39"/>
                <a:gd name="T16" fmla="*/ 0 w 55"/>
                <a:gd name="T17" fmla="*/ 14 h 39"/>
                <a:gd name="T18" fmla="*/ 31 w 55"/>
                <a:gd name="T19" fmla="*/ 2 h 39"/>
                <a:gd name="T20" fmla="*/ 53 w 55"/>
                <a:gd name="T21"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39">
                  <a:moveTo>
                    <a:pt x="53" y="20"/>
                  </a:moveTo>
                  <a:cubicBezTo>
                    <a:pt x="53" y="21"/>
                    <a:pt x="55" y="24"/>
                    <a:pt x="55" y="24"/>
                  </a:cubicBezTo>
                  <a:cubicBezTo>
                    <a:pt x="41" y="34"/>
                    <a:pt x="19" y="39"/>
                    <a:pt x="1" y="31"/>
                  </a:cubicBezTo>
                  <a:cubicBezTo>
                    <a:pt x="1" y="31"/>
                    <a:pt x="1" y="29"/>
                    <a:pt x="1" y="29"/>
                  </a:cubicBezTo>
                  <a:cubicBezTo>
                    <a:pt x="3" y="31"/>
                    <a:pt x="6" y="32"/>
                    <a:pt x="9" y="31"/>
                  </a:cubicBezTo>
                  <a:cubicBezTo>
                    <a:pt x="13" y="31"/>
                    <a:pt x="16" y="29"/>
                    <a:pt x="17" y="23"/>
                  </a:cubicBezTo>
                  <a:cubicBezTo>
                    <a:pt x="17" y="18"/>
                    <a:pt x="15" y="17"/>
                    <a:pt x="14" y="15"/>
                  </a:cubicBezTo>
                  <a:cubicBezTo>
                    <a:pt x="11" y="13"/>
                    <a:pt x="5" y="11"/>
                    <a:pt x="0" y="16"/>
                  </a:cubicBezTo>
                  <a:cubicBezTo>
                    <a:pt x="0" y="16"/>
                    <a:pt x="0" y="15"/>
                    <a:pt x="0" y="14"/>
                  </a:cubicBezTo>
                  <a:cubicBezTo>
                    <a:pt x="7" y="5"/>
                    <a:pt x="18" y="0"/>
                    <a:pt x="31" y="2"/>
                  </a:cubicBezTo>
                  <a:cubicBezTo>
                    <a:pt x="40" y="4"/>
                    <a:pt x="48" y="11"/>
                    <a:pt x="53" y="20"/>
                  </a:cubicBezTo>
                </a:path>
              </a:pathLst>
            </a:custGeom>
            <a:solidFill>
              <a:srgbClr val="0072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29"/>
            <p:cNvSpPr>
              <a:spLocks/>
            </p:cNvSpPr>
            <p:nvPr/>
          </p:nvSpPr>
          <p:spPr bwMode="auto">
            <a:xfrm>
              <a:off x="5999" y="1141"/>
              <a:ext cx="106" cy="19"/>
            </a:xfrm>
            <a:custGeom>
              <a:avLst/>
              <a:gdLst>
                <a:gd name="T0" fmla="*/ 57 w 81"/>
                <a:gd name="T1" fmla="*/ 0 h 15"/>
                <a:gd name="T2" fmla="*/ 81 w 81"/>
                <a:gd name="T3" fmla="*/ 15 h 15"/>
                <a:gd name="T4" fmla="*/ 0 w 81"/>
                <a:gd name="T5" fmla="*/ 15 h 15"/>
                <a:gd name="T6" fmla="*/ 24 w 81"/>
                <a:gd name="T7" fmla="*/ 0 h 15"/>
                <a:gd name="T8" fmla="*/ 57 w 81"/>
                <a:gd name="T9" fmla="*/ 0 h 15"/>
              </a:gdLst>
              <a:ahLst/>
              <a:cxnLst>
                <a:cxn ang="0">
                  <a:pos x="T0" y="T1"/>
                </a:cxn>
                <a:cxn ang="0">
                  <a:pos x="T2" y="T3"/>
                </a:cxn>
                <a:cxn ang="0">
                  <a:pos x="T4" y="T5"/>
                </a:cxn>
                <a:cxn ang="0">
                  <a:pos x="T6" y="T7"/>
                </a:cxn>
                <a:cxn ang="0">
                  <a:pos x="T8" y="T9"/>
                </a:cxn>
              </a:cxnLst>
              <a:rect l="0" t="0" r="r" b="b"/>
              <a:pathLst>
                <a:path w="81" h="15">
                  <a:moveTo>
                    <a:pt x="57" y="0"/>
                  </a:moveTo>
                  <a:cubicBezTo>
                    <a:pt x="65" y="6"/>
                    <a:pt x="72" y="9"/>
                    <a:pt x="81" y="15"/>
                  </a:cubicBezTo>
                  <a:cubicBezTo>
                    <a:pt x="0" y="15"/>
                    <a:pt x="0" y="15"/>
                    <a:pt x="0" y="15"/>
                  </a:cubicBezTo>
                  <a:cubicBezTo>
                    <a:pt x="8" y="10"/>
                    <a:pt x="16" y="5"/>
                    <a:pt x="24" y="0"/>
                  </a:cubicBezTo>
                  <a:lnTo>
                    <a:pt x="57" y="0"/>
                  </a:lnTo>
                  <a:close/>
                </a:path>
              </a:pathLst>
            </a:custGeom>
            <a:solidFill>
              <a:srgbClr val="0072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30"/>
            <p:cNvSpPr>
              <a:spLocks/>
            </p:cNvSpPr>
            <p:nvPr/>
          </p:nvSpPr>
          <p:spPr bwMode="auto">
            <a:xfrm>
              <a:off x="6007" y="1183"/>
              <a:ext cx="86" cy="11"/>
            </a:xfrm>
            <a:custGeom>
              <a:avLst/>
              <a:gdLst>
                <a:gd name="T0" fmla="*/ 51 w 66"/>
                <a:gd name="T1" fmla="*/ 9 h 9"/>
                <a:gd name="T2" fmla="*/ 16 w 66"/>
                <a:gd name="T3" fmla="*/ 9 h 9"/>
                <a:gd name="T4" fmla="*/ 0 w 66"/>
                <a:gd name="T5" fmla="*/ 0 h 9"/>
                <a:gd name="T6" fmla="*/ 66 w 66"/>
                <a:gd name="T7" fmla="*/ 0 h 9"/>
                <a:gd name="T8" fmla="*/ 51 w 66"/>
                <a:gd name="T9" fmla="*/ 9 h 9"/>
              </a:gdLst>
              <a:ahLst/>
              <a:cxnLst>
                <a:cxn ang="0">
                  <a:pos x="T0" y="T1"/>
                </a:cxn>
                <a:cxn ang="0">
                  <a:pos x="T2" y="T3"/>
                </a:cxn>
                <a:cxn ang="0">
                  <a:pos x="T4" y="T5"/>
                </a:cxn>
                <a:cxn ang="0">
                  <a:pos x="T6" y="T7"/>
                </a:cxn>
                <a:cxn ang="0">
                  <a:pos x="T8" y="T9"/>
                </a:cxn>
              </a:cxnLst>
              <a:rect l="0" t="0" r="r" b="b"/>
              <a:pathLst>
                <a:path w="66" h="9">
                  <a:moveTo>
                    <a:pt x="51" y="9"/>
                  </a:moveTo>
                  <a:cubicBezTo>
                    <a:pt x="16" y="9"/>
                    <a:pt x="16" y="9"/>
                    <a:pt x="16" y="9"/>
                  </a:cubicBezTo>
                  <a:cubicBezTo>
                    <a:pt x="11" y="5"/>
                    <a:pt x="5" y="3"/>
                    <a:pt x="0" y="0"/>
                  </a:cubicBezTo>
                  <a:cubicBezTo>
                    <a:pt x="66" y="0"/>
                    <a:pt x="66" y="0"/>
                    <a:pt x="66" y="0"/>
                  </a:cubicBezTo>
                  <a:lnTo>
                    <a:pt x="51" y="9"/>
                  </a:lnTo>
                  <a:close/>
                </a:path>
              </a:pathLst>
            </a:custGeom>
            <a:solidFill>
              <a:srgbClr val="0072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31"/>
            <p:cNvSpPr>
              <a:spLocks/>
            </p:cNvSpPr>
            <p:nvPr/>
          </p:nvSpPr>
          <p:spPr bwMode="auto">
            <a:xfrm>
              <a:off x="6014" y="932"/>
              <a:ext cx="159" cy="184"/>
            </a:xfrm>
            <a:custGeom>
              <a:avLst/>
              <a:gdLst>
                <a:gd name="T0" fmla="*/ 105 w 122"/>
                <a:gd name="T1" fmla="*/ 15 h 142"/>
                <a:gd name="T2" fmla="*/ 51 w 122"/>
                <a:gd name="T3" fmla="*/ 29 h 142"/>
                <a:gd name="T4" fmla="*/ 45 w 122"/>
                <a:gd name="T5" fmla="*/ 48 h 142"/>
                <a:gd name="T6" fmla="*/ 45 w 122"/>
                <a:gd name="T7" fmla="*/ 121 h 142"/>
                <a:gd name="T8" fmla="*/ 66 w 122"/>
                <a:gd name="T9" fmla="*/ 142 h 142"/>
                <a:gd name="T10" fmla="*/ 0 w 122"/>
                <a:gd name="T11" fmla="*/ 142 h 142"/>
                <a:gd name="T12" fmla="*/ 20 w 122"/>
                <a:gd name="T13" fmla="*/ 120 h 142"/>
                <a:gd name="T14" fmla="*/ 31 w 122"/>
                <a:gd name="T15" fmla="*/ 120 h 142"/>
                <a:gd name="T16" fmla="*/ 31 w 122"/>
                <a:gd name="T17" fmla="*/ 46 h 142"/>
                <a:gd name="T18" fmla="*/ 59 w 122"/>
                <a:gd name="T19" fmla="*/ 4 h 142"/>
                <a:gd name="T20" fmla="*/ 122 w 122"/>
                <a:gd name="T21" fmla="*/ 2 h 142"/>
                <a:gd name="T22" fmla="*/ 105 w 122"/>
                <a:gd name="T23" fmla="*/ 1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2" h="142">
                  <a:moveTo>
                    <a:pt x="105" y="15"/>
                  </a:moveTo>
                  <a:cubicBezTo>
                    <a:pt x="85" y="16"/>
                    <a:pt x="61" y="10"/>
                    <a:pt x="51" y="29"/>
                  </a:cubicBezTo>
                  <a:cubicBezTo>
                    <a:pt x="45" y="36"/>
                    <a:pt x="46" y="41"/>
                    <a:pt x="45" y="48"/>
                  </a:cubicBezTo>
                  <a:cubicBezTo>
                    <a:pt x="45" y="121"/>
                    <a:pt x="45" y="121"/>
                    <a:pt x="45" y="121"/>
                  </a:cubicBezTo>
                  <a:cubicBezTo>
                    <a:pt x="52" y="128"/>
                    <a:pt x="59" y="136"/>
                    <a:pt x="66" y="142"/>
                  </a:cubicBezTo>
                  <a:cubicBezTo>
                    <a:pt x="0" y="142"/>
                    <a:pt x="0" y="142"/>
                    <a:pt x="0" y="142"/>
                  </a:cubicBezTo>
                  <a:cubicBezTo>
                    <a:pt x="20" y="120"/>
                    <a:pt x="20" y="120"/>
                    <a:pt x="20" y="120"/>
                  </a:cubicBezTo>
                  <a:cubicBezTo>
                    <a:pt x="19" y="120"/>
                    <a:pt x="31" y="120"/>
                    <a:pt x="31" y="120"/>
                  </a:cubicBezTo>
                  <a:cubicBezTo>
                    <a:pt x="31" y="46"/>
                    <a:pt x="31" y="46"/>
                    <a:pt x="31" y="46"/>
                  </a:cubicBezTo>
                  <a:cubicBezTo>
                    <a:pt x="31" y="23"/>
                    <a:pt x="42" y="10"/>
                    <a:pt x="59" y="4"/>
                  </a:cubicBezTo>
                  <a:cubicBezTo>
                    <a:pt x="70" y="0"/>
                    <a:pt x="122" y="2"/>
                    <a:pt x="122" y="2"/>
                  </a:cubicBezTo>
                  <a:lnTo>
                    <a:pt x="105" y="15"/>
                  </a:lnTo>
                  <a:close/>
                </a:path>
              </a:pathLst>
            </a:custGeom>
            <a:solidFill>
              <a:srgbClr val="0072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32"/>
            <p:cNvSpPr>
              <a:spLocks/>
            </p:cNvSpPr>
            <p:nvPr/>
          </p:nvSpPr>
          <p:spPr bwMode="auto">
            <a:xfrm>
              <a:off x="6144" y="910"/>
              <a:ext cx="124" cy="363"/>
            </a:xfrm>
            <a:custGeom>
              <a:avLst/>
              <a:gdLst>
                <a:gd name="T0" fmla="*/ 95 w 95"/>
                <a:gd name="T1" fmla="*/ 98 h 280"/>
                <a:gd name="T2" fmla="*/ 37 w 95"/>
                <a:gd name="T3" fmla="*/ 197 h 280"/>
                <a:gd name="T4" fmla="*/ 30 w 95"/>
                <a:gd name="T5" fmla="*/ 219 h 280"/>
                <a:gd name="T6" fmla="*/ 56 w 95"/>
                <a:gd name="T7" fmla="*/ 228 h 280"/>
                <a:gd name="T8" fmla="*/ 63 w 95"/>
                <a:gd name="T9" fmla="*/ 219 h 280"/>
                <a:gd name="T10" fmla="*/ 70 w 95"/>
                <a:gd name="T11" fmla="*/ 243 h 280"/>
                <a:gd name="T12" fmla="*/ 53 w 95"/>
                <a:gd name="T13" fmla="*/ 260 h 280"/>
                <a:gd name="T14" fmla="*/ 38 w 95"/>
                <a:gd name="T15" fmla="*/ 256 h 280"/>
                <a:gd name="T16" fmla="*/ 45 w 95"/>
                <a:gd name="T17" fmla="*/ 268 h 280"/>
                <a:gd name="T18" fmla="*/ 51 w 95"/>
                <a:gd name="T19" fmla="*/ 270 h 280"/>
                <a:gd name="T20" fmla="*/ 37 w 95"/>
                <a:gd name="T21" fmla="*/ 280 h 280"/>
                <a:gd name="T22" fmla="*/ 19 w 95"/>
                <a:gd name="T23" fmla="*/ 267 h 280"/>
                <a:gd name="T24" fmla="*/ 39 w 95"/>
                <a:gd name="T25" fmla="*/ 140 h 280"/>
                <a:gd name="T26" fmla="*/ 44 w 95"/>
                <a:gd name="T27" fmla="*/ 18 h 280"/>
                <a:gd name="T28" fmla="*/ 41 w 95"/>
                <a:gd name="T29" fmla="*/ 0 h 280"/>
                <a:gd name="T30" fmla="*/ 95 w 95"/>
                <a:gd name="T31" fmla="*/ 9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280">
                  <a:moveTo>
                    <a:pt x="95" y="98"/>
                  </a:moveTo>
                  <a:cubicBezTo>
                    <a:pt x="94" y="140"/>
                    <a:pt x="63" y="171"/>
                    <a:pt x="37" y="197"/>
                  </a:cubicBezTo>
                  <a:cubicBezTo>
                    <a:pt x="34" y="200"/>
                    <a:pt x="28" y="209"/>
                    <a:pt x="30" y="219"/>
                  </a:cubicBezTo>
                  <a:cubicBezTo>
                    <a:pt x="31" y="224"/>
                    <a:pt x="41" y="235"/>
                    <a:pt x="56" y="228"/>
                  </a:cubicBezTo>
                  <a:cubicBezTo>
                    <a:pt x="59" y="226"/>
                    <a:pt x="61" y="224"/>
                    <a:pt x="63" y="219"/>
                  </a:cubicBezTo>
                  <a:cubicBezTo>
                    <a:pt x="69" y="224"/>
                    <a:pt x="72" y="234"/>
                    <a:pt x="70" y="243"/>
                  </a:cubicBezTo>
                  <a:cubicBezTo>
                    <a:pt x="68" y="251"/>
                    <a:pt x="60" y="259"/>
                    <a:pt x="53" y="260"/>
                  </a:cubicBezTo>
                  <a:cubicBezTo>
                    <a:pt x="50" y="260"/>
                    <a:pt x="44" y="261"/>
                    <a:pt x="38" y="256"/>
                  </a:cubicBezTo>
                  <a:cubicBezTo>
                    <a:pt x="38" y="261"/>
                    <a:pt x="41" y="266"/>
                    <a:pt x="45" y="268"/>
                  </a:cubicBezTo>
                  <a:cubicBezTo>
                    <a:pt x="46" y="269"/>
                    <a:pt x="49" y="270"/>
                    <a:pt x="51" y="270"/>
                  </a:cubicBezTo>
                  <a:cubicBezTo>
                    <a:pt x="45" y="280"/>
                    <a:pt x="41" y="280"/>
                    <a:pt x="37" y="280"/>
                  </a:cubicBezTo>
                  <a:cubicBezTo>
                    <a:pt x="29" y="280"/>
                    <a:pt x="23" y="273"/>
                    <a:pt x="19" y="267"/>
                  </a:cubicBezTo>
                  <a:cubicBezTo>
                    <a:pt x="0" y="227"/>
                    <a:pt x="33" y="196"/>
                    <a:pt x="39" y="140"/>
                  </a:cubicBezTo>
                  <a:cubicBezTo>
                    <a:pt x="44" y="97"/>
                    <a:pt x="45" y="39"/>
                    <a:pt x="44" y="18"/>
                  </a:cubicBezTo>
                  <a:cubicBezTo>
                    <a:pt x="43" y="7"/>
                    <a:pt x="41" y="0"/>
                    <a:pt x="41" y="0"/>
                  </a:cubicBezTo>
                  <a:cubicBezTo>
                    <a:pt x="72" y="24"/>
                    <a:pt x="95" y="58"/>
                    <a:pt x="95" y="9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33"/>
            <p:cNvSpPr>
              <a:spLocks/>
            </p:cNvSpPr>
            <p:nvPr/>
          </p:nvSpPr>
          <p:spPr bwMode="auto">
            <a:xfrm>
              <a:off x="5795" y="911"/>
              <a:ext cx="143" cy="362"/>
            </a:xfrm>
            <a:custGeom>
              <a:avLst/>
              <a:gdLst>
                <a:gd name="T0" fmla="*/ 74 w 110"/>
                <a:gd name="T1" fmla="*/ 78 h 279"/>
                <a:gd name="T2" fmla="*/ 81 w 110"/>
                <a:gd name="T3" fmla="*/ 154 h 279"/>
                <a:gd name="T4" fmla="*/ 100 w 110"/>
                <a:gd name="T5" fmla="*/ 266 h 279"/>
                <a:gd name="T6" fmla="*/ 82 w 110"/>
                <a:gd name="T7" fmla="*/ 279 h 279"/>
                <a:gd name="T8" fmla="*/ 66 w 110"/>
                <a:gd name="T9" fmla="*/ 271 h 279"/>
                <a:gd name="T10" fmla="*/ 81 w 110"/>
                <a:gd name="T11" fmla="*/ 268 h 279"/>
                <a:gd name="T12" fmla="*/ 85 w 110"/>
                <a:gd name="T13" fmla="*/ 258 h 279"/>
                <a:gd name="T14" fmla="*/ 61 w 110"/>
                <a:gd name="T15" fmla="*/ 262 h 279"/>
                <a:gd name="T16" fmla="*/ 48 w 110"/>
                <a:gd name="T17" fmla="*/ 246 h 279"/>
                <a:gd name="T18" fmla="*/ 48 w 110"/>
                <a:gd name="T19" fmla="*/ 234 h 279"/>
                <a:gd name="T20" fmla="*/ 72 w 110"/>
                <a:gd name="T21" fmla="*/ 235 h 279"/>
                <a:gd name="T22" fmla="*/ 77 w 110"/>
                <a:gd name="T23" fmla="*/ 204 h 279"/>
                <a:gd name="T24" fmla="*/ 37 w 110"/>
                <a:gd name="T25" fmla="*/ 51 h 279"/>
                <a:gd name="T26" fmla="*/ 76 w 110"/>
                <a:gd name="T27" fmla="*/ 0 h 279"/>
                <a:gd name="T28" fmla="*/ 74 w 110"/>
                <a:gd name="T29" fmla="*/ 7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0" h="279">
                  <a:moveTo>
                    <a:pt x="74" y="78"/>
                  </a:moveTo>
                  <a:cubicBezTo>
                    <a:pt x="76" y="106"/>
                    <a:pt x="77" y="131"/>
                    <a:pt x="81" y="154"/>
                  </a:cubicBezTo>
                  <a:cubicBezTo>
                    <a:pt x="84" y="185"/>
                    <a:pt x="110" y="227"/>
                    <a:pt x="100" y="266"/>
                  </a:cubicBezTo>
                  <a:cubicBezTo>
                    <a:pt x="98" y="273"/>
                    <a:pt x="90" y="279"/>
                    <a:pt x="82" y="279"/>
                  </a:cubicBezTo>
                  <a:cubicBezTo>
                    <a:pt x="76" y="278"/>
                    <a:pt x="70" y="277"/>
                    <a:pt x="66" y="271"/>
                  </a:cubicBezTo>
                  <a:cubicBezTo>
                    <a:pt x="71" y="272"/>
                    <a:pt x="77" y="271"/>
                    <a:pt x="81" y="268"/>
                  </a:cubicBezTo>
                  <a:cubicBezTo>
                    <a:pt x="83" y="266"/>
                    <a:pt x="85" y="264"/>
                    <a:pt x="85" y="258"/>
                  </a:cubicBezTo>
                  <a:cubicBezTo>
                    <a:pt x="79" y="263"/>
                    <a:pt x="69" y="265"/>
                    <a:pt x="61" y="262"/>
                  </a:cubicBezTo>
                  <a:cubicBezTo>
                    <a:pt x="55" y="259"/>
                    <a:pt x="50" y="252"/>
                    <a:pt x="48" y="246"/>
                  </a:cubicBezTo>
                  <a:cubicBezTo>
                    <a:pt x="47" y="242"/>
                    <a:pt x="47" y="239"/>
                    <a:pt x="48" y="234"/>
                  </a:cubicBezTo>
                  <a:cubicBezTo>
                    <a:pt x="54" y="239"/>
                    <a:pt x="67" y="240"/>
                    <a:pt x="72" y="235"/>
                  </a:cubicBezTo>
                  <a:cubicBezTo>
                    <a:pt x="88" y="224"/>
                    <a:pt x="79" y="207"/>
                    <a:pt x="77" y="204"/>
                  </a:cubicBezTo>
                  <a:cubicBezTo>
                    <a:pt x="74" y="197"/>
                    <a:pt x="0" y="116"/>
                    <a:pt x="37" y="51"/>
                  </a:cubicBezTo>
                  <a:cubicBezTo>
                    <a:pt x="46" y="31"/>
                    <a:pt x="63" y="15"/>
                    <a:pt x="76" y="0"/>
                  </a:cubicBezTo>
                  <a:cubicBezTo>
                    <a:pt x="72" y="24"/>
                    <a:pt x="74" y="53"/>
                    <a:pt x="74" y="7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Line 34"/>
            <p:cNvSpPr>
              <a:spLocks noChangeShapeType="1"/>
            </p:cNvSpPr>
            <p:nvPr/>
          </p:nvSpPr>
          <p:spPr bwMode="auto">
            <a:xfrm>
              <a:off x="6263" y="14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Line 35"/>
            <p:cNvSpPr>
              <a:spLocks noChangeShapeType="1"/>
            </p:cNvSpPr>
            <p:nvPr/>
          </p:nvSpPr>
          <p:spPr bwMode="auto">
            <a:xfrm>
              <a:off x="6263" y="14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36"/>
            <p:cNvSpPr>
              <a:spLocks/>
            </p:cNvSpPr>
            <p:nvPr/>
          </p:nvSpPr>
          <p:spPr bwMode="auto">
            <a:xfrm>
              <a:off x="6550" y="1025"/>
              <a:ext cx="237" cy="308"/>
            </a:xfrm>
            <a:custGeom>
              <a:avLst/>
              <a:gdLst>
                <a:gd name="T0" fmla="*/ 119 w 237"/>
                <a:gd name="T1" fmla="*/ 223 h 308"/>
                <a:gd name="T2" fmla="*/ 202 w 237"/>
                <a:gd name="T3" fmla="*/ 0 h 308"/>
                <a:gd name="T4" fmla="*/ 237 w 237"/>
                <a:gd name="T5" fmla="*/ 0 h 308"/>
                <a:gd name="T6" fmla="*/ 119 w 237"/>
                <a:gd name="T7" fmla="*/ 308 h 308"/>
                <a:gd name="T8" fmla="*/ 0 w 237"/>
                <a:gd name="T9" fmla="*/ 0 h 308"/>
                <a:gd name="T10" fmla="*/ 36 w 237"/>
                <a:gd name="T11" fmla="*/ 0 h 308"/>
                <a:gd name="T12" fmla="*/ 119 w 237"/>
                <a:gd name="T13" fmla="*/ 223 h 308"/>
              </a:gdLst>
              <a:ahLst/>
              <a:cxnLst>
                <a:cxn ang="0">
                  <a:pos x="T0" y="T1"/>
                </a:cxn>
                <a:cxn ang="0">
                  <a:pos x="T2" y="T3"/>
                </a:cxn>
                <a:cxn ang="0">
                  <a:pos x="T4" y="T5"/>
                </a:cxn>
                <a:cxn ang="0">
                  <a:pos x="T6" y="T7"/>
                </a:cxn>
                <a:cxn ang="0">
                  <a:pos x="T8" y="T9"/>
                </a:cxn>
                <a:cxn ang="0">
                  <a:pos x="T10" y="T11"/>
                </a:cxn>
                <a:cxn ang="0">
                  <a:pos x="T12" y="T13"/>
                </a:cxn>
              </a:cxnLst>
              <a:rect l="0" t="0" r="r" b="b"/>
              <a:pathLst>
                <a:path w="237" h="308">
                  <a:moveTo>
                    <a:pt x="119" y="223"/>
                  </a:moveTo>
                  <a:lnTo>
                    <a:pt x="202" y="0"/>
                  </a:lnTo>
                  <a:lnTo>
                    <a:pt x="237" y="0"/>
                  </a:lnTo>
                  <a:lnTo>
                    <a:pt x="119" y="308"/>
                  </a:lnTo>
                  <a:lnTo>
                    <a:pt x="0" y="0"/>
                  </a:lnTo>
                  <a:lnTo>
                    <a:pt x="36" y="0"/>
                  </a:lnTo>
                  <a:lnTo>
                    <a:pt x="119" y="223"/>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37"/>
            <p:cNvSpPr>
              <a:spLocks noEditPoints="1"/>
            </p:cNvSpPr>
            <p:nvPr/>
          </p:nvSpPr>
          <p:spPr bwMode="auto">
            <a:xfrm>
              <a:off x="6754" y="1011"/>
              <a:ext cx="265" cy="305"/>
            </a:xfrm>
            <a:custGeom>
              <a:avLst/>
              <a:gdLst>
                <a:gd name="T0" fmla="*/ 70 w 265"/>
                <a:gd name="T1" fmla="*/ 222 h 305"/>
                <a:gd name="T2" fmla="*/ 35 w 265"/>
                <a:gd name="T3" fmla="*/ 305 h 305"/>
                <a:gd name="T4" fmla="*/ 0 w 265"/>
                <a:gd name="T5" fmla="*/ 305 h 305"/>
                <a:gd name="T6" fmla="*/ 134 w 265"/>
                <a:gd name="T7" fmla="*/ 0 h 305"/>
                <a:gd name="T8" fmla="*/ 265 w 265"/>
                <a:gd name="T9" fmla="*/ 305 h 305"/>
                <a:gd name="T10" fmla="*/ 229 w 265"/>
                <a:gd name="T11" fmla="*/ 305 h 305"/>
                <a:gd name="T12" fmla="*/ 195 w 265"/>
                <a:gd name="T13" fmla="*/ 222 h 305"/>
                <a:gd name="T14" fmla="*/ 70 w 265"/>
                <a:gd name="T15" fmla="*/ 222 h 305"/>
                <a:gd name="T16" fmla="*/ 134 w 265"/>
                <a:gd name="T17" fmla="*/ 75 h 305"/>
                <a:gd name="T18" fmla="*/ 83 w 265"/>
                <a:gd name="T19" fmla="*/ 192 h 305"/>
                <a:gd name="T20" fmla="*/ 182 w 265"/>
                <a:gd name="T21" fmla="*/ 192 h 305"/>
                <a:gd name="T22" fmla="*/ 134 w 265"/>
                <a:gd name="T23" fmla="*/ 7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305">
                  <a:moveTo>
                    <a:pt x="70" y="222"/>
                  </a:moveTo>
                  <a:lnTo>
                    <a:pt x="35" y="305"/>
                  </a:lnTo>
                  <a:lnTo>
                    <a:pt x="0" y="305"/>
                  </a:lnTo>
                  <a:lnTo>
                    <a:pt x="134" y="0"/>
                  </a:lnTo>
                  <a:lnTo>
                    <a:pt x="265" y="305"/>
                  </a:lnTo>
                  <a:lnTo>
                    <a:pt x="229" y="305"/>
                  </a:lnTo>
                  <a:lnTo>
                    <a:pt x="195" y="222"/>
                  </a:lnTo>
                  <a:lnTo>
                    <a:pt x="70" y="222"/>
                  </a:lnTo>
                  <a:close/>
                  <a:moveTo>
                    <a:pt x="134" y="75"/>
                  </a:moveTo>
                  <a:lnTo>
                    <a:pt x="83" y="192"/>
                  </a:lnTo>
                  <a:lnTo>
                    <a:pt x="182" y="192"/>
                  </a:lnTo>
                  <a:lnTo>
                    <a:pt x="134" y="75"/>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 name="Freeform 38"/>
            <p:cNvSpPr>
              <a:spLocks/>
            </p:cNvSpPr>
            <p:nvPr/>
          </p:nvSpPr>
          <p:spPr bwMode="auto">
            <a:xfrm>
              <a:off x="7002" y="1025"/>
              <a:ext cx="175" cy="291"/>
            </a:xfrm>
            <a:custGeom>
              <a:avLst/>
              <a:gdLst>
                <a:gd name="T0" fmla="*/ 103 w 175"/>
                <a:gd name="T1" fmla="*/ 291 h 291"/>
                <a:gd name="T2" fmla="*/ 71 w 175"/>
                <a:gd name="T3" fmla="*/ 291 h 291"/>
                <a:gd name="T4" fmla="*/ 71 w 175"/>
                <a:gd name="T5" fmla="*/ 30 h 291"/>
                <a:gd name="T6" fmla="*/ 0 w 175"/>
                <a:gd name="T7" fmla="*/ 30 h 291"/>
                <a:gd name="T8" fmla="*/ 0 w 175"/>
                <a:gd name="T9" fmla="*/ 0 h 291"/>
                <a:gd name="T10" fmla="*/ 175 w 175"/>
                <a:gd name="T11" fmla="*/ 0 h 291"/>
                <a:gd name="T12" fmla="*/ 175 w 175"/>
                <a:gd name="T13" fmla="*/ 30 h 291"/>
                <a:gd name="T14" fmla="*/ 103 w 175"/>
                <a:gd name="T15" fmla="*/ 30 h 291"/>
                <a:gd name="T16" fmla="*/ 103 w 175"/>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91">
                  <a:moveTo>
                    <a:pt x="103" y="291"/>
                  </a:moveTo>
                  <a:lnTo>
                    <a:pt x="71" y="291"/>
                  </a:lnTo>
                  <a:lnTo>
                    <a:pt x="71" y="30"/>
                  </a:lnTo>
                  <a:lnTo>
                    <a:pt x="0" y="30"/>
                  </a:lnTo>
                  <a:lnTo>
                    <a:pt x="0" y="0"/>
                  </a:lnTo>
                  <a:lnTo>
                    <a:pt x="175" y="0"/>
                  </a:lnTo>
                  <a:lnTo>
                    <a:pt x="175" y="30"/>
                  </a:lnTo>
                  <a:lnTo>
                    <a:pt x="103" y="30"/>
                  </a:lnTo>
                  <a:lnTo>
                    <a:pt x="103" y="291"/>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 name="Freeform 39"/>
            <p:cNvSpPr>
              <a:spLocks/>
            </p:cNvSpPr>
            <p:nvPr/>
          </p:nvSpPr>
          <p:spPr bwMode="auto">
            <a:xfrm>
              <a:off x="7215" y="1025"/>
              <a:ext cx="174" cy="291"/>
            </a:xfrm>
            <a:custGeom>
              <a:avLst/>
              <a:gdLst>
                <a:gd name="T0" fmla="*/ 104 w 174"/>
                <a:gd name="T1" fmla="*/ 291 h 291"/>
                <a:gd name="T2" fmla="*/ 71 w 174"/>
                <a:gd name="T3" fmla="*/ 291 h 291"/>
                <a:gd name="T4" fmla="*/ 71 w 174"/>
                <a:gd name="T5" fmla="*/ 30 h 291"/>
                <a:gd name="T6" fmla="*/ 0 w 174"/>
                <a:gd name="T7" fmla="*/ 30 h 291"/>
                <a:gd name="T8" fmla="*/ 0 w 174"/>
                <a:gd name="T9" fmla="*/ 0 h 291"/>
                <a:gd name="T10" fmla="*/ 174 w 174"/>
                <a:gd name="T11" fmla="*/ 0 h 291"/>
                <a:gd name="T12" fmla="*/ 174 w 174"/>
                <a:gd name="T13" fmla="*/ 30 h 291"/>
                <a:gd name="T14" fmla="*/ 104 w 174"/>
                <a:gd name="T15" fmla="*/ 30 h 291"/>
                <a:gd name="T16" fmla="*/ 104 w 174"/>
                <a:gd name="T17"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91">
                  <a:moveTo>
                    <a:pt x="104" y="291"/>
                  </a:moveTo>
                  <a:lnTo>
                    <a:pt x="71" y="291"/>
                  </a:lnTo>
                  <a:lnTo>
                    <a:pt x="71" y="30"/>
                  </a:lnTo>
                  <a:lnTo>
                    <a:pt x="0" y="30"/>
                  </a:lnTo>
                  <a:lnTo>
                    <a:pt x="0" y="0"/>
                  </a:lnTo>
                  <a:lnTo>
                    <a:pt x="174" y="0"/>
                  </a:lnTo>
                  <a:lnTo>
                    <a:pt x="174" y="30"/>
                  </a:lnTo>
                  <a:lnTo>
                    <a:pt x="104" y="30"/>
                  </a:lnTo>
                  <a:lnTo>
                    <a:pt x="104" y="291"/>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 name="Freeform 40"/>
            <p:cNvSpPr>
              <a:spLocks/>
            </p:cNvSpPr>
            <p:nvPr/>
          </p:nvSpPr>
          <p:spPr bwMode="auto">
            <a:xfrm>
              <a:off x="7439" y="1025"/>
              <a:ext cx="151" cy="291"/>
            </a:xfrm>
            <a:custGeom>
              <a:avLst/>
              <a:gdLst>
                <a:gd name="T0" fmla="*/ 0 w 151"/>
                <a:gd name="T1" fmla="*/ 0 h 291"/>
                <a:gd name="T2" fmla="*/ 151 w 151"/>
                <a:gd name="T3" fmla="*/ 0 h 291"/>
                <a:gd name="T4" fmla="*/ 151 w 151"/>
                <a:gd name="T5" fmla="*/ 30 h 291"/>
                <a:gd name="T6" fmla="*/ 32 w 151"/>
                <a:gd name="T7" fmla="*/ 30 h 291"/>
                <a:gd name="T8" fmla="*/ 32 w 151"/>
                <a:gd name="T9" fmla="*/ 117 h 291"/>
                <a:gd name="T10" fmla="*/ 147 w 151"/>
                <a:gd name="T11" fmla="*/ 117 h 291"/>
                <a:gd name="T12" fmla="*/ 147 w 151"/>
                <a:gd name="T13" fmla="*/ 147 h 291"/>
                <a:gd name="T14" fmla="*/ 32 w 151"/>
                <a:gd name="T15" fmla="*/ 147 h 291"/>
                <a:gd name="T16" fmla="*/ 32 w 151"/>
                <a:gd name="T17" fmla="*/ 261 h 291"/>
                <a:gd name="T18" fmla="*/ 151 w 151"/>
                <a:gd name="T19" fmla="*/ 261 h 291"/>
                <a:gd name="T20" fmla="*/ 151 w 151"/>
                <a:gd name="T21" fmla="*/ 291 h 291"/>
                <a:gd name="T22" fmla="*/ 0 w 151"/>
                <a:gd name="T23" fmla="*/ 291 h 291"/>
                <a:gd name="T24" fmla="*/ 0 w 151"/>
                <a:gd name="T2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1" h="291">
                  <a:moveTo>
                    <a:pt x="0" y="0"/>
                  </a:moveTo>
                  <a:lnTo>
                    <a:pt x="151" y="0"/>
                  </a:lnTo>
                  <a:lnTo>
                    <a:pt x="151" y="30"/>
                  </a:lnTo>
                  <a:lnTo>
                    <a:pt x="32" y="30"/>
                  </a:lnTo>
                  <a:lnTo>
                    <a:pt x="32" y="117"/>
                  </a:lnTo>
                  <a:lnTo>
                    <a:pt x="147" y="117"/>
                  </a:lnTo>
                  <a:lnTo>
                    <a:pt x="147" y="147"/>
                  </a:lnTo>
                  <a:lnTo>
                    <a:pt x="32" y="147"/>
                  </a:lnTo>
                  <a:lnTo>
                    <a:pt x="32" y="261"/>
                  </a:lnTo>
                  <a:lnTo>
                    <a:pt x="151" y="261"/>
                  </a:lnTo>
                  <a:lnTo>
                    <a:pt x="151" y="291"/>
                  </a:lnTo>
                  <a:lnTo>
                    <a:pt x="0" y="291"/>
                  </a:lnTo>
                  <a:lnTo>
                    <a:pt x="0" y="0"/>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 name="Freeform 41"/>
            <p:cNvSpPr>
              <a:spLocks/>
            </p:cNvSpPr>
            <p:nvPr/>
          </p:nvSpPr>
          <p:spPr bwMode="auto">
            <a:xfrm>
              <a:off x="7655" y="1012"/>
              <a:ext cx="261" cy="317"/>
            </a:xfrm>
            <a:custGeom>
              <a:avLst/>
              <a:gdLst>
                <a:gd name="T0" fmla="*/ 0 w 261"/>
                <a:gd name="T1" fmla="*/ 0 h 317"/>
                <a:gd name="T2" fmla="*/ 228 w 261"/>
                <a:gd name="T3" fmla="*/ 238 h 317"/>
                <a:gd name="T4" fmla="*/ 228 w 261"/>
                <a:gd name="T5" fmla="*/ 13 h 317"/>
                <a:gd name="T6" fmla="*/ 261 w 261"/>
                <a:gd name="T7" fmla="*/ 13 h 317"/>
                <a:gd name="T8" fmla="*/ 261 w 261"/>
                <a:gd name="T9" fmla="*/ 317 h 317"/>
                <a:gd name="T10" fmla="*/ 33 w 261"/>
                <a:gd name="T11" fmla="*/ 80 h 317"/>
                <a:gd name="T12" fmla="*/ 33 w 261"/>
                <a:gd name="T13" fmla="*/ 304 h 317"/>
                <a:gd name="T14" fmla="*/ 0 w 261"/>
                <a:gd name="T15" fmla="*/ 304 h 317"/>
                <a:gd name="T16" fmla="*/ 0 w 261"/>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317">
                  <a:moveTo>
                    <a:pt x="0" y="0"/>
                  </a:moveTo>
                  <a:lnTo>
                    <a:pt x="228" y="238"/>
                  </a:lnTo>
                  <a:lnTo>
                    <a:pt x="228" y="13"/>
                  </a:lnTo>
                  <a:lnTo>
                    <a:pt x="261" y="13"/>
                  </a:lnTo>
                  <a:lnTo>
                    <a:pt x="261" y="317"/>
                  </a:lnTo>
                  <a:lnTo>
                    <a:pt x="33" y="80"/>
                  </a:lnTo>
                  <a:lnTo>
                    <a:pt x="33" y="304"/>
                  </a:lnTo>
                  <a:lnTo>
                    <a:pt x="0" y="304"/>
                  </a:lnTo>
                  <a:lnTo>
                    <a:pt x="0" y="0"/>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 name="Freeform 42"/>
            <p:cNvSpPr>
              <a:spLocks/>
            </p:cNvSpPr>
            <p:nvPr/>
          </p:nvSpPr>
          <p:spPr bwMode="auto">
            <a:xfrm>
              <a:off x="8456" y="1431"/>
              <a:ext cx="133" cy="291"/>
            </a:xfrm>
            <a:custGeom>
              <a:avLst/>
              <a:gdLst>
                <a:gd name="T0" fmla="*/ 33 w 133"/>
                <a:gd name="T1" fmla="*/ 260 h 291"/>
                <a:gd name="T2" fmla="*/ 33 w 133"/>
                <a:gd name="T3" fmla="*/ 0 h 291"/>
                <a:gd name="T4" fmla="*/ 0 w 133"/>
                <a:gd name="T5" fmla="*/ 0 h 291"/>
                <a:gd name="T6" fmla="*/ 0 w 133"/>
                <a:gd name="T7" fmla="*/ 291 h 291"/>
                <a:gd name="T8" fmla="*/ 133 w 133"/>
                <a:gd name="T9" fmla="*/ 291 h 291"/>
                <a:gd name="T10" fmla="*/ 133 w 133"/>
                <a:gd name="T11" fmla="*/ 260 h 291"/>
                <a:gd name="T12" fmla="*/ 33 w 133"/>
                <a:gd name="T13" fmla="*/ 260 h 291"/>
              </a:gdLst>
              <a:ahLst/>
              <a:cxnLst>
                <a:cxn ang="0">
                  <a:pos x="T0" y="T1"/>
                </a:cxn>
                <a:cxn ang="0">
                  <a:pos x="T2" y="T3"/>
                </a:cxn>
                <a:cxn ang="0">
                  <a:pos x="T4" y="T5"/>
                </a:cxn>
                <a:cxn ang="0">
                  <a:pos x="T6" y="T7"/>
                </a:cxn>
                <a:cxn ang="0">
                  <a:pos x="T8" y="T9"/>
                </a:cxn>
                <a:cxn ang="0">
                  <a:pos x="T10" y="T11"/>
                </a:cxn>
                <a:cxn ang="0">
                  <a:pos x="T12" y="T13"/>
                </a:cxn>
              </a:cxnLst>
              <a:rect l="0" t="0" r="r" b="b"/>
              <a:pathLst>
                <a:path w="133" h="291">
                  <a:moveTo>
                    <a:pt x="33" y="260"/>
                  </a:moveTo>
                  <a:lnTo>
                    <a:pt x="33" y="0"/>
                  </a:lnTo>
                  <a:lnTo>
                    <a:pt x="0" y="0"/>
                  </a:lnTo>
                  <a:lnTo>
                    <a:pt x="0" y="291"/>
                  </a:lnTo>
                  <a:lnTo>
                    <a:pt x="133" y="291"/>
                  </a:lnTo>
                  <a:lnTo>
                    <a:pt x="133" y="260"/>
                  </a:lnTo>
                  <a:lnTo>
                    <a:pt x="33" y="260"/>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0" name="Freeform 43"/>
            <p:cNvSpPr>
              <a:spLocks/>
            </p:cNvSpPr>
            <p:nvPr/>
          </p:nvSpPr>
          <p:spPr bwMode="auto">
            <a:xfrm>
              <a:off x="8629" y="1431"/>
              <a:ext cx="133" cy="291"/>
            </a:xfrm>
            <a:custGeom>
              <a:avLst/>
              <a:gdLst>
                <a:gd name="T0" fmla="*/ 33 w 133"/>
                <a:gd name="T1" fmla="*/ 260 h 291"/>
                <a:gd name="T2" fmla="*/ 33 w 133"/>
                <a:gd name="T3" fmla="*/ 0 h 291"/>
                <a:gd name="T4" fmla="*/ 0 w 133"/>
                <a:gd name="T5" fmla="*/ 0 h 291"/>
                <a:gd name="T6" fmla="*/ 0 w 133"/>
                <a:gd name="T7" fmla="*/ 291 h 291"/>
                <a:gd name="T8" fmla="*/ 133 w 133"/>
                <a:gd name="T9" fmla="*/ 291 h 291"/>
                <a:gd name="T10" fmla="*/ 133 w 133"/>
                <a:gd name="T11" fmla="*/ 260 h 291"/>
                <a:gd name="T12" fmla="*/ 33 w 133"/>
                <a:gd name="T13" fmla="*/ 260 h 291"/>
              </a:gdLst>
              <a:ahLst/>
              <a:cxnLst>
                <a:cxn ang="0">
                  <a:pos x="T0" y="T1"/>
                </a:cxn>
                <a:cxn ang="0">
                  <a:pos x="T2" y="T3"/>
                </a:cxn>
                <a:cxn ang="0">
                  <a:pos x="T4" y="T5"/>
                </a:cxn>
                <a:cxn ang="0">
                  <a:pos x="T6" y="T7"/>
                </a:cxn>
                <a:cxn ang="0">
                  <a:pos x="T8" y="T9"/>
                </a:cxn>
                <a:cxn ang="0">
                  <a:pos x="T10" y="T11"/>
                </a:cxn>
                <a:cxn ang="0">
                  <a:pos x="T12" y="T13"/>
                </a:cxn>
              </a:cxnLst>
              <a:rect l="0" t="0" r="r" b="b"/>
              <a:pathLst>
                <a:path w="133" h="291">
                  <a:moveTo>
                    <a:pt x="33" y="260"/>
                  </a:moveTo>
                  <a:lnTo>
                    <a:pt x="33" y="0"/>
                  </a:lnTo>
                  <a:lnTo>
                    <a:pt x="0" y="0"/>
                  </a:lnTo>
                  <a:lnTo>
                    <a:pt x="0" y="291"/>
                  </a:lnTo>
                  <a:lnTo>
                    <a:pt x="133" y="291"/>
                  </a:lnTo>
                  <a:lnTo>
                    <a:pt x="133" y="260"/>
                  </a:lnTo>
                  <a:lnTo>
                    <a:pt x="33" y="260"/>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1" name="Freeform 44"/>
            <p:cNvSpPr>
              <a:spLocks noEditPoints="1"/>
            </p:cNvSpPr>
            <p:nvPr/>
          </p:nvSpPr>
          <p:spPr bwMode="auto">
            <a:xfrm>
              <a:off x="6535" y="1426"/>
              <a:ext cx="305" cy="301"/>
            </a:xfrm>
            <a:custGeom>
              <a:avLst/>
              <a:gdLst>
                <a:gd name="T0" fmla="*/ 234 w 234"/>
                <a:gd name="T1" fmla="*/ 116 h 232"/>
                <a:gd name="T2" fmla="*/ 117 w 234"/>
                <a:gd name="T3" fmla="*/ 232 h 232"/>
                <a:gd name="T4" fmla="*/ 0 w 234"/>
                <a:gd name="T5" fmla="*/ 116 h 232"/>
                <a:gd name="T6" fmla="*/ 117 w 234"/>
                <a:gd name="T7" fmla="*/ 0 h 232"/>
                <a:gd name="T8" fmla="*/ 234 w 234"/>
                <a:gd name="T9" fmla="*/ 116 h 232"/>
                <a:gd name="T10" fmla="*/ 25 w 234"/>
                <a:gd name="T11" fmla="*/ 116 h 232"/>
                <a:gd name="T12" fmla="*/ 117 w 234"/>
                <a:gd name="T13" fmla="*/ 208 h 232"/>
                <a:gd name="T14" fmla="*/ 209 w 234"/>
                <a:gd name="T15" fmla="*/ 116 h 232"/>
                <a:gd name="T16" fmla="*/ 117 w 234"/>
                <a:gd name="T17" fmla="*/ 23 h 232"/>
                <a:gd name="T18" fmla="*/ 25 w 234"/>
                <a:gd name="T19"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232">
                  <a:moveTo>
                    <a:pt x="234" y="116"/>
                  </a:moveTo>
                  <a:cubicBezTo>
                    <a:pt x="234" y="180"/>
                    <a:pt x="181" y="232"/>
                    <a:pt x="117" y="232"/>
                  </a:cubicBezTo>
                  <a:cubicBezTo>
                    <a:pt x="53" y="232"/>
                    <a:pt x="0" y="180"/>
                    <a:pt x="0" y="116"/>
                  </a:cubicBezTo>
                  <a:cubicBezTo>
                    <a:pt x="0" y="52"/>
                    <a:pt x="53" y="0"/>
                    <a:pt x="117" y="0"/>
                  </a:cubicBezTo>
                  <a:cubicBezTo>
                    <a:pt x="181" y="0"/>
                    <a:pt x="234" y="52"/>
                    <a:pt x="234" y="116"/>
                  </a:cubicBezTo>
                  <a:close/>
                  <a:moveTo>
                    <a:pt x="25" y="116"/>
                  </a:moveTo>
                  <a:cubicBezTo>
                    <a:pt x="25" y="166"/>
                    <a:pt x="66" y="208"/>
                    <a:pt x="117" y="208"/>
                  </a:cubicBezTo>
                  <a:cubicBezTo>
                    <a:pt x="168" y="208"/>
                    <a:pt x="209" y="166"/>
                    <a:pt x="209" y="116"/>
                  </a:cubicBezTo>
                  <a:cubicBezTo>
                    <a:pt x="209" y="65"/>
                    <a:pt x="168" y="23"/>
                    <a:pt x="117" y="23"/>
                  </a:cubicBezTo>
                  <a:cubicBezTo>
                    <a:pt x="66" y="23"/>
                    <a:pt x="25" y="65"/>
                    <a:pt x="25" y="116"/>
                  </a:cubicBez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2" name="Freeform 45"/>
            <p:cNvSpPr>
              <a:spLocks/>
            </p:cNvSpPr>
            <p:nvPr/>
          </p:nvSpPr>
          <p:spPr bwMode="auto">
            <a:xfrm>
              <a:off x="6867" y="1426"/>
              <a:ext cx="240" cy="301"/>
            </a:xfrm>
            <a:custGeom>
              <a:avLst/>
              <a:gdLst>
                <a:gd name="T0" fmla="*/ 184 w 184"/>
                <a:gd name="T1" fmla="*/ 53 h 232"/>
                <a:gd name="T2" fmla="*/ 115 w 184"/>
                <a:gd name="T3" fmla="*/ 23 h 232"/>
                <a:gd name="T4" fmla="*/ 25 w 184"/>
                <a:gd name="T5" fmla="*/ 116 h 232"/>
                <a:gd name="T6" fmla="*/ 116 w 184"/>
                <a:gd name="T7" fmla="*/ 208 h 232"/>
                <a:gd name="T8" fmla="*/ 184 w 184"/>
                <a:gd name="T9" fmla="*/ 179 h 232"/>
                <a:gd name="T10" fmla="*/ 184 w 184"/>
                <a:gd name="T11" fmla="*/ 210 h 232"/>
                <a:gd name="T12" fmla="*/ 117 w 184"/>
                <a:gd name="T13" fmla="*/ 232 h 232"/>
                <a:gd name="T14" fmla="*/ 0 w 184"/>
                <a:gd name="T15" fmla="*/ 117 h 232"/>
                <a:gd name="T16" fmla="*/ 117 w 184"/>
                <a:gd name="T17" fmla="*/ 0 h 232"/>
                <a:gd name="T18" fmla="*/ 184 w 184"/>
                <a:gd name="T19" fmla="*/ 22 h 232"/>
                <a:gd name="T20" fmla="*/ 184 w 184"/>
                <a:gd name="T21" fmla="*/ 5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232">
                  <a:moveTo>
                    <a:pt x="184" y="53"/>
                  </a:moveTo>
                  <a:cubicBezTo>
                    <a:pt x="166" y="34"/>
                    <a:pt x="141" y="23"/>
                    <a:pt x="115" y="23"/>
                  </a:cubicBezTo>
                  <a:cubicBezTo>
                    <a:pt x="65" y="23"/>
                    <a:pt x="25" y="66"/>
                    <a:pt x="25" y="116"/>
                  </a:cubicBezTo>
                  <a:cubicBezTo>
                    <a:pt x="25" y="165"/>
                    <a:pt x="66" y="208"/>
                    <a:pt x="116" y="208"/>
                  </a:cubicBezTo>
                  <a:cubicBezTo>
                    <a:pt x="141" y="208"/>
                    <a:pt x="166" y="196"/>
                    <a:pt x="184" y="179"/>
                  </a:cubicBezTo>
                  <a:cubicBezTo>
                    <a:pt x="184" y="210"/>
                    <a:pt x="184" y="210"/>
                    <a:pt x="184" y="210"/>
                  </a:cubicBezTo>
                  <a:cubicBezTo>
                    <a:pt x="164" y="224"/>
                    <a:pt x="141" y="232"/>
                    <a:pt x="117" y="232"/>
                  </a:cubicBezTo>
                  <a:cubicBezTo>
                    <a:pt x="53" y="232"/>
                    <a:pt x="0" y="180"/>
                    <a:pt x="0" y="117"/>
                  </a:cubicBezTo>
                  <a:cubicBezTo>
                    <a:pt x="0" y="52"/>
                    <a:pt x="53" y="0"/>
                    <a:pt x="117" y="0"/>
                  </a:cubicBezTo>
                  <a:cubicBezTo>
                    <a:pt x="142" y="0"/>
                    <a:pt x="164" y="7"/>
                    <a:pt x="184" y="22"/>
                  </a:cubicBezTo>
                  <a:lnTo>
                    <a:pt x="184" y="53"/>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3" name="Freeform 46"/>
            <p:cNvSpPr>
              <a:spLocks/>
            </p:cNvSpPr>
            <p:nvPr/>
          </p:nvSpPr>
          <p:spPr bwMode="auto">
            <a:xfrm>
              <a:off x="7170" y="1431"/>
              <a:ext cx="215" cy="291"/>
            </a:xfrm>
            <a:custGeom>
              <a:avLst/>
              <a:gdLst>
                <a:gd name="T0" fmla="*/ 183 w 215"/>
                <a:gd name="T1" fmla="*/ 118 h 291"/>
                <a:gd name="T2" fmla="*/ 183 w 215"/>
                <a:gd name="T3" fmla="*/ 0 h 291"/>
                <a:gd name="T4" fmla="*/ 215 w 215"/>
                <a:gd name="T5" fmla="*/ 0 h 291"/>
                <a:gd name="T6" fmla="*/ 215 w 215"/>
                <a:gd name="T7" fmla="*/ 291 h 291"/>
                <a:gd name="T8" fmla="*/ 183 w 215"/>
                <a:gd name="T9" fmla="*/ 291 h 291"/>
                <a:gd name="T10" fmla="*/ 183 w 215"/>
                <a:gd name="T11" fmla="*/ 148 h 291"/>
                <a:gd name="T12" fmla="*/ 33 w 215"/>
                <a:gd name="T13" fmla="*/ 148 h 291"/>
                <a:gd name="T14" fmla="*/ 33 w 215"/>
                <a:gd name="T15" fmla="*/ 291 h 291"/>
                <a:gd name="T16" fmla="*/ 0 w 215"/>
                <a:gd name="T17" fmla="*/ 291 h 291"/>
                <a:gd name="T18" fmla="*/ 0 w 215"/>
                <a:gd name="T19" fmla="*/ 0 h 291"/>
                <a:gd name="T20" fmla="*/ 33 w 215"/>
                <a:gd name="T21" fmla="*/ 0 h 291"/>
                <a:gd name="T22" fmla="*/ 33 w 215"/>
                <a:gd name="T23" fmla="*/ 118 h 291"/>
                <a:gd name="T24" fmla="*/ 183 w 215"/>
                <a:gd name="T25" fmla="*/ 11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 h="291">
                  <a:moveTo>
                    <a:pt x="183" y="118"/>
                  </a:moveTo>
                  <a:lnTo>
                    <a:pt x="183" y="0"/>
                  </a:lnTo>
                  <a:lnTo>
                    <a:pt x="215" y="0"/>
                  </a:lnTo>
                  <a:lnTo>
                    <a:pt x="215" y="291"/>
                  </a:lnTo>
                  <a:lnTo>
                    <a:pt x="183" y="291"/>
                  </a:lnTo>
                  <a:lnTo>
                    <a:pt x="183" y="148"/>
                  </a:lnTo>
                  <a:lnTo>
                    <a:pt x="33" y="148"/>
                  </a:lnTo>
                  <a:lnTo>
                    <a:pt x="33" y="291"/>
                  </a:lnTo>
                  <a:lnTo>
                    <a:pt x="0" y="291"/>
                  </a:lnTo>
                  <a:lnTo>
                    <a:pt x="0" y="0"/>
                  </a:lnTo>
                  <a:lnTo>
                    <a:pt x="33" y="0"/>
                  </a:lnTo>
                  <a:lnTo>
                    <a:pt x="33" y="118"/>
                  </a:lnTo>
                  <a:lnTo>
                    <a:pt x="183" y="118"/>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4" name="Freeform 47"/>
            <p:cNvSpPr>
              <a:spLocks noEditPoints="1"/>
            </p:cNvSpPr>
            <p:nvPr/>
          </p:nvSpPr>
          <p:spPr bwMode="auto">
            <a:xfrm>
              <a:off x="7499" y="1416"/>
              <a:ext cx="266" cy="306"/>
            </a:xfrm>
            <a:custGeom>
              <a:avLst/>
              <a:gdLst>
                <a:gd name="T0" fmla="*/ 70 w 266"/>
                <a:gd name="T1" fmla="*/ 223 h 306"/>
                <a:gd name="T2" fmla="*/ 35 w 266"/>
                <a:gd name="T3" fmla="*/ 306 h 306"/>
                <a:gd name="T4" fmla="*/ 0 w 266"/>
                <a:gd name="T5" fmla="*/ 306 h 306"/>
                <a:gd name="T6" fmla="*/ 134 w 266"/>
                <a:gd name="T7" fmla="*/ 0 h 306"/>
                <a:gd name="T8" fmla="*/ 266 w 266"/>
                <a:gd name="T9" fmla="*/ 306 h 306"/>
                <a:gd name="T10" fmla="*/ 230 w 266"/>
                <a:gd name="T11" fmla="*/ 306 h 306"/>
                <a:gd name="T12" fmla="*/ 195 w 266"/>
                <a:gd name="T13" fmla="*/ 223 h 306"/>
                <a:gd name="T14" fmla="*/ 70 w 266"/>
                <a:gd name="T15" fmla="*/ 223 h 306"/>
                <a:gd name="T16" fmla="*/ 134 w 266"/>
                <a:gd name="T17" fmla="*/ 76 h 306"/>
                <a:gd name="T18" fmla="*/ 84 w 266"/>
                <a:gd name="T19" fmla="*/ 193 h 306"/>
                <a:gd name="T20" fmla="*/ 182 w 266"/>
                <a:gd name="T21" fmla="*/ 193 h 306"/>
                <a:gd name="T22" fmla="*/ 134 w 266"/>
                <a:gd name="T23" fmla="*/ 7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6" h="306">
                  <a:moveTo>
                    <a:pt x="70" y="223"/>
                  </a:moveTo>
                  <a:lnTo>
                    <a:pt x="35" y="306"/>
                  </a:lnTo>
                  <a:lnTo>
                    <a:pt x="0" y="306"/>
                  </a:lnTo>
                  <a:lnTo>
                    <a:pt x="134" y="0"/>
                  </a:lnTo>
                  <a:lnTo>
                    <a:pt x="266" y="306"/>
                  </a:lnTo>
                  <a:lnTo>
                    <a:pt x="230" y="306"/>
                  </a:lnTo>
                  <a:lnTo>
                    <a:pt x="195" y="223"/>
                  </a:lnTo>
                  <a:lnTo>
                    <a:pt x="70" y="223"/>
                  </a:lnTo>
                  <a:close/>
                  <a:moveTo>
                    <a:pt x="134" y="76"/>
                  </a:moveTo>
                  <a:lnTo>
                    <a:pt x="84" y="193"/>
                  </a:lnTo>
                  <a:lnTo>
                    <a:pt x="182" y="193"/>
                  </a:lnTo>
                  <a:lnTo>
                    <a:pt x="134" y="76"/>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5" name="Freeform 48"/>
            <p:cNvSpPr>
              <a:spLocks/>
            </p:cNvSpPr>
            <p:nvPr/>
          </p:nvSpPr>
          <p:spPr bwMode="auto">
            <a:xfrm>
              <a:off x="7738" y="1431"/>
              <a:ext cx="238" cy="308"/>
            </a:xfrm>
            <a:custGeom>
              <a:avLst/>
              <a:gdLst>
                <a:gd name="T0" fmla="*/ 119 w 238"/>
                <a:gd name="T1" fmla="*/ 221 h 308"/>
                <a:gd name="T2" fmla="*/ 202 w 238"/>
                <a:gd name="T3" fmla="*/ 0 h 308"/>
                <a:gd name="T4" fmla="*/ 238 w 238"/>
                <a:gd name="T5" fmla="*/ 0 h 308"/>
                <a:gd name="T6" fmla="*/ 119 w 238"/>
                <a:gd name="T7" fmla="*/ 308 h 308"/>
                <a:gd name="T8" fmla="*/ 0 w 238"/>
                <a:gd name="T9" fmla="*/ 0 h 308"/>
                <a:gd name="T10" fmla="*/ 36 w 238"/>
                <a:gd name="T11" fmla="*/ 0 h 308"/>
                <a:gd name="T12" fmla="*/ 119 w 238"/>
                <a:gd name="T13" fmla="*/ 221 h 308"/>
              </a:gdLst>
              <a:ahLst/>
              <a:cxnLst>
                <a:cxn ang="0">
                  <a:pos x="T0" y="T1"/>
                </a:cxn>
                <a:cxn ang="0">
                  <a:pos x="T2" y="T3"/>
                </a:cxn>
                <a:cxn ang="0">
                  <a:pos x="T4" y="T5"/>
                </a:cxn>
                <a:cxn ang="0">
                  <a:pos x="T6" y="T7"/>
                </a:cxn>
                <a:cxn ang="0">
                  <a:pos x="T8" y="T9"/>
                </a:cxn>
                <a:cxn ang="0">
                  <a:pos x="T10" y="T11"/>
                </a:cxn>
                <a:cxn ang="0">
                  <a:pos x="T12" y="T13"/>
                </a:cxn>
              </a:cxnLst>
              <a:rect l="0" t="0" r="r" b="b"/>
              <a:pathLst>
                <a:path w="238" h="308">
                  <a:moveTo>
                    <a:pt x="119" y="221"/>
                  </a:moveTo>
                  <a:lnTo>
                    <a:pt x="202" y="0"/>
                  </a:lnTo>
                  <a:lnTo>
                    <a:pt x="238" y="0"/>
                  </a:lnTo>
                  <a:lnTo>
                    <a:pt x="119" y="308"/>
                  </a:lnTo>
                  <a:lnTo>
                    <a:pt x="0" y="0"/>
                  </a:lnTo>
                  <a:lnTo>
                    <a:pt x="36" y="0"/>
                  </a:lnTo>
                  <a:lnTo>
                    <a:pt x="119" y="221"/>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6" name="Freeform 49"/>
            <p:cNvSpPr>
              <a:spLocks/>
            </p:cNvSpPr>
            <p:nvPr/>
          </p:nvSpPr>
          <p:spPr bwMode="auto">
            <a:xfrm>
              <a:off x="8015" y="1431"/>
              <a:ext cx="132" cy="291"/>
            </a:xfrm>
            <a:custGeom>
              <a:avLst/>
              <a:gdLst>
                <a:gd name="T0" fmla="*/ 32 w 132"/>
                <a:gd name="T1" fmla="*/ 30 h 291"/>
                <a:gd name="T2" fmla="*/ 32 w 132"/>
                <a:gd name="T3" fmla="*/ 115 h 291"/>
                <a:gd name="T4" fmla="*/ 130 w 132"/>
                <a:gd name="T5" fmla="*/ 115 h 291"/>
                <a:gd name="T6" fmla="*/ 130 w 132"/>
                <a:gd name="T7" fmla="*/ 147 h 291"/>
                <a:gd name="T8" fmla="*/ 32 w 132"/>
                <a:gd name="T9" fmla="*/ 147 h 291"/>
                <a:gd name="T10" fmla="*/ 32 w 132"/>
                <a:gd name="T11" fmla="*/ 291 h 291"/>
                <a:gd name="T12" fmla="*/ 0 w 132"/>
                <a:gd name="T13" fmla="*/ 291 h 291"/>
                <a:gd name="T14" fmla="*/ 0 w 132"/>
                <a:gd name="T15" fmla="*/ 0 h 291"/>
                <a:gd name="T16" fmla="*/ 132 w 132"/>
                <a:gd name="T17" fmla="*/ 0 h 291"/>
                <a:gd name="T18" fmla="*/ 132 w 132"/>
                <a:gd name="T19" fmla="*/ 30 h 291"/>
                <a:gd name="T20" fmla="*/ 32 w 132"/>
                <a:gd name="T21" fmla="*/ 3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291">
                  <a:moveTo>
                    <a:pt x="32" y="30"/>
                  </a:moveTo>
                  <a:lnTo>
                    <a:pt x="32" y="115"/>
                  </a:lnTo>
                  <a:lnTo>
                    <a:pt x="130" y="115"/>
                  </a:lnTo>
                  <a:lnTo>
                    <a:pt x="130" y="147"/>
                  </a:lnTo>
                  <a:lnTo>
                    <a:pt x="32" y="147"/>
                  </a:lnTo>
                  <a:lnTo>
                    <a:pt x="32" y="291"/>
                  </a:lnTo>
                  <a:lnTo>
                    <a:pt x="0" y="291"/>
                  </a:lnTo>
                  <a:lnTo>
                    <a:pt x="0" y="0"/>
                  </a:lnTo>
                  <a:lnTo>
                    <a:pt x="132" y="0"/>
                  </a:lnTo>
                  <a:lnTo>
                    <a:pt x="132" y="30"/>
                  </a:lnTo>
                  <a:lnTo>
                    <a:pt x="32" y="30"/>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7" name="Freeform 50"/>
            <p:cNvSpPr>
              <a:spLocks noEditPoints="1"/>
            </p:cNvSpPr>
            <p:nvPr/>
          </p:nvSpPr>
          <p:spPr bwMode="auto">
            <a:xfrm>
              <a:off x="8150" y="1416"/>
              <a:ext cx="266" cy="306"/>
            </a:xfrm>
            <a:custGeom>
              <a:avLst/>
              <a:gdLst>
                <a:gd name="T0" fmla="*/ 70 w 266"/>
                <a:gd name="T1" fmla="*/ 223 h 306"/>
                <a:gd name="T2" fmla="*/ 35 w 266"/>
                <a:gd name="T3" fmla="*/ 306 h 306"/>
                <a:gd name="T4" fmla="*/ 0 w 266"/>
                <a:gd name="T5" fmla="*/ 306 h 306"/>
                <a:gd name="T6" fmla="*/ 134 w 266"/>
                <a:gd name="T7" fmla="*/ 0 h 306"/>
                <a:gd name="T8" fmla="*/ 266 w 266"/>
                <a:gd name="T9" fmla="*/ 306 h 306"/>
                <a:gd name="T10" fmla="*/ 229 w 266"/>
                <a:gd name="T11" fmla="*/ 306 h 306"/>
                <a:gd name="T12" fmla="*/ 195 w 266"/>
                <a:gd name="T13" fmla="*/ 223 h 306"/>
                <a:gd name="T14" fmla="*/ 70 w 266"/>
                <a:gd name="T15" fmla="*/ 223 h 306"/>
                <a:gd name="T16" fmla="*/ 134 w 266"/>
                <a:gd name="T17" fmla="*/ 76 h 306"/>
                <a:gd name="T18" fmla="*/ 83 w 266"/>
                <a:gd name="T19" fmla="*/ 193 h 306"/>
                <a:gd name="T20" fmla="*/ 182 w 266"/>
                <a:gd name="T21" fmla="*/ 193 h 306"/>
                <a:gd name="T22" fmla="*/ 134 w 266"/>
                <a:gd name="T23" fmla="*/ 7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6" h="306">
                  <a:moveTo>
                    <a:pt x="70" y="223"/>
                  </a:moveTo>
                  <a:lnTo>
                    <a:pt x="35" y="306"/>
                  </a:lnTo>
                  <a:lnTo>
                    <a:pt x="0" y="306"/>
                  </a:lnTo>
                  <a:lnTo>
                    <a:pt x="134" y="0"/>
                  </a:lnTo>
                  <a:lnTo>
                    <a:pt x="266" y="306"/>
                  </a:lnTo>
                  <a:lnTo>
                    <a:pt x="229" y="306"/>
                  </a:lnTo>
                  <a:lnTo>
                    <a:pt x="195" y="223"/>
                  </a:lnTo>
                  <a:lnTo>
                    <a:pt x="70" y="223"/>
                  </a:lnTo>
                  <a:close/>
                  <a:moveTo>
                    <a:pt x="134" y="76"/>
                  </a:moveTo>
                  <a:lnTo>
                    <a:pt x="83" y="193"/>
                  </a:lnTo>
                  <a:lnTo>
                    <a:pt x="182" y="193"/>
                  </a:lnTo>
                  <a:lnTo>
                    <a:pt x="134" y="76"/>
                  </a:lnTo>
                  <a:close/>
                </a:path>
              </a:pathLst>
            </a:custGeom>
            <a:solidFill>
              <a:srgbClr val="007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211089607"/>
      </p:ext>
    </p:extLst>
  </p:cSld>
  <p:clrMap bg1="lt1" tx1="dk1" bg2="lt2" tx2="dk2" accent1="accent1" accent2="accent2" accent3="accent3" accent4="accent4" accent5="accent5" accent6="accent6" hlink="hlink" folHlink="folHlink"/>
  <p:sldLayoutIdLst>
    <p:sldLayoutId id="2147483733" r:id="rId1"/>
    <p:sldLayoutId id="2147483745" r:id="rId2"/>
    <p:sldLayoutId id="2147483734" r:id="rId3"/>
    <p:sldLayoutId id="2147483735" r:id="rId4"/>
    <p:sldLayoutId id="2147483746" r:id="rId5"/>
    <p:sldLayoutId id="2147483751" r:id="rId6"/>
    <p:sldLayoutId id="2147483747" r:id="rId7"/>
    <p:sldLayoutId id="2147483752" r:id="rId8"/>
    <p:sldLayoutId id="2147483749" r:id="rId9"/>
    <p:sldLayoutId id="2147483750" r:id="rId10"/>
    <p:sldLayoutId id="2147483736" r:id="rId11"/>
    <p:sldLayoutId id="2147483737" r:id="rId12"/>
    <p:sldLayoutId id="2147483738" r:id="rId13"/>
    <p:sldLayoutId id="2147483739" r:id="rId14"/>
  </p:sldLayoutIdLst>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4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4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4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4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110" userDrawn="1">
          <p15:clr>
            <a:srgbClr val="F26B43"/>
          </p15:clr>
        </p15:guide>
        <p15:guide id="4" pos="7151" userDrawn="1">
          <p15:clr>
            <a:srgbClr val="F26B43"/>
          </p15:clr>
        </p15:guide>
        <p15:guide id="5" pos="529" userDrawn="1">
          <p15:clr>
            <a:srgbClr val="F26B43"/>
          </p15:clr>
        </p15:guide>
        <p15:guide id="6" pos="25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norrvatten.se/dricksvatten/forskningsprojekt/rapporter-och-examensarbeten/" TargetMode="External"/><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mailto:helene.ejhed@norrvatten.se" TargetMode="External"/><Relationship Id="rId5" Type="http://schemas.openxmlformats.org/officeDocument/2006/relationships/hyperlink" Target="mailto:frida.ekman@svoa.se" TargetMode="External"/><Relationship Id="rId4" Type="http://schemas.openxmlformats.org/officeDocument/2006/relationships/hyperlink" Target="https://www.stockholmvattenochavfall.se/kunskap/rapporter/rapporter/sjo--och-vattenvar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a:xfrm>
            <a:off x="1775521" y="3284984"/>
            <a:ext cx="6192688" cy="1440160"/>
          </a:xfrm>
        </p:spPr>
        <p:txBody>
          <a:bodyPr/>
          <a:lstStyle/>
          <a:p>
            <a:r>
              <a:rPr lang="sv-SE" sz="3200" dirty="0" smtClean="0">
                <a:solidFill>
                  <a:schemeClr val="bg1"/>
                </a:solidFill>
              </a:rPr>
              <a:t>Källor till PFAS – Massbalans för Östra Mälarens Vattenskyddsområde</a:t>
            </a:r>
            <a:endParaRPr lang="sv-SE" sz="3200" dirty="0">
              <a:solidFill>
                <a:schemeClr val="bg1"/>
              </a:solidFill>
            </a:endParaRPr>
          </a:p>
        </p:txBody>
      </p:sp>
      <p:sp>
        <p:nvSpPr>
          <p:cNvPr id="3" name="Rubrik 4"/>
          <p:cNvSpPr txBox="1">
            <a:spLocks/>
          </p:cNvSpPr>
          <p:nvPr/>
        </p:nvSpPr>
        <p:spPr>
          <a:xfrm>
            <a:off x="263352" y="6093296"/>
            <a:ext cx="8640589" cy="675456"/>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5400" b="0" kern="1200">
                <a:solidFill>
                  <a:schemeClr val="accent1"/>
                </a:solidFill>
                <a:latin typeface="+mj-lt"/>
                <a:ea typeface="+mj-ea"/>
                <a:cs typeface="+mj-cs"/>
              </a:defRPr>
            </a:lvl1pPr>
          </a:lstStyle>
          <a:p>
            <a:r>
              <a:rPr lang="sv-SE" sz="1800" dirty="0" smtClean="0">
                <a:solidFill>
                  <a:schemeClr val="bg1"/>
                </a:solidFill>
              </a:rPr>
              <a:t>Frida Ekman (SVOA)</a:t>
            </a:r>
          </a:p>
          <a:p>
            <a:r>
              <a:rPr lang="sv-SE" sz="1800" dirty="0" smtClean="0">
                <a:solidFill>
                  <a:schemeClr val="bg1"/>
                </a:solidFill>
              </a:rPr>
              <a:t>Helene Ejhed (Norrvatten)</a:t>
            </a:r>
            <a:endParaRPr lang="sv-SE" sz="1800" dirty="0">
              <a:solidFill>
                <a:schemeClr val="bg1"/>
              </a:solidFill>
            </a:endParaRPr>
          </a:p>
        </p:txBody>
      </p:sp>
      <p:pic>
        <p:nvPicPr>
          <p:cNvPr id="2" name="Bildobjekt 1"/>
          <p:cNvPicPr>
            <a:picLocks noChangeAspect="1"/>
          </p:cNvPicPr>
          <p:nvPr/>
        </p:nvPicPr>
        <p:blipFill>
          <a:blip r:embed="rId3"/>
          <a:stretch>
            <a:fillRect/>
          </a:stretch>
        </p:blipFill>
        <p:spPr>
          <a:xfrm rot="645318">
            <a:off x="8113015" y="841576"/>
            <a:ext cx="3502495" cy="49685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3664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a:xfrm>
            <a:off x="5663952" y="1412776"/>
            <a:ext cx="5938157" cy="1800199"/>
          </a:xfrm>
        </p:spPr>
        <p:txBody>
          <a:bodyPr/>
          <a:lstStyle/>
          <a:p>
            <a:r>
              <a:rPr lang="sv-SE" dirty="0" smtClean="0"/>
              <a:t>Ny data från in- och utlopp inom ÖM VSO, samt i tre vattendrag/sjöar</a:t>
            </a:r>
          </a:p>
          <a:p>
            <a:endParaRPr lang="sv-SE" dirty="0" smtClean="0"/>
          </a:p>
          <a:p>
            <a:r>
              <a:rPr lang="sv-SE" dirty="0"/>
              <a:t>Utvidgat massbalansen </a:t>
            </a:r>
            <a:r>
              <a:rPr lang="sv-SE" dirty="0">
                <a:sym typeface="Wingdings" panose="05000000000000000000" pitchFamily="2" charset="2"/>
              </a:rPr>
              <a:t> </a:t>
            </a:r>
            <a:r>
              <a:rPr lang="sv-SE" dirty="0"/>
              <a:t>Östra Mälarens </a:t>
            </a:r>
            <a:r>
              <a:rPr lang="sv-SE" dirty="0" smtClean="0"/>
              <a:t>VSO</a:t>
            </a:r>
          </a:p>
          <a:p>
            <a:endParaRPr lang="sv-SE" dirty="0" smtClean="0"/>
          </a:p>
          <a:p>
            <a:r>
              <a:rPr lang="sv-SE" dirty="0" smtClean="0"/>
              <a:t>Tre </a:t>
            </a:r>
            <a:r>
              <a:rPr lang="sv-SE" dirty="0"/>
              <a:t>massbalanser beräknas:</a:t>
            </a:r>
          </a:p>
          <a:p>
            <a:pPr lvl="1"/>
            <a:r>
              <a:rPr lang="sv-SE" dirty="0" smtClean="0"/>
              <a:t>Östra </a:t>
            </a:r>
            <a:r>
              <a:rPr lang="sv-SE" dirty="0"/>
              <a:t>Mälarens </a:t>
            </a:r>
            <a:r>
              <a:rPr lang="sv-SE" dirty="0" smtClean="0"/>
              <a:t>VSO </a:t>
            </a:r>
          </a:p>
          <a:p>
            <a:pPr lvl="1"/>
            <a:r>
              <a:rPr lang="sv-SE" dirty="0" smtClean="0"/>
              <a:t>Görväln </a:t>
            </a:r>
          </a:p>
          <a:p>
            <a:pPr lvl="1"/>
            <a:r>
              <a:rPr lang="sv-SE" dirty="0" smtClean="0"/>
              <a:t>Rödstensfjärden</a:t>
            </a:r>
          </a:p>
          <a:p>
            <a:pPr marL="457200" lvl="1" indent="0">
              <a:buNone/>
            </a:pPr>
            <a:endParaRPr lang="sv-SE" dirty="0" smtClean="0"/>
          </a:p>
          <a:p>
            <a:r>
              <a:rPr lang="sv-SE" dirty="0" smtClean="0"/>
              <a:t>I övrigt är metodik och övrig data den samma</a:t>
            </a:r>
            <a:endParaRPr lang="sv-SE" dirty="0"/>
          </a:p>
        </p:txBody>
      </p:sp>
      <p:sp>
        <p:nvSpPr>
          <p:cNvPr id="4" name="Rubrik 3"/>
          <p:cNvSpPr>
            <a:spLocks noGrp="1"/>
          </p:cNvSpPr>
          <p:nvPr>
            <p:ph type="title"/>
          </p:nvPr>
        </p:nvSpPr>
        <p:spPr>
          <a:xfrm>
            <a:off x="839415" y="620689"/>
            <a:ext cx="10492653" cy="648072"/>
          </a:xfrm>
        </p:spPr>
        <p:txBody>
          <a:bodyPr/>
          <a:lstStyle/>
          <a:p>
            <a:r>
              <a:rPr lang="sv-SE" dirty="0" smtClean="0"/>
              <a:t>Förändringar sedan tidigare rapport:</a:t>
            </a:r>
            <a:endParaRPr lang="sv-SE" dirty="0"/>
          </a:p>
        </p:txBody>
      </p:sp>
      <p:pic>
        <p:nvPicPr>
          <p:cNvPr id="6" name="Bildobjekt 5"/>
          <p:cNvPicPr>
            <a:picLocks noChangeAspect="1"/>
          </p:cNvPicPr>
          <p:nvPr/>
        </p:nvPicPr>
        <p:blipFill>
          <a:blip r:embed="rId2"/>
          <a:stretch>
            <a:fillRect/>
          </a:stretch>
        </p:blipFill>
        <p:spPr>
          <a:xfrm rot="21079753">
            <a:off x="171051" y="1315093"/>
            <a:ext cx="2828657" cy="4002211"/>
          </a:xfrm>
          <a:prstGeom prst="rect">
            <a:avLst/>
          </a:prstGeom>
          <a:ln>
            <a:noFill/>
          </a:ln>
          <a:effectLst>
            <a:outerShdw blurRad="190500" algn="tl" rotWithShape="0">
              <a:srgbClr val="000000">
                <a:alpha val="70000"/>
              </a:srgbClr>
            </a:outerShdw>
          </a:effectLst>
        </p:spPr>
      </p:pic>
      <p:pic>
        <p:nvPicPr>
          <p:cNvPr id="7" name="Bildobjekt 6"/>
          <p:cNvPicPr>
            <a:picLocks noChangeAspect="1"/>
          </p:cNvPicPr>
          <p:nvPr/>
        </p:nvPicPr>
        <p:blipFill>
          <a:blip r:embed="rId3"/>
          <a:stretch>
            <a:fillRect/>
          </a:stretch>
        </p:blipFill>
        <p:spPr>
          <a:xfrm rot="634945">
            <a:off x="2192466" y="2862877"/>
            <a:ext cx="2833026" cy="40188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92573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5735960" y="620688"/>
            <a:ext cx="4608512" cy="1020647"/>
          </a:xfrm>
        </p:spPr>
        <p:txBody>
          <a:bodyPr/>
          <a:lstStyle/>
          <a:p>
            <a:r>
              <a:rPr lang="sv-SE" dirty="0" smtClean="0"/>
              <a:t>Metodik</a:t>
            </a:r>
            <a:endParaRPr lang="sv-SE" dirty="0"/>
          </a:p>
        </p:txBody>
      </p:sp>
      <p:pic>
        <p:nvPicPr>
          <p:cNvPr id="4" name="Bildobjekt 3"/>
          <p:cNvPicPr/>
          <p:nvPr/>
        </p:nvPicPr>
        <p:blipFill>
          <a:blip r:embed="rId3"/>
          <a:stretch>
            <a:fillRect/>
          </a:stretch>
        </p:blipFill>
        <p:spPr>
          <a:xfrm>
            <a:off x="0" y="0"/>
            <a:ext cx="5159896" cy="6858000"/>
          </a:xfrm>
          <a:prstGeom prst="rect">
            <a:avLst/>
          </a:prstGeom>
          <a:ln>
            <a:solidFill>
              <a:schemeClr val="tx1"/>
            </a:solidFill>
          </a:ln>
        </p:spPr>
      </p:pic>
      <p:sp>
        <p:nvSpPr>
          <p:cNvPr id="5" name="Platshållare för text 2">
            <a:extLst>
              <a:ext uri="{FF2B5EF4-FFF2-40B4-BE49-F238E27FC236}">
                <a16:creationId xmlns:a16="http://schemas.microsoft.com/office/drawing/2014/main" id="{9589A134-22B6-4C65-AF07-2192E804A1B6}"/>
              </a:ext>
            </a:extLst>
          </p:cNvPr>
          <p:cNvSpPr txBox="1">
            <a:spLocks/>
          </p:cNvSpPr>
          <p:nvPr/>
        </p:nvSpPr>
        <p:spPr>
          <a:xfrm>
            <a:off x="6672064" y="3717032"/>
            <a:ext cx="3744416" cy="436806"/>
          </a:xfrm>
          <a:prstGeom prst="rect">
            <a:avLst/>
          </a:prstGeom>
          <a:ln>
            <a:solidFill>
              <a:schemeClr val="tx1"/>
            </a:solidFill>
          </a:ln>
        </p:spPr>
        <p:txBody>
          <a:bodyPr>
            <a:noAutofit/>
          </a:bodyPr>
          <a:lstStyle>
            <a:lvl1pPr marL="228600" indent="-228600" algn="l" defTabSz="914400" rtl="0" eaLnBrk="1" latinLnBrk="0" hangingPunct="1">
              <a:lnSpc>
                <a:spcPct val="11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4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4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4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4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800" dirty="0" smtClean="0"/>
              <a:t>Massbalans = Utflöde - ∑Inflöden </a:t>
            </a:r>
          </a:p>
          <a:p>
            <a:pPr marL="0" indent="0">
              <a:buFont typeface="Arial" panose="020B0604020202020204" pitchFamily="34" charset="0"/>
              <a:buNone/>
            </a:pPr>
            <a:endParaRPr lang="sv-SE" sz="1800" dirty="0" smtClean="0"/>
          </a:p>
          <a:p>
            <a:pPr marL="0" indent="0">
              <a:buNone/>
            </a:pPr>
            <a:endParaRPr lang="en-GB" sz="1800" dirty="0"/>
          </a:p>
        </p:txBody>
      </p:sp>
      <p:sp>
        <p:nvSpPr>
          <p:cNvPr id="6" name="textruta 5"/>
          <p:cNvSpPr txBox="1"/>
          <p:nvPr/>
        </p:nvSpPr>
        <p:spPr>
          <a:xfrm>
            <a:off x="7558119" y="1466200"/>
            <a:ext cx="4151784" cy="1200329"/>
          </a:xfrm>
          <a:prstGeom prst="rect">
            <a:avLst/>
          </a:prstGeom>
          <a:noFill/>
        </p:spPr>
        <p:txBody>
          <a:bodyPr wrap="square" rtlCol="0">
            <a:spAutoFit/>
          </a:bodyPr>
          <a:lstStyle/>
          <a:p>
            <a:r>
              <a:rPr lang="sv-SE" dirty="0"/>
              <a:t>Tre massbalanser </a:t>
            </a:r>
            <a:endParaRPr lang="sv-SE" dirty="0" smtClean="0"/>
          </a:p>
          <a:p>
            <a:pPr marL="285750" indent="-285750">
              <a:buFont typeface="Arial" panose="020B0604020202020204" pitchFamily="34" charset="0"/>
              <a:buChar char="•"/>
            </a:pPr>
            <a:r>
              <a:rPr lang="sv-SE" dirty="0" smtClean="0"/>
              <a:t>Östra </a:t>
            </a:r>
            <a:r>
              <a:rPr lang="sv-SE" dirty="0"/>
              <a:t>Mälarens VSO </a:t>
            </a:r>
          </a:p>
          <a:p>
            <a:pPr marL="285750" indent="-285750">
              <a:buFont typeface="Arial" panose="020B0604020202020204" pitchFamily="34" charset="0"/>
              <a:buChar char="•"/>
            </a:pPr>
            <a:r>
              <a:rPr lang="sv-SE" dirty="0"/>
              <a:t>Görväln </a:t>
            </a:r>
            <a:endParaRPr lang="sv-SE" dirty="0" smtClean="0"/>
          </a:p>
          <a:p>
            <a:pPr marL="285750" indent="-285750">
              <a:buFont typeface="Arial" panose="020B0604020202020204" pitchFamily="34" charset="0"/>
              <a:buChar char="•"/>
            </a:pPr>
            <a:r>
              <a:rPr lang="sv-SE" dirty="0" smtClean="0"/>
              <a:t>Rödstensfjärden</a:t>
            </a:r>
            <a:endParaRPr lang="sv-SE" dirty="0"/>
          </a:p>
        </p:txBody>
      </p:sp>
    </p:spTree>
    <p:extLst>
      <p:ext uri="{BB962C8B-B14F-4D97-AF65-F5344CB8AC3E}">
        <p14:creationId xmlns:p14="http://schemas.microsoft.com/office/powerpoint/2010/main" val="4043301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5735960" y="620688"/>
            <a:ext cx="4608512" cy="1020647"/>
          </a:xfrm>
        </p:spPr>
        <p:txBody>
          <a:bodyPr/>
          <a:lstStyle/>
          <a:p>
            <a:r>
              <a:rPr lang="sv-SE" dirty="0" smtClean="0"/>
              <a:t>Metodik</a:t>
            </a:r>
            <a:endParaRPr lang="sv-SE" dirty="0"/>
          </a:p>
        </p:txBody>
      </p:sp>
      <p:pic>
        <p:nvPicPr>
          <p:cNvPr id="4" name="Bildobjekt 3"/>
          <p:cNvPicPr/>
          <p:nvPr/>
        </p:nvPicPr>
        <p:blipFill>
          <a:blip r:embed="rId3"/>
          <a:stretch>
            <a:fillRect/>
          </a:stretch>
        </p:blipFill>
        <p:spPr>
          <a:xfrm>
            <a:off x="0" y="0"/>
            <a:ext cx="5159896" cy="6858000"/>
          </a:xfrm>
          <a:prstGeom prst="rect">
            <a:avLst/>
          </a:prstGeom>
          <a:ln>
            <a:solidFill>
              <a:schemeClr val="tx1"/>
            </a:solidFill>
          </a:ln>
        </p:spPr>
      </p:pic>
      <p:sp>
        <p:nvSpPr>
          <p:cNvPr id="10" name="Rektangel med rundade hörn 9"/>
          <p:cNvSpPr/>
          <p:nvPr/>
        </p:nvSpPr>
        <p:spPr>
          <a:xfrm>
            <a:off x="3603946" y="1268760"/>
            <a:ext cx="3687964" cy="1806749"/>
          </a:xfrm>
          <a:prstGeom prst="roundRect">
            <a:avLst/>
          </a:prstGeom>
          <a:solidFill>
            <a:schemeClr val="accent3">
              <a:lumMod val="5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lnSpc>
                <a:spcPct val="100000"/>
              </a:lnSpc>
              <a:buFont typeface="Arial" panose="020B0604020202020204" pitchFamily="34" charset="0"/>
              <a:buChar char="•"/>
            </a:pPr>
            <a:r>
              <a:rPr lang="sv-SE" sz="1600" dirty="0">
                <a:solidFill>
                  <a:schemeClr val="bg1"/>
                </a:solidFill>
              </a:rPr>
              <a:t>Avfallsanläggningar (3 </a:t>
            </a:r>
            <a:r>
              <a:rPr lang="sv-SE" sz="1600" dirty="0" err="1">
                <a:solidFill>
                  <a:schemeClr val="bg1"/>
                </a:solidFill>
              </a:rPr>
              <a:t>st</a:t>
            </a:r>
            <a:r>
              <a:rPr lang="sv-SE" sz="1600" dirty="0">
                <a:solidFill>
                  <a:schemeClr val="bg1"/>
                </a:solidFill>
              </a:rPr>
              <a:t>)</a:t>
            </a:r>
          </a:p>
          <a:p>
            <a:pPr marL="285750" indent="-285750">
              <a:lnSpc>
                <a:spcPct val="100000"/>
              </a:lnSpc>
              <a:buFont typeface="Arial" panose="020B0604020202020204" pitchFamily="34" charset="0"/>
              <a:buChar char="•"/>
            </a:pPr>
            <a:r>
              <a:rPr lang="sv-SE" sz="1600" dirty="0">
                <a:solidFill>
                  <a:schemeClr val="bg1"/>
                </a:solidFill>
              </a:rPr>
              <a:t>Enskilda avlopp</a:t>
            </a:r>
          </a:p>
          <a:p>
            <a:pPr marL="285750" indent="-285750">
              <a:lnSpc>
                <a:spcPct val="100000"/>
              </a:lnSpc>
              <a:buFont typeface="Arial" panose="020B0604020202020204" pitchFamily="34" charset="0"/>
              <a:buChar char="•"/>
            </a:pPr>
            <a:r>
              <a:rPr lang="sv-SE" sz="1600" dirty="0">
                <a:solidFill>
                  <a:schemeClr val="bg1"/>
                </a:solidFill>
              </a:rPr>
              <a:t>Markanvändning (skog, jordbruk, tätorter)</a:t>
            </a:r>
          </a:p>
          <a:p>
            <a:pPr marL="285750" indent="-285750">
              <a:lnSpc>
                <a:spcPct val="100000"/>
              </a:lnSpc>
              <a:buFont typeface="Arial" panose="020B0604020202020204" pitchFamily="34" charset="0"/>
              <a:buChar char="•"/>
            </a:pPr>
            <a:r>
              <a:rPr lang="sv-SE" sz="1600" dirty="0">
                <a:solidFill>
                  <a:schemeClr val="bg1"/>
                </a:solidFill>
              </a:rPr>
              <a:t>Brandskumsplatser</a:t>
            </a:r>
          </a:p>
          <a:p>
            <a:pPr marL="285750" indent="-285750">
              <a:lnSpc>
                <a:spcPct val="100000"/>
              </a:lnSpc>
              <a:buFont typeface="Arial" panose="020B0604020202020204" pitchFamily="34" charset="0"/>
              <a:buChar char="•"/>
            </a:pPr>
            <a:r>
              <a:rPr lang="sv-SE" sz="1600" dirty="0">
                <a:solidFill>
                  <a:schemeClr val="bg1"/>
                </a:solidFill>
              </a:rPr>
              <a:t>Enskilda punktkällor (NIRAS)</a:t>
            </a:r>
          </a:p>
        </p:txBody>
      </p:sp>
      <p:sp>
        <p:nvSpPr>
          <p:cNvPr id="12" name="Rektangel med rundade hörn 11"/>
          <p:cNvSpPr/>
          <p:nvPr/>
        </p:nvSpPr>
        <p:spPr>
          <a:xfrm>
            <a:off x="4133900" y="3156240"/>
            <a:ext cx="1310257" cy="504056"/>
          </a:xfrm>
          <a:prstGeom prst="roundRect">
            <a:avLst/>
          </a:prstGeom>
          <a:solidFill>
            <a:schemeClr val="accent3">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nSpc>
                <a:spcPct val="100000"/>
              </a:lnSpc>
            </a:pPr>
            <a:r>
              <a:rPr lang="sv-SE" sz="1600" dirty="0" smtClean="0">
                <a:solidFill>
                  <a:schemeClr val="bg1"/>
                </a:solidFill>
              </a:rPr>
              <a:t>Nederbörd</a:t>
            </a:r>
            <a:endParaRPr lang="sv-SE" dirty="0">
              <a:solidFill>
                <a:schemeClr val="bg1"/>
              </a:solidFill>
            </a:endParaRPr>
          </a:p>
        </p:txBody>
      </p:sp>
      <p:cxnSp>
        <p:nvCxnSpPr>
          <p:cNvPr id="14" name="Rak pilkoppling 13"/>
          <p:cNvCxnSpPr>
            <a:stCxn id="10" idx="1"/>
          </p:cNvCxnSpPr>
          <p:nvPr/>
        </p:nvCxnSpPr>
        <p:spPr>
          <a:xfrm flipH="1">
            <a:off x="1847528" y="2172135"/>
            <a:ext cx="1756418" cy="327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ak pilkoppling 16"/>
          <p:cNvCxnSpPr>
            <a:stCxn id="12" idx="1"/>
          </p:cNvCxnSpPr>
          <p:nvPr/>
        </p:nvCxnSpPr>
        <p:spPr>
          <a:xfrm flipH="1">
            <a:off x="2279576" y="3408268"/>
            <a:ext cx="1854324" cy="207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Ellips 19"/>
          <p:cNvSpPr/>
          <p:nvPr/>
        </p:nvSpPr>
        <p:spPr>
          <a:xfrm>
            <a:off x="2848583" y="3978339"/>
            <a:ext cx="57606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p:cNvSpPr/>
          <p:nvPr/>
        </p:nvSpPr>
        <p:spPr>
          <a:xfrm>
            <a:off x="3153044" y="5418169"/>
            <a:ext cx="57606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p:cNvSpPr/>
          <p:nvPr/>
        </p:nvSpPr>
        <p:spPr>
          <a:xfrm>
            <a:off x="4159562" y="4554403"/>
            <a:ext cx="734193" cy="7650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p:cNvSpPr/>
          <p:nvPr/>
        </p:nvSpPr>
        <p:spPr>
          <a:xfrm>
            <a:off x="2424862" y="1764172"/>
            <a:ext cx="452904" cy="472205"/>
          </a:xfrm>
          <a:prstGeom prst="ellipse">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p:cNvSpPr/>
          <p:nvPr/>
        </p:nvSpPr>
        <p:spPr>
          <a:xfrm>
            <a:off x="335360" y="2276872"/>
            <a:ext cx="486802" cy="495920"/>
          </a:xfrm>
          <a:prstGeom prst="ellipse">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p:cNvSpPr/>
          <p:nvPr/>
        </p:nvSpPr>
        <p:spPr>
          <a:xfrm>
            <a:off x="430838" y="2700688"/>
            <a:ext cx="452904" cy="472205"/>
          </a:xfrm>
          <a:prstGeom prst="ellipse">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p:cNvSpPr/>
          <p:nvPr/>
        </p:nvSpPr>
        <p:spPr>
          <a:xfrm>
            <a:off x="836169" y="5319436"/>
            <a:ext cx="452904" cy="472205"/>
          </a:xfrm>
          <a:prstGeom prst="ellipse">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p:cNvSpPr/>
          <p:nvPr/>
        </p:nvSpPr>
        <p:spPr>
          <a:xfrm>
            <a:off x="2424862" y="4997894"/>
            <a:ext cx="452904" cy="472205"/>
          </a:xfrm>
          <a:prstGeom prst="ellipse">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Ellips 25"/>
          <p:cNvSpPr/>
          <p:nvPr/>
        </p:nvSpPr>
        <p:spPr>
          <a:xfrm>
            <a:off x="3360748" y="5973316"/>
            <a:ext cx="452904" cy="472205"/>
          </a:xfrm>
          <a:prstGeom prst="ellipse">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Platshållare för text 2">
            <a:extLst>
              <a:ext uri="{FF2B5EF4-FFF2-40B4-BE49-F238E27FC236}">
                <a16:creationId xmlns:a16="http://schemas.microsoft.com/office/drawing/2014/main" id="{9589A134-22B6-4C65-AF07-2192E804A1B6}"/>
              </a:ext>
            </a:extLst>
          </p:cNvPr>
          <p:cNvSpPr txBox="1">
            <a:spLocks/>
          </p:cNvSpPr>
          <p:nvPr/>
        </p:nvSpPr>
        <p:spPr>
          <a:xfrm>
            <a:off x="6672064" y="3717032"/>
            <a:ext cx="3744416" cy="436806"/>
          </a:xfrm>
          <a:prstGeom prst="rect">
            <a:avLst/>
          </a:prstGeom>
          <a:ln>
            <a:solidFill>
              <a:schemeClr val="tx1"/>
            </a:solidFill>
          </a:ln>
        </p:spPr>
        <p:txBody>
          <a:bodyPr>
            <a:noAutofit/>
          </a:bodyPr>
          <a:lstStyle>
            <a:lvl1pPr marL="228600" indent="-228600" algn="l" defTabSz="914400" rtl="0" eaLnBrk="1" latinLnBrk="0" hangingPunct="1">
              <a:lnSpc>
                <a:spcPct val="11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4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4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4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4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800" dirty="0" smtClean="0"/>
              <a:t>Massbalans = </a:t>
            </a:r>
            <a:r>
              <a:rPr lang="sv-SE" sz="1800" dirty="0" smtClean="0">
                <a:solidFill>
                  <a:srgbClr val="FF0000"/>
                </a:solidFill>
              </a:rPr>
              <a:t>Utflöde</a:t>
            </a:r>
            <a:r>
              <a:rPr lang="sv-SE" sz="1800" dirty="0" smtClean="0"/>
              <a:t> - </a:t>
            </a:r>
            <a:r>
              <a:rPr lang="sv-SE" sz="1800" dirty="0" smtClean="0">
                <a:solidFill>
                  <a:schemeClr val="accent3">
                    <a:lumMod val="50000"/>
                  </a:schemeClr>
                </a:solidFill>
              </a:rPr>
              <a:t>∑Inflöden </a:t>
            </a:r>
          </a:p>
          <a:p>
            <a:pPr marL="0" indent="0">
              <a:buFont typeface="Arial" panose="020B0604020202020204" pitchFamily="34" charset="0"/>
              <a:buNone/>
            </a:pPr>
            <a:endParaRPr lang="sv-SE" sz="1800" dirty="0" smtClean="0"/>
          </a:p>
          <a:p>
            <a:pPr marL="0" indent="0">
              <a:buNone/>
            </a:pPr>
            <a:endParaRPr lang="en-GB" sz="1800" dirty="0"/>
          </a:p>
        </p:txBody>
      </p:sp>
      <p:sp>
        <p:nvSpPr>
          <p:cNvPr id="2" name="textruta 1"/>
          <p:cNvSpPr txBox="1"/>
          <p:nvPr/>
        </p:nvSpPr>
        <p:spPr>
          <a:xfrm>
            <a:off x="7558119" y="1466200"/>
            <a:ext cx="4151784" cy="1200329"/>
          </a:xfrm>
          <a:prstGeom prst="rect">
            <a:avLst/>
          </a:prstGeom>
          <a:noFill/>
        </p:spPr>
        <p:txBody>
          <a:bodyPr wrap="square" rtlCol="0">
            <a:spAutoFit/>
          </a:bodyPr>
          <a:lstStyle/>
          <a:p>
            <a:r>
              <a:rPr lang="sv-SE" dirty="0"/>
              <a:t>Tre massbalanser </a:t>
            </a:r>
            <a:endParaRPr lang="sv-SE" dirty="0" smtClean="0"/>
          </a:p>
          <a:p>
            <a:pPr marL="285750" indent="-285750">
              <a:buFont typeface="Arial" panose="020B0604020202020204" pitchFamily="34" charset="0"/>
              <a:buChar char="•"/>
            </a:pPr>
            <a:r>
              <a:rPr lang="sv-SE" dirty="0" smtClean="0"/>
              <a:t>Östra </a:t>
            </a:r>
            <a:r>
              <a:rPr lang="sv-SE" dirty="0"/>
              <a:t>Mälarens VSO </a:t>
            </a:r>
          </a:p>
          <a:p>
            <a:pPr marL="285750" indent="-285750">
              <a:buFont typeface="Arial" panose="020B0604020202020204" pitchFamily="34" charset="0"/>
              <a:buChar char="•"/>
            </a:pPr>
            <a:r>
              <a:rPr lang="sv-SE" dirty="0"/>
              <a:t>Görväln </a:t>
            </a:r>
            <a:endParaRPr lang="sv-SE" dirty="0" smtClean="0"/>
          </a:p>
          <a:p>
            <a:pPr marL="285750" indent="-285750">
              <a:buFont typeface="Arial" panose="020B0604020202020204" pitchFamily="34" charset="0"/>
              <a:buChar char="•"/>
            </a:pPr>
            <a:r>
              <a:rPr lang="sv-SE" dirty="0" smtClean="0"/>
              <a:t>Rödstensfjärden</a:t>
            </a:r>
            <a:endParaRPr lang="sv-SE" dirty="0"/>
          </a:p>
        </p:txBody>
      </p:sp>
    </p:spTree>
    <p:extLst>
      <p:ext uri="{BB962C8B-B14F-4D97-AF65-F5344CB8AC3E}">
        <p14:creationId xmlns:p14="http://schemas.microsoft.com/office/powerpoint/2010/main" val="3484840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 5"/>
          <p:cNvSpPr>
            <a:spLocks noGrp="1"/>
          </p:cNvSpPr>
          <p:nvPr>
            <p:ph type="pic" sz="quarter" idx="13"/>
          </p:nvPr>
        </p:nvSpPr>
        <p:spPr/>
      </p:sp>
      <p:sp>
        <p:nvSpPr>
          <p:cNvPr id="4" name="Rubrik 3"/>
          <p:cNvSpPr>
            <a:spLocks noGrp="1"/>
          </p:cNvSpPr>
          <p:nvPr>
            <p:ph type="title"/>
          </p:nvPr>
        </p:nvSpPr>
        <p:spPr/>
        <p:txBody>
          <a:bodyPr/>
          <a:lstStyle/>
          <a:p>
            <a:r>
              <a:rPr lang="sv-SE" dirty="0" smtClean="0"/>
              <a:t>Resultat</a:t>
            </a:r>
            <a:endParaRPr lang="sv-SE" dirty="0"/>
          </a:p>
        </p:txBody>
      </p:sp>
      <p:sp>
        <p:nvSpPr>
          <p:cNvPr id="5" name="Platshållare för text 4"/>
          <p:cNvSpPr>
            <a:spLocks noGrp="1"/>
          </p:cNvSpPr>
          <p:nvPr>
            <p:ph type="body" idx="1"/>
          </p:nvPr>
        </p:nvSpPr>
        <p:spPr>
          <a:xfrm>
            <a:off x="831850" y="1828667"/>
            <a:ext cx="10515600" cy="2464429"/>
          </a:xfrm>
        </p:spPr>
        <p:txBody>
          <a:bodyPr/>
          <a:lstStyle/>
          <a:p>
            <a:pPr marL="342900" indent="-342900">
              <a:buFont typeface="Arial" panose="020B0604020202020204" pitchFamily="34" charset="0"/>
              <a:buChar char="•"/>
            </a:pPr>
            <a:r>
              <a:rPr lang="sv-SE" dirty="0" smtClean="0"/>
              <a:t>Massbalanser</a:t>
            </a:r>
          </a:p>
          <a:p>
            <a:pPr marL="800100" lvl="1" indent="-342900">
              <a:buFont typeface="Arial" panose="020B0604020202020204" pitchFamily="34" charset="0"/>
              <a:buChar char="•"/>
            </a:pPr>
            <a:r>
              <a:rPr lang="sv-SE" dirty="0" smtClean="0">
                <a:solidFill>
                  <a:schemeClr val="bg1"/>
                </a:solidFill>
              </a:rPr>
              <a:t>Östra Mälarens VSO</a:t>
            </a:r>
          </a:p>
          <a:p>
            <a:pPr marL="800100" lvl="1" indent="-342900">
              <a:buFont typeface="Arial" panose="020B0604020202020204" pitchFamily="34" charset="0"/>
              <a:buChar char="•"/>
            </a:pPr>
            <a:r>
              <a:rPr lang="sv-SE" dirty="0" smtClean="0">
                <a:solidFill>
                  <a:schemeClr val="bg1"/>
                </a:solidFill>
              </a:rPr>
              <a:t>Görväln</a:t>
            </a:r>
          </a:p>
          <a:p>
            <a:pPr marL="800100" lvl="1" indent="-342900">
              <a:buFont typeface="Arial" panose="020B0604020202020204" pitchFamily="34" charset="0"/>
              <a:buChar char="•"/>
            </a:pPr>
            <a:r>
              <a:rPr lang="sv-SE" dirty="0" smtClean="0">
                <a:solidFill>
                  <a:schemeClr val="bg1"/>
                </a:solidFill>
              </a:rPr>
              <a:t>Rödstensfjärden</a:t>
            </a:r>
            <a:endParaRPr lang="sv-SE" dirty="0">
              <a:solidFill>
                <a:schemeClr val="bg1"/>
              </a:solidFill>
            </a:endParaRPr>
          </a:p>
        </p:txBody>
      </p:sp>
      <p:sp>
        <p:nvSpPr>
          <p:cNvPr id="2" name="textruta 1"/>
          <p:cNvSpPr txBox="1"/>
          <p:nvPr/>
        </p:nvSpPr>
        <p:spPr>
          <a:xfrm>
            <a:off x="983432" y="5085184"/>
            <a:ext cx="8208912" cy="369332"/>
          </a:xfrm>
          <a:prstGeom prst="rect">
            <a:avLst/>
          </a:prstGeom>
          <a:noFill/>
        </p:spPr>
        <p:txBody>
          <a:bodyPr wrap="square" rtlCol="0">
            <a:spAutoFit/>
          </a:bodyPr>
          <a:lstStyle/>
          <a:p>
            <a:r>
              <a:rPr lang="sv-SE" dirty="0" smtClean="0">
                <a:solidFill>
                  <a:schemeClr val="bg1"/>
                </a:solidFill>
              </a:rPr>
              <a:t>Resultat finns för </a:t>
            </a:r>
            <a:r>
              <a:rPr lang="en-GB" dirty="0">
                <a:solidFill>
                  <a:schemeClr val="bg1"/>
                </a:solidFill>
                <a:ea typeface="Times New Roman" panose="02020603050405020304" pitchFamily="18" charset="0"/>
              </a:rPr>
              <a:t>∑</a:t>
            </a:r>
            <a:r>
              <a:rPr lang="en-GB" baseline="-25000" dirty="0" smtClean="0">
                <a:solidFill>
                  <a:schemeClr val="bg1"/>
                </a:solidFill>
                <a:ea typeface="Times New Roman" panose="02020603050405020304" pitchFamily="18" charset="0"/>
              </a:rPr>
              <a:t>21</a:t>
            </a:r>
            <a:r>
              <a:rPr lang="en-GB" dirty="0" smtClean="0">
                <a:solidFill>
                  <a:schemeClr val="bg1"/>
                </a:solidFill>
                <a:ea typeface="Times New Roman" panose="02020603050405020304" pitchFamily="18" charset="0"/>
              </a:rPr>
              <a:t>PFAS, ∑</a:t>
            </a:r>
            <a:r>
              <a:rPr lang="en-GB" baseline="-25000" dirty="0" smtClean="0">
                <a:solidFill>
                  <a:schemeClr val="bg1"/>
                </a:solidFill>
                <a:ea typeface="Times New Roman" panose="02020603050405020304" pitchFamily="18" charset="0"/>
              </a:rPr>
              <a:t>4</a:t>
            </a:r>
            <a:r>
              <a:rPr lang="en-GB" dirty="0" smtClean="0">
                <a:solidFill>
                  <a:schemeClr val="bg1"/>
                </a:solidFill>
                <a:ea typeface="Times New Roman" panose="02020603050405020304" pitchFamily="18" charset="0"/>
              </a:rPr>
              <a:t>PFAS &amp; PFOS – </a:t>
            </a:r>
            <a:r>
              <a:rPr lang="en-GB" dirty="0" err="1" smtClean="0">
                <a:solidFill>
                  <a:schemeClr val="bg1"/>
                </a:solidFill>
                <a:ea typeface="Times New Roman" panose="02020603050405020304" pitchFamily="18" charset="0"/>
              </a:rPr>
              <a:t>Fokus</a:t>
            </a:r>
            <a:r>
              <a:rPr lang="en-GB" dirty="0" smtClean="0">
                <a:solidFill>
                  <a:schemeClr val="bg1"/>
                </a:solidFill>
                <a:ea typeface="Times New Roman" panose="02020603050405020304" pitchFamily="18" charset="0"/>
              </a:rPr>
              <a:t> </a:t>
            </a:r>
            <a:r>
              <a:rPr lang="en-GB" dirty="0" err="1" smtClean="0">
                <a:solidFill>
                  <a:schemeClr val="bg1"/>
                </a:solidFill>
                <a:ea typeface="Times New Roman" panose="02020603050405020304" pitchFamily="18" charset="0"/>
              </a:rPr>
              <a:t>idag</a:t>
            </a:r>
            <a:r>
              <a:rPr lang="en-GB" dirty="0" smtClean="0">
                <a:solidFill>
                  <a:schemeClr val="bg1"/>
                </a:solidFill>
                <a:ea typeface="Times New Roman" panose="02020603050405020304" pitchFamily="18" charset="0"/>
              </a:rPr>
              <a:t>: </a:t>
            </a:r>
            <a:r>
              <a:rPr lang="en-GB" dirty="0">
                <a:solidFill>
                  <a:schemeClr val="bg1"/>
                </a:solidFill>
                <a:ea typeface="Times New Roman" panose="02020603050405020304" pitchFamily="18" charset="0"/>
              </a:rPr>
              <a:t>∑</a:t>
            </a:r>
            <a:r>
              <a:rPr lang="en-GB" baseline="-25000" dirty="0">
                <a:solidFill>
                  <a:schemeClr val="bg1"/>
                </a:solidFill>
                <a:ea typeface="Times New Roman" panose="02020603050405020304" pitchFamily="18" charset="0"/>
              </a:rPr>
              <a:t>4</a:t>
            </a:r>
            <a:r>
              <a:rPr lang="en-GB" dirty="0">
                <a:solidFill>
                  <a:schemeClr val="bg1"/>
                </a:solidFill>
                <a:ea typeface="Times New Roman" panose="02020603050405020304" pitchFamily="18" charset="0"/>
              </a:rPr>
              <a:t>PFAS </a:t>
            </a:r>
            <a:endParaRPr lang="sv-SE" dirty="0">
              <a:solidFill>
                <a:schemeClr val="bg1"/>
              </a:solidFill>
            </a:endParaRPr>
          </a:p>
        </p:txBody>
      </p:sp>
    </p:spTree>
    <p:extLst>
      <p:ext uri="{BB962C8B-B14F-4D97-AF65-F5344CB8AC3E}">
        <p14:creationId xmlns:p14="http://schemas.microsoft.com/office/powerpoint/2010/main" val="41319396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tshållare för innehåll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159896" cy="6879862"/>
          </a:xfrm>
        </p:spPr>
      </p:pic>
      <p:pic>
        <p:nvPicPr>
          <p:cNvPr id="3" name="Bildobjekt 2"/>
          <p:cNvPicPr>
            <a:picLocks noChangeAspect="1"/>
          </p:cNvPicPr>
          <p:nvPr/>
        </p:nvPicPr>
        <p:blipFill>
          <a:blip r:embed="rId4"/>
          <a:stretch>
            <a:fillRect/>
          </a:stretch>
        </p:blipFill>
        <p:spPr>
          <a:xfrm>
            <a:off x="5528186" y="116632"/>
            <a:ext cx="6048672" cy="5075452"/>
          </a:xfrm>
          <a:prstGeom prst="rect">
            <a:avLst/>
          </a:prstGeom>
        </p:spPr>
      </p:pic>
      <p:sp>
        <p:nvSpPr>
          <p:cNvPr id="4" name="textruta 3"/>
          <p:cNvSpPr txBox="1"/>
          <p:nvPr/>
        </p:nvSpPr>
        <p:spPr>
          <a:xfrm>
            <a:off x="5519936" y="5949280"/>
            <a:ext cx="6552728" cy="923330"/>
          </a:xfrm>
          <a:prstGeom prst="rect">
            <a:avLst/>
          </a:prstGeom>
          <a:solidFill>
            <a:schemeClr val="bg1"/>
          </a:solidFill>
        </p:spPr>
        <p:txBody>
          <a:bodyPr wrap="square" rtlCol="0">
            <a:spAutoFit/>
          </a:bodyPr>
          <a:lstStyle/>
          <a:p>
            <a:r>
              <a:rPr lang="sv-SE" dirty="0" smtClean="0">
                <a:sym typeface="Wingdings" panose="05000000000000000000" pitchFamily="2" charset="2"/>
              </a:rPr>
              <a:t> </a:t>
            </a:r>
            <a:r>
              <a:rPr lang="sv-SE" dirty="0" smtClean="0"/>
              <a:t>Tillförs PFAS av okänt ursprung (ca 4,6 kg)</a:t>
            </a:r>
          </a:p>
          <a:p>
            <a:endParaRPr lang="sv-SE" dirty="0"/>
          </a:p>
          <a:p>
            <a:endParaRPr lang="sv-SE" dirty="0"/>
          </a:p>
        </p:txBody>
      </p:sp>
      <p:sp>
        <p:nvSpPr>
          <p:cNvPr id="7" name="textruta 6"/>
          <p:cNvSpPr txBox="1"/>
          <p:nvPr/>
        </p:nvSpPr>
        <p:spPr>
          <a:xfrm>
            <a:off x="9840416" y="4941168"/>
            <a:ext cx="2160240" cy="830997"/>
          </a:xfrm>
          <a:prstGeom prst="rect">
            <a:avLst/>
          </a:prstGeom>
          <a:noFill/>
          <a:ln>
            <a:solidFill>
              <a:schemeClr val="tx1"/>
            </a:solidFill>
            <a:prstDash val="dash"/>
          </a:ln>
        </p:spPr>
        <p:txBody>
          <a:bodyPr wrap="square" rtlCol="0">
            <a:spAutoFit/>
          </a:bodyPr>
          <a:lstStyle/>
          <a:p>
            <a:r>
              <a:rPr lang="sv-SE" sz="1200" i="1" dirty="0" smtClean="0"/>
              <a:t>∑B,D,E,M,N,P = Brandskum, </a:t>
            </a:r>
          </a:p>
          <a:p>
            <a:r>
              <a:rPr lang="sv-SE" sz="1200" i="1" dirty="0" smtClean="0"/>
              <a:t>deponier, enskilda avlopp, </a:t>
            </a:r>
          </a:p>
          <a:p>
            <a:r>
              <a:rPr lang="sv-SE" sz="1200" i="1" dirty="0" smtClean="0"/>
              <a:t>markanvändning, nederbörd, </a:t>
            </a:r>
          </a:p>
          <a:p>
            <a:r>
              <a:rPr lang="sv-SE" sz="1200" i="1" dirty="0" smtClean="0"/>
              <a:t>punktkällor</a:t>
            </a:r>
            <a:endParaRPr lang="sv-SE" sz="1200" i="1" dirty="0"/>
          </a:p>
        </p:txBody>
      </p:sp>
      <p:sp>
        <p:nvSpPr>
          <p:cNvPr id="5" name="Rubrik 4"/>
          <p:cNvSpPr>
            <a:spLocks noGrp="1"/>
          </p:cNvSpPr>
          <p:nvPr>
            <p:ph type="title"/>
          </p:nvPr>
        </p:nvSpPr>
        <p:spPr>
          <a:xfrm>
            <a:off x="5519936" y="332657"/>
            <a:ext cx="10492653" cy="576064"/>
          </a:xfrm>
          <a:solidFill>
            <a:schemeClr val="bg1"/>
          </a:solidFill>
        </p:spPr>
        <p:txBody>
          <a:bodyPr/>
          <a:lstStyle/>
          <a:p>
            <a:r>
              <a:rPr lang="sv-SE" dirty="0" smtClean="0"/>
              <a:t>Östra Mälarens VSO</a:t>
            </a:r>
            <a:endParaRPr lang="sv-SE" dirty="0"/>
          </a:p>
        </p:txBody>
      </p:sp>
    </p:spTree>
    <p:extLst>
      <p:ext uri="{BB962C8B-B14F-4D97-AF65-F5344CB8AC3E}">
        <p14:creationId xmlns:p14="http://schemas.microsoft.com/office/powerpoint/2010/main" val="4057587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tshållare för innehåll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159896" cy="6879862"/>
          </a:xfrm>
        </p:spPr>
      </p:pic>
      <p:sp>
        <p:nvSpPr>
          <p:cNvPr id="5" name="Rubrik 4"/>
          <p:cNvSpPr>
            <a:spLocks noGrp="1"/>
          </p:cNvSpPr>
          <p:nvPr>
            <p:ph type="title"/>
          </p:nvPr>
        </p:nvSpPr>
        <p:spPr>
          <a:xfrm>
            <a:off x="5519937" y="260648"/>
            <a:ext cx="6120680" cy="720079"/>
          </a:xfrm>
          <a:solidFill>
            <a:schemeClr val="bg1"/>
          </a:solidFill>
        </p:spPr>
        <p:txBody>
          <a:bodyPr/>
          <a:lstStyle/>
          <a:p>
            <a:r>
              <a:rPr lang="sv-SE" sz="2800" dirty="0" smtClean="0"/>
              <a:t>Fiskarfjärden stor betydelse inom Östra Mälarens VSO</a:t>
            </a:r>
            <a:endParaRPr lang="sv-SE" sz="2800" dirty="0"/>
          </a:p>
        </p:txBody>
      </p:sp>
      <p:graphicFrame>
        <p:nvGraphicFramePr>
          <p:cNvPr id="8" name="Diagram 7"/>
          <p:cNvGraphicFramePr>
            <a:graphicFrameLocks/>
          </p:cNvGraphicFramePr>
          <p:nvPr>
            <p:extLst>
              <p:ext uri="{D42A27DB-BD31-4B8C-83A1-F6EECF244321}">
                <p14:modId xmlns:p14="http://schemas.microsoft.com/office/powerpoint/2010/main" val="3782430476"/>
              </p:ext>
            </p:extLst>
          </p:nvPr>
        </p:nvGraphicFramePr>
        <p:xfrm>
          <a:off x="6096000" y="1207996"/>
          <a:ext cx="4680520" cy="4248427"/>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ruta 8"/>
          <p:cNvSpPr txBox="1"/>
          <p:nvPr/>
        </p:nvSpPr>
        <p:spPr>
          <a:xfrm>
            <a:off x="5447928" y="5665403"/>
            <a:ext cx="6552728" cy="1200329"/>
          </a:xfrm>
          <a:prstGeom prst="rect">
            <a:avLst/>
          </a:prstGeom>
          <a:solidFill>
            <a:schemeClr val="bg1"/>
          </a:solidFill>
        </p:spPr>
        <p:txBody>
          <a:bodyPr wrap="square" rtlCol="0">
            <a:spAutoFit/>
          </a:bodyPr>
          <a:lstStyle/>
          <a:p>
            <a:pPr marL="285750" indent="-285750">
              <a:buFont typeface="Wingdings" panose="05000000000000000000" pitchFamily="2" charset="2"/>
              <a:buChar char="à"/>
            </a:pPr>
            <a:r>
              <a:rPr lang="sv-SE" dirty="0" smtClean="0">
                <a:sym typeface="Wingdings" panose="05000000000000000000" pitchFamily="2" charset="2"/>
              </a:rPr>
              <a:t>Ligger nedströms samtliga vattenverk men…</a:t>
            </a:r>
          </a:p>
          <a:p>
            <a:pPr marL="285750" indent="-285750">
              <a:buFont typeface="Wingdings" panose="05000000000000000000" pitchFamily="2" charset="2"/>
              <a:buChar char="à"/>
            </a:pPr>
            <a:r>
              <a:rPr lang="sv-SE" dirty="0" smtClean="0">
                <a:sym typeface="Wingdings" panose="05000000000000000000" pitchFamily="2" charset="2"/>
              </a:rPr>
              <a:t>Bör undersökas vidare</a:t>
            </a:r>
          </a:p>
          <a:p>
            <a:pPr marL="285750" indent="-285750">
              <a:buFont typeface="Wingdings" panose="05000000000000000000" pitchFamily="2" charset="2"/>
              <a:buChar char="à"/>
            </a:pPr>
            <a:endParaRPr lang="sv-SE" dirty="0" smtClean="0">
              <a:sym typeface="Wingdings" panose="05000000000000000000" pitchFamily="2" charset="2"/>
            </a:endParaRPr>
          </a:p>
          <a:p>
            <a:endParaRPr lang="sv-SE" dirty="0"/>
          </a:p>
        </p:txBody>
      </p:sp>
    </p:spTree>
    <p:extLst>
      <p:ext uri="{BB962C8B-B14F-4D97-AF65-F5344CB8AC3E}">
        <p14:creationId xmlns:p14="http://schemas.microsoft.com/office/powerpoint/2010/main" val="3514658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tshållare för innehåll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159896" cy="6879862"/>
          </a:xfrm>
        </p:spPr>
      </p:pic>
      <p:pic>
        <p:nvPicPr>
          <p:cNvPr id="3" name="Bildobjekt 2"/>
          <p:cNvPicPr>
            <a:picLocks noChangeAspect="1"/>
          </p:cNvPicPr>
          <p:nvPr/>
        </p:nvPicPr>
        <p:blipFill>
          <a:blip r:embed="rId4"/>
          <a:stretch>
            <a:fillRect/>
          </a:stretch>
        </p:blipFill>
        <p:spPr>
          <a:xfrm>
            <a:off x="5514079" y="360716"/>
            <a:ext cx="5252183" cy="4939683"/>
          </a:xfrm>
          <a:prstGeom prst="rect">
            <a:avLst/>
          </a:prstGeom>
        </p:spPr>
      </p:pic>
      <p:sp>
        <p:nvSpPr>
          <p:cNvPr id="5" name="Rubrik 4"/>
          <p:cNvSpPr>
            <a:spLocks noGrp="1"/>
          </p:cNvSpPr>
          <p:nvPr>
            <p:ph type="title"/>
          </p:nvPr>
        </p:nvSpPr>
        <p:spPr>
          <a:xfrm>
            <a:off x="5519935" y="332656"/>
            <a:ext cx="10492653" cy="504056"/>
          </a:xfrm>
          <a:solidFill>
            <a:schemeClr val="bg1"/>
          </a:solidFill>
        </p:spPr>
        <p:txBody>
          <a:bodyPr/>
          <a:lstStyle/>
          <a:p>
            <a:r>
              <a:rPr lang="sv-SE" dirty="0" smtClean="0"/>
              <a:t>Görväln</a:t>
            </a:r>
            <a:endParaRPr lang="sv-SE" dirty="0"/>
          </a:p>
        </p:txBody>
      </p:sp>
      <p:sp>
        <p:nvSpPr>
          <p:cNvPr id="6" name="textruta 5"/>
          <p:cNvSpPr txBox="1"/>
          <p:nvPr/>
        </p:nvSpPr>
        <p:spPr>
          <a:xfrm>
            <a:off x="9906567" y="4711438"/>
            <a:ext cx="2160240" cy="830997"/>
          </a:xfrm>
          <a:prstGeom prst="rect">
            <a:avLst/>
          </a:prstGeom>
          <a:noFill/>
          <a:ln>
            <a:solidFill>
              <a:schemeClr val="tx1"/>
            </a:solidFill>
            <a:prstDash val="dash"/>
          </a:ln>
        </p:spPr>
        <p:txBody>
          <a:bodyPr wrap="square" rtlCol="0">
            <a:spAutoFit/>
          </a:bodyPr>
          <a:lstStyle/>
          <a:p>
            <a:r>
              <a:rPr lang="sv-SE" sz="1200" i="1" dirty="0" smtClean="0"/>
              <a:t>∑B,D,E,M,N,P = Brandskum, </a:t>
            </a:r>
          </a:p>
          <a:p>
            <a:r>
              <a:rPr lang="sv-SE" sz="1200" i="1" dirty="0" smtClean="0"/>
              <a:t>deponier, enskilda avlopp, </a:t>
            </a:r>
          </a:p>
          <a:p>
            <a:r>
              <a:rPr lang="sv-SE" sz="1200" i="1" dirty="0" smtClean="0"/>
              <a:t>markanvändning, nederbörd, </a:t>
            </a:r>
          </a:p>
          <a:p>
            <a:r>
              <a:rPr lang="sv-SE" sz="1200" i="1" dirty="0" smtClean="0"/>
              <a:t>punktkällor</a:t>
            </a:r>
            <a:endParaRPr lang="sv-SE" sz="1200" i="1" dirty="0"/>
          </a:p>
        </p:txBody>
      </p:sp>
      <p:sp>
        <p:nvSpPr>
          <p:cNvPr id="7" name="textruta 6"/>
          <p:cNvSpPr txBox="1"/>
          <p:nvPr/>
        </p:nvSpPr>
        <p:spPr>
          <a:xfrm>
            <a:off x="5514079" y="5589240"/>
            <a:ext cx="6552728" cy="1477328"/>
          </a:xfrm>
          <a:prstGeom prst="rect">
            <a:avLst/>
          </a:prstGeom>
          <a:solidFill>
            <a:schemeClr val="bg1"/>
          </a:solidFill>
        </p:spPr>
        <p:txBody>
          <a:bodyPr wrap="square" rtlCol="0">
            <a:spAutoFit/>
          </a:bodyPr>
          <a:lstStyle/>
          <a:p>
            <a:pPr marL="285750" indent="-285750">
              <a:buFont typeface="Wingdings" panose="05000000000000000000" pitchFamily="2" charset="2"/>
              <a:buChar char="à"/>
            </a:pPr>
            <a:r>
              <a:rPr lang="sv-SE" dirty="0" smtClean="0"/>
              <a:t>Vi vet ursprunget till nästan all PFAS som finns i Görväln</a:t>
            </a:r>
          </a:p>
          <a:p>
            <a:pPr marL="285750" indent="-285750">
              <a:buFont typeface="Wingdings" panose="05000000000000000000" pitchFamily="2" charset="2"/>
              <a:buChar char="à"/>
            </a:pPr>
            <a:r>
              <a:rPr lang="sv-SE" dirty="0" smtClean="0"/>
              <a:t>Tydlig påverkan från </a:t>
            </a:r>
            <a:r>
              <a:rPr lang="sv-SE" dirty="0" err="1" smtClean="0"/>
              <a:t>Brobäcken</a:t>
            </a:r>
            <a:r>
              <a:rPr lang="sv-SE" dirty="0" smtClean="0"/>
              <a:t> och Skarven (trots låga vattenflöden relativt andra källor)</a:t>
            </a:r>
          </a:p>
          <a:p>
            <a:endParaRPr lang="sv-SE" dirty="0"/>
          </a:p>
          <a:p>
            <a:endParaRPr lang="sv-SE" dirty="0"/>
          </a:p>
        </p:txBody>
      </p:sp>
      <p:sp>
        <p:nvSpPr>
          <p:cNvPr id="4" name="Frihandsfigur 3"/>
          <p:cNvSpPr/>
          <p:nvPr/>
        </p:nvSpPr>
        <p:spPr>
          <a:xfrm>
            <a:off x="238539" y="258417"/>
            <a:ext cx="3419061" cy="5247861"/>
          </a:xfrm>
          <a:custGeom>
            <a:avLst/>
            <a:gdLst>
              <a:gd name="connsiteX0" fmla="*/ 410818 w 3419061"/>
              <a:gd name="connsiteY0" fmla="*/ 0 h 5247861"/>
              <a:gd name="connsiteX1" fmla="*/ 106018 w 3419061"/>
              <a:gd name="connsiteY1" fmla="*/ 894522 h 5247861"/>
              <a:gd name="connsiteX2" fmla="*/ 0 w 3419061"/>
              <a:gd name="connsiteY2" fmla="*/ 2067340 h 5247861"/>
              <a:gd name="connsiteX3" fmla="*/ 549965 w 3419061"/>
              <a:gd name="connsiteY3" fmla="*/ 2259496 h 5247861"/>
              <a:gd name="connsiteX4" fmla="*/ 1504122 w 3419061"/>
              <a:gd name="connsiteY4" fmla="*/ 2915479 h 5247861"/>
              <a:gd name="connsiteX5" fmla="*/ 2259496 w 3419061"/>
              <a:gd name="connsiteY5" fmla="*/ 3631096 h 5247861"/>
              <a:gd name="connsiteX6" fmla="*/ 2365513 w 3419061"/>
              <a:gd name="connsiteY6" fmla="*/ 4512366 h 5247861"/>
              <a:gd name="connsiteX7" fmla="*/ 2312504 w 3419061"/>
              <a:gd name="connsiteY7" fmla="*/ 4890053 h 5247861"/>
              <a:gd name="connsiteX8" fmla="*/ 2517913 w 3419061"/>
              <a:gd name="connsiteY8" fmla="*/ 5247861 h 5247861"/>
              <a:gd name="connsiteX9" fmla="*/ 3120887 w 3419061"/>
              <a:gd name="connsiteY9" fmla="*/ 5002696 h 5247861"/>
              <a:gd name="connsiteX10" fmla="*/ 3372678 w 3419061"/>
              <a:gd name="connsiteY10" fmla="*/ 4359966 h 5247861"/>
              <a:gd name="connsiteX11" fmla="*/ 3127513 w 3419061"/>
              <a:gd name="connsiteY11" fmla="*/ 3916018 h 5247861"/>
              <a:gd name="connsiteX12" fmla="*/ 3419061 w 3419061"/>
              <a:gd name="connsiteY12" fmla="*/ 3584713 h 5247861"/>
              <a:gd name="connsiteX13" fmla="*/ 2968487 w 3419061"/>
              <a:gd name="connsiteY13" fmla="*/ 2994992 h 5247861"/>
              <a:gd name="connsiteX14" fmla="*/ 2484783 w 3419061"/>
              <a:gd name="connsiteY14" fmla="*/ 2729948 h 5247861"/>
              <a:gd name="connsiteX15" fmla="*/ 2498035 w 3419061"/>
              <a:gd name="connsiteY15" fmla="*/ 2206487 h 5247861"/>
              <a:gd name="connsiteX16" fmla="*/ 2822713 w 3419061"/>
              <a:gd name="connsiteY16" fmla="*/ 1636644 h 5247861"/>
              <a:gd name="connsiteX17" fmla="*/ 2882348 w 3419061"/>
              <a:gd name="connsiteY17" fmla="*/ 1424609 h 5247861"/>
              <a:gd name="connsiteX18" fmla="*/ 2584174 w 3419061"/>
              <a:gd name="connsiteY18" fmla="*/ 1073426 h 5247861"/>
              <a:gd name="connsiteX19" fmla="*/ 2107096 w 3419061"/>
              <a:gd name="connsiteY19" fmla="*/ 980661 h 5247861"/>
              <a:gd name="connsiteX20" fmla="*/ 1663148 w 3419061"/>
              <a:gd name="connsiteY20" fmla="*/ 410818 h 5247861"/>
              <a:gd name="connsiteX21" fmla="*/ 934278 w 3419061"/>
              <a:gd name="connsiteY21" fmla="*/ 152400 h 5247861"/>
              <a:gd name="connsiteX22" fmla="*/ 410818 w 3419061"/>
              <a:gd name="connsiteY22" fmla="*/ 0 h 524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9061" h="5247861">
                <a:moveTo>
                  <a:pt x="410818" y="0"/>
                </a:moveTo>
                <a:lnTo>
                  <a:pt x="106018" y="894522"/>
                </a:lnTo>
                <a:lnTo>
                  <a:pt x="0" y="2067340"/>
                </a:lnTo>
                <a:lnTo>
                  <a:pt x="549965" y="2259496"/>
                </a:lnTo>
                <a:lnTo>
                  <a:pt x="1504122" y="2915479"/>
                </a:lnTo>
                <a:lnTo>
                  <a:pt x="2259496" y="3631096"/>
                </a:lnTo>
                <a:lnTo>
                  <a:pt x="2365513" y="4512366"/>
                </a:lnTo>
                <a:lnTo>
                  <a:pt x="2312504" y="4890053"/>
                </a:lnTo>
                <a:lnTo>
                  <a:pt x="2517913" y="5247861"/>
                </a:lnTo>
                <a:lnTo>
                  <a:pt x="3120887" y="5002696"/>
                </a:lnTo>
                <a:lnTo>
                  <a:pt x="3372678" y="4359966"/>
                </a:lnTo>
                <a:lnTo>
                  <a:pt x="3127513" y="3916018"/>
                </a:lnTo>
                <a:lnTo>
                  <a:pt x="3419061" y="3584713"/>
                </a:lnTo>
                <a:lnTo>
                  <a:pt x="2968487" y="2994992"/>
                </a:lnTo>
                <a:lnTo>
                  <a:pt x="2484783" y="2729948"/>
                </a:lnTo>
                <a:lnTo>
                  <a:pt x="2498035" y="2206487"/>
                </a:lnTo>
                <a:lnTo>
                  <a:pt x="2822713" y="1636644"/>
                </a:lnTo>
                <a:lnTo>
                  <a:pt x="2882348" y="1424609"/>
                </a:lnTo>
                <a:lnTo>
                  <a:pt x="2584174" y="1073426"/>
                </a:lnTo>
                <a:lnTo>
                  <a:pt x="2107096" y="980661"/>
                </a:lnTo>
                <a:lnTo>
                  <a:pt x="1663148" y="410818"/>
                </a:lnTo>
                <a:lnTo>
                  <a:pt x="934278" y="152400"/>
                </a:lnTo>
                <a:lnTo>
                  <a:pt x="410818" y="0"/>
                </a:lnTo>
                <a:close/>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40229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7039"/>
            <a:ext cx="5128418" cy="6837891"/>
          </a:xfrm>
        </p:spPr>
      </p:pic>
      <p:sp>
        <p:nvSpPr>
          <p:cNvPr id="5" name="Rubrik 4"/>
          <p:cNvSpPr>
            <a:spLocks noGrp="1"/>
          </p:cNvSpPr>
          <p:nvPr>
            <p:ph type="title"/>
          </p:nvPr>
        </p:nvSpPr>
        <p:spPr>
          <a:xfrm>
            <a:off x="5519935" y="332656"/>
            <a:ext cx="6336705" cy="720080"/>
          </a:xfrm>
          <a:solidFill>
            <a:schemeClr val="bg1"/>
          </a:solidFill>
        </p:spPr>
        <p:txBody>
          <a:bodyPr/>
          <a:lstStyle/>
          <a:p>
            <a:r>
              <a:rPr lang="sv-SE" dirty="0" smtClean="0"/>
              <a:t>Nordöstra Mälaren</a:t>
            </a:r>
            <a:endParaRPr lang="sv-SE" dirty="0"/>
          </a:p>
        </p:txBody>
      </p:sp>
      <p:sp>
        <p:nvSpPr>
          <p:cNvPr id="6" name="textruta 5"/>
          <p:cNvSpPr txBox="1"/>
          <p:nvPr/>
        </p:nvSpPr>
        <p:spPr>
          <a:xfrm>
            <a:off x="3487973" y="1916832"/>
            <a:ext cx="1224136" cy="338554"/>
          </a:xfrm>
          <a:prstGeom prst="rect">
            <a:avLst/>
          </a:prstGeom>
          <a:noFill/>
        </p:spPr>
        <p:txBody>
          <a:bodyPr wrap="square" rtlCol="0">
            <a:spAutoFit/>
          </a:bodyPr>
          <a:lstStyle/>
          <a:p>
            <a:r>
              <a:rPr lang="sv-SE" sz="1600" dirty="0" smtClean="0"/>
              <a:t>Märstaån</a:t>
            </a:r>
            <a:endParaRPr lang="sv-SE" sz="1600" dirty="0"/>
          </a:p>
        </p:txBody>
      </p:sp>
      <p:sp>
        <p:nvSpPr>
          <p:cNvPr id="8" name="textruta 7"/>
          <p:cNvSpPr txBox="1"/>
          <p:nvPr/>
        </p:nvSpPr>
        <p:spPr>
          <a:xfrm>
            <a:off x="1415480" y="17039"/>
            <a:ext cx="1224136" cy="338554"/>
          </a:xfrm>
          <a:prstGeom prst="rect">
            <a:avLst/>
          </a:prstGeom>
          <a:noFill/>
        </p:spPr>
        <p:txBody>
          <a:bodyPr wrap="square" rtlCol="0">
            <a:spAutoFit/>
          </a:bodyPr>
          <a:lstStyle/>
          <a:p>
            <a:r>
              <a:rPr lang="sv-SE" sz="1600" dirty="0" smtClean="0"/>
              <a:t>Fyrisån</a:t>
            </a:r>
            <a:endParaRPr lang="sv-SE" sz="1600" dirty="0"/>
          </a:p>
        </p:txBody>
      </p:sp>
      <p:sp>
        <p:nvSpPr>
          <p:cNvPr id="9" name="textruta 8"/>
          <p:cNvSpPr txBox="1"/>
          <p:nvPr/>
        </p:nvSpPr>
        <p:spPr>
          <a:xfrm>
            <a:off x="5447928" y="1178168"/>
            <a:ext cx="5904657" cy="3416320"/>
          </a:xfrm>
          <a:prstGeom prst="rect">
            <a:avLst/>
          </a:prstGeom>
          <a:noFill/>
        </p:spPr>
        <p:txBody>
          <a:bodyPr wrap="square" rtlCol="0">
            <a:spAutoFit/>
          </a:bodyPr>
          <a:lstStyle/>
          <a:p>
            <a:r>
              <a:rPr lang="sv-SE" dirty="0" smtClean="0">
                <a:sym typeface="Wingdings" panose="05000000000000000000" pitchFamily="2" charset="2"/>
              </a:rPr>
              <a:t>Stort bidrag från Skarven till Görväln (relativt hela Västra Mälaren)</a:t>
            </a:r>
          </a:p>
          <a:p>
            <a:endParaRPr lang="sv-SE" dirty="0" smtClean="0">
              <a:sym typeface="Wingdings" panose="05000000000000000000" pitchFamily="2" charset="2"/>
            </a:endParaRPr>
          </a:p>
          <a:p>
            <a:r>
              <a:rPr lang="sv-SE" dirty="0" smtClean="0">
                <a:sym typeface="Wingdings" panose="05000000000000000000" pitchFamily="2" charset="2"/>
              </a:rPr>
              <a:t> Tydlig påverkan från två vattendrag:</a:t>
            </a:r>
          </a:p>
          <a:p>
            <a:pPr marL="742950" lvl="1" indent="-285750">
              <a:buFont typeface="Arial" panose="020B0604020202020204" pitchFamily="34" charset="0"/>
              <a:buChar char="•"/>
            </a:pPr>
            <a:r>
              <a:rPr lang="sv-SE" dirty="0" smtClean="0">
                <a:sym typeface="Wingdings" panose="05000000000000000000" pitchFamily="2" charset="2"/>
              </a:rPr>
              <a:t>Märstaån</a:t>
            </a:r>
          </a:p>
          <a:p>
            <a:pPr marL="742950" lvl="1" indent="-285750">
              <a:buFont typeface="Arial" panose="020B0604020202020204" pitchFamily="34" charset="0"/>
              <a:buChar char="•"/>
            </a:pPr>
            <a:r>
              <a:rPr lang="sv-SE" dirty="0" smtClean="0">
                <a:sym typeface="Wingdings" panose="05000000000000000000" pitchFamily="2" charset="2"/>
              </a:rPr>
              <a:t>Fyrisån</a:t>
            </a:r>
          </a:p>
          <a:p>
            <a:pPr marL="742950" lvl="1" indent="-285750">
              <a:buFont typeface="Arial" panose="020B0604020202020204" pitchFamily="34" charset="0"/>
              <a:buChar char="•"/>
            </a:pPr>
            <a:endParaRPr lang="sv-SE" dirty="0">
              <a:sym typeface="Wingdings" panose="05000000000000000000" pitchFamily="2" charset="2"/>
            </a:endParaRPr>
          </a:p>
          <a:p>
            <a:r>
              <a:rPr lang="sv-SE" dirty="0" smtClean="0">
                <a:sym typeface="Wingdings" panose="05000000000000000000" pitchFamily="2" charset="2"/>
              </a:rPr>
              <a:t>Exempel på kända platser som ligger inom dessa avrinningsområde:</a:t>
            </a:r>
          </a:p>
          <a:p>
            <a:pPr marL="285750" indent="-285750">
              <a:buFont typeface="Arial" panose="020B0604020202020204" pitchFamily="34" charset="0"/>
              <a:buChar char="•"/>
            </a:pPr>
            <a:r>
              <a:rPr lang="sv-SE" dirty="0" smtClean="0">
                <a:sym typeface="Wingdings" panose="05000000000000000000" pitchFamily="2" charset="2"/>
              </a:rPr>
              <a:t>Arlanda (Märstaån)</a:t>
            </a:r>
          </a:p>
          <a:p>
            <a:pPr marL="285750" indent="-285750">
              <a:buFont typeface="Arial" panose="020B0604020202020204" pitchFamily="34" charset="0"/>
              <a:buChar char="•"/>
            </a:pPr>
            <a:r>
              <a:rPr lang="sv-SE" dirty="0" smtClean="0">
                <a:sym typeface="Wingdings" panose="05000000000000000000" pitchFamily="2" charset="2"/>
              </a:rPr>
              <a:t>Ärnaområdet (Fyrisån)</a:t>
            </a:r>
          </a:p>
          <a:p>
            <a:pPr marL="285750" indent="-285750">
              <a:buFont typeface="Arial" panose="020B0604020202020204" pitchFamily="34" charset="0"/>
              <a:buChar char="•"/>
            </a:pPr>
            <a:r>
              <a:rPr lang="sv-SE" dirty="0" err="1" smtClean="0">
                <a:sym typeface="Wingdings" panose="05000000000000000000" pitchFamily="2" charset="2"/>
              </a:rPr>
              <a:t>Kungsängsverket</a:t>
            </a:r>
            <a:r>
              <a:rPr lang="sv-SE" dirty="0" smtClean="0">
                <a:sym typeface="Wingdings" panose="05000000000000000000" pitchFamily="2" charset="2"/>
              </a:rPr>
              <a:t> (Fyrisån)</a:t>
            </a:r>
          </a:p>
        </p:txBody>
      </p:sp>
    </p:spTree>
    <p:extLst>
      <p:ext uri="{BB962C8B-B14F-4D97-AF65-F5344CB8AC3E}">
        <p14:creationId xmlns:p14="http://schemas.microsoft.com/office/powerpoint/2010/main" val="1231759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tshållare för innehåll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159896" cy="6879862"/>
          </a:xfrm>
        </p:spPr>
      </p:pic>
      <p:pic>
        <p:nvPicPr>
          <p:cNvPr id="3" name="Bildobjekt 2"/>
          <p:cNvPicPr>
            <a:picLocks noChangeAspect="1"/>
          </p:cNvPicPr>
          <p:nvPr/>
        </p:nvPicPr>
        <p:blipFill>
          <a:blip r:embed="rId4"/>
          <a:stretch>
            <a:fillRect/>
          </a:stretch>
        </p:blipFill>
        <p:spPr>
          <a:xfrm>
            <a:off x="5951984" y="188640"/>
            <a:ext cx="4926810" cy="4872241"/>
          </a:xfrm>
          <a:prstGeom prst="rect">
            <a:avLst/>
          </a:prstGeom>
        </p:spPr>
      </p:pic>
      <p:sp>
        <p:nvSpPr>
          <p:cNvPr id="5" name="Rubrik 4"/>
          <p:cNvSpPr>
            <a:spLocks noGrp="1"/>
          </p:cNvSpPr>
          <p:nvPr>
            <p:ph type="title"/>
          </p:nvPr>
        </p:nvSpPr>
        <p:spPr>
          <a:xfrm>
            <a:off x="5519936" y="260648"/>
            <a:ext cx="10492653" cy="720079"/>
          </a:xfrm>
          <a:solidFill>
            <a:schemeClr val="bg1"/>
          </a:solidFill>
        </p:spPr>
        <p:txBody>
          <a:bodyPr/>
          <a:lstStyle/>
          <a:p>
            <a:r>
              <a:rPr lang="sv-SE" dirty="0" smtClean="0"/>
              <a:t>Rödstensfjärden</a:t>
            </a:r>
            <a:endParaRPr lang="sv-SE" dirty="0"/>
          </a:p>
        </p:txBody>
      </p:sp>
      <p:sp>
        <p:nvSpPr>
          <p:cNvPr id="6" name="textruta 5"/>
          <p:cNvSpPr txBox="1"/>
          <p:nvPr/>
        </p:nvSpPr>
        <p:spPr>
          <a:xfrm>
            <a:off x="5519936" y="5949280"/>
            <a:ext cx="6552728" cy="1200329"/>
          </a:xfrm>
          <a:prstGeom prst="rect">
            <a:avLst/>
          </a:prstGeom>
          <a:solidFill>
            <a:schemeClr val="bg1"/>
          </a:solidFill>
        </p:spPr>
        <p:txBody>
          <a:bodyPr wrap="square" rtlCol="0">
            <a:spAutoFit/>
          </a:bodyPr>
          <a:lstStyle/>
          <a:p>
            <a:pPr marL="285750" indent="-285750">
              <a:buFont typeface="Wingdings" panose="05000000000000000000" pitchFamily="2" charset="2"/>
              <a:buChar char="à"/>
            </a:pPr>
            <a:r>
              <a:rPr lang="sv-SE" dirty="0" smtClean="0"/>
              <a:t>Tillförs PFAS av okänt ursprung, knappt 1 kg</a:t>
            </a:r>
          </a:p>
          <a:p>
            <a:pPr marL="285750" indent="-285750">
              <a:buFont typeface="Wingdings" panose="05000000000000000000" pitchFamily="2" charset="2"/>
              <a:buChar char="à"/>
            </a:pPr>
            <a:r>
              <a:rPr lang="sv-SE" dirty="0" smtClean="0"/>
              <a:t>Albysjön betydande källa</a:t>
            </a:r>
          </a:p>
          <a:p>
            <a:endParaRPr lang="sv-SE" dirty="0"/>
          </a:p>
          <a:p>
            <a:endParaRPr lang="sv-SE" dirty="0"/>
          </a:p>
        </p:txBody>
      </p:sp>
      <p:sp>
        <p:nvSpPr>
          <p:cNvPr id="7" name="textruta 6"/>
          <p:cNvSpPr txBox="1"/>
          <p:nvPr/>
        </p:nvSpPr>
        <p:spPr>
          <a:xfrm>
            <a:off x="9798674" y="4881731"/>
            <a:ext cx="2160240" cy="646331"/>
          </a:xfrm>
          <a:prstGeom prst="rect">
            <a:avLst/>
          </a:prstGeom>
          <a:noFill/>
          <a:ln>
            <a:solidFill>
              <a:schemeClr val="tx1"/>
            </a:solidFill>
            <a:prstDash val="dash"/>
          </a:ln>
        </p:spPr>
        <p:txBody>
          <a:bodyPr wrap="square" rtlCol="0">
            <a:spAutoFit/>
          </a:bodyPr>
          <a:lstStyle/>
          <a:p>
            <a:r>
              <a:rPr lang="sv-SE" sz="1200" i="1" dirty="0" smtClean="0"/>
              <a:t>∑B,E,M,N = Brandskum, </a:t>
            </a:r>
          </a:p>
          <a:p>
            <a:r>
              <a:rPr lang="sv-SE" sz="1200" i="1" dirty="0" smtClean="0"/>
              <a:t>enskilda avlopp, </a:t>
            </a:r>
          </a:p>
          <a:p>
            <a:r>
              <a:rPr lang="sv-SE" sz="1200" i="1" dirty="0" smtClean="0"/>
              <a:t>markanvändning, nederbörd, </a:t>
            </a:r>
          </a:p>
        </p:txBody>
      </p:sp>
      <p:sp>
        <p:nvSpPr>
          <p:cNvPr id="4" name="Frihandsfigur 3"/>
          <p:cNvSpPr/>
          <p:nvPr/>
        </p:nvSpPr>
        <p:spPr>
          <a:xfrm>
            <a:off x="1258957" y="5367130"/>
            <a:ext cx="2849217" cy="1060174"/>
          </a:xfrm>
          <a:custGeom>
            <a:avLst/>
            <a:gdLst>
              <a:gd name="connsiteX0" fmla="*/ 291547 w 2849217"/>
              <a:gd name="connsiteY0" fmla="*/ 0 h 1060174"/>
              <a:gd name="connsiteX1" fmla="*/ 291547 w 2849217"/>
              <a:gd name="connsiteY1" fmla="*/ 0 h 1060174"/>
              <a:gd name="connsiteX2" fmla="*/ 271669 w 2849217"/>
              <a:gd name="connsiteY2" fmla="*/ 66261 h 1060174"/>
              <a:gd name="connsiteX3" fmla="*/ 231913 w 2849217"/>
              <a:gd name="connsiteY3" fmla="*/ 86140 h 1060174"/>
              <a:gd name="connsiteX4" fmla="*/ 172278 w 2849217"/>
              <a:gd name="connsiteY4" fmla="*/ 139148 h 1060174"/>
              <a:gd name="connsiteX5" fmla="*/ 165652 w 2849217"/>
              <a:gd name="connsiteY5" fmla="*/ 152400 h 1060174"/>
              <a:gd name="connsiteX6" fmla="*/ 0 w 2849217"/>
              <a:gd name="connsiteY6" fmla="*/ 271670 h 1060174"/>
              <a:gd name="connsiteX7" fmla="*/ 152400 w 2849217"/>
              <a:gd name="connsiteY7" fmla="*/ 622853 h 1060174"/>
              <a:gd name="connsiteX8" fmla="*/ 894521 w 2849217"/>
              <a:gd name="connsiteY8" fmla="*/ 868018 h 1060174"/>
              <a:gd name="connsiteX9" fmla="*/ 1928191 w 2849217"/>
              <a:gd name="connsiteY9" fmla="*/ 1060174 h 1060174"/>
              <a:gd name="connsiteX10" fmla="*/ 2498034 w 2849217"/>
              <a:gd name="connsiteY10" fmla="*/ 1013792 h 1060174"/>
              <a:gd name="connsiteX11" fmla="*/ 2849217 w 2849217"/>
              <a:gd name="connsiteY11" fmla="*/ 742122 h 1060174"/>
              <a:gd name="connsiteX12" fmla="*/ 2756452 w 2849217"/>
              <a:gd name="connsiteY12" fmla="*/ 265044 h 1060174"/>
              <a:gd name="connsiteX13" fmla="*/ 2623930 w 2849217"/>
              <a:gd name="connsiteY13" fmla="*/ 19879 h 1060174"/>
              <a:gd name="connsiteX14" fmla="*/ 2266121 w 2849217"/>
              <a:gd name="connsiteY14" fmla="*/ 0 h 1060174"/>
              <a:gd name="connsiteX15" fmla="*/ 2073965 w 2849217"/>
              <a:gd name="connsiteY15" fmla="*/ 238540 h 1060174"/>
              <a:gd name="connsiteX16" fmla="*/ 1484243 w 2849217"/>
              <a:gd name="connsiteY16" fmla="*/ 318053 h 1060174"/>
              <a:gd name="connsiteX17" fmla="*/ 1172817 w 2849217"/>
              <a:gd name="connsiteY17" fmla="*/ 165653 h 1060174"/>
              <a:gd name="connsiteX18" fmla="*/ 788504 w 2849217"/>
              <a:gd name="connsiteY18" fmla="*/ 99392 h 1060174"/>
              <a:gd name="connsiteX19" fmla="*/ 291547 w 2849217"/>
              <a:gd name="connsiteY19" fmla="*/ 0 h 106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49217" h="1060174">
                <a:moveTo>
                  <a:pt x="291547" y="0"/>
                </a:moveTo>
                <a:lnTo>
                  <a:pt x="291547" y="0"/>
                </a:lnTo>
                <a:cubicBezTo>
                  <a:pt x="284921" y="22087"/>
                  <a:pt x="284794" y="47302"/>
                  <a:pt x="271669" y="66261"/>
                </a:cubicBezTo>
                <a:cubicBezTo>
                  <a:pt x="263236" y="78443"/>
                  <a:pt x="244241" y="77921"/>
                  <a:pt x="231913" y="86140"/>
                </a:cubicBezTo>
                <a:cubicBezTo>
                  <a:pt x="223678" y="91630"/>
                  <a:pt x="183320" y="125345"/>
                  <a:pt x="172278" y="139148"/>
                </a:cubicBezTo>
                <a:cubicBezTo>
                  <a:pt x="169193" y="143004"/>
                  <a:pt x="167861" y="147983"/>
                  <a:pt x="165652" y="152400"/>
                </a:cubicBezTo>
                <a:lnTo>
                  <a:pt x="0" y="271670"/>
                </a:lnTo>
                <a:lnTo>
                  <a:pt x="152400" y="622853"/>
                </a:lnTo>
                <a:lnTo>
                  <a:pt x="894521" y="868018"/>
                </a:lnTo>
                <a:lnTo>
                  <a:pt x="1928191" y="1060174"/>
                </a:lnTo>
                <a:lnTo>
                  <a:pt x="2498034" y="1013792"/>
                </a:lnTo>
                <a:lnTo>
                  <a:pt x="2849217" y="742122"/>
                </a:lnTo>
                <a:lnTo>
                  <a:pt x="2756452" y="265044"/>
                </a:lnTo>
                <a:lnTo>
                  <a:pt x="2623930" y="19879"/>
                </a:lnTo>
                <a:lnTo>
                  <a:pt x="2266121" y="0"/>
                </a:lnTo>
                <a:lnTo>
                  <a:pt x="2073965" y="238540"/>
                </a:lnTo>
                <a:lnTo>
                  <a:pt x="1484243" y="318053"/>
                </a:lnTo>
                <a:lnTo>
                  <a:pt x="1172817" y="165653"/>
                </a:lnTo>
                <a:lnTo>
                  <a:pt x="788504" y="99392"/>
                </a:lnTo>
                <a:lnTo>
                  <a:pt x="291547" y="0"/>
                </a:lnTo>
                <a:close/>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75537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 5"/>
          <p:cNvSpPr>
            <a:spLocks noGrp="1"/>
          </p:cNvSpPr>
          <p:nvPr>
            <p:ph type="pic" sz="quarter" idx="13"/>
          </p:nvPr>
        </p:nvSpPr>
        <p:spPr/>
      </p:sp>
      <p:sp>
        <p:nvSpPr>
          <p:cNvPr id="4" name="Rubrik 3"/>
          <p:cNvSpPr>
            <a:spLocks noGrp="1"/>
          </p:cNvSpPr>
          <p:nvPr>
            <p:ph type="title"/>
          </p:nvPr>
        </p:nvSpPr>
        <p:spPr/>
        <p:txBody>
          <a:bodyPr/>
          <a:lstStyle/>
          <a:p>
            <a:r>
              <a:rPr lang="sv-SE" dirty="0" smtClean="0"/>
              <a:t>Slutsatser</a:t>
            </a:r>
            <a:endParaRPr lang="sv-SE" dirty="0"/>
          </a:p>
        </p:txBody>
      </p:sp>
      <p:sp>
        <p:nvSpPr>
          <p:cNvPr id="3" name="Platshållare för text 2"/>
          <p:cNvSpPr>
            <a:spLocks noGrp="1"/>
          </p:cNvSpPr>
          <p:nvPr>
            <p:ph type="body" idx="1"/>
          </p:nvPr>
        </p:nvSpPr>
        <p:spPr/>
        <p:txBody>
          <a:bodyPr/>
          <a:lstStyle/>
          <a:p>
            <a:endParaRPr lang="sv-SE"/>
          </a:p>
        </p:txBody>
      </p:sp>
    </p:spTree>
    <p:extLst>
      <p:ext uri="{BB962C8B-B14F-4D97-AF65-F5344CB8AC3E}">
        <p14:creationId xmlns:p14="http://schemas.microsoft.com/office/powerpoint/2010/main" val="571961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 5"/>
          <p:cNvSpPr>
            <a:spLocks noGrp="1"/>
          </p:cNvSpPr>
          <p:nvPr>
            <p:ph type="pic" sz="quarter" idx="13"/>
          </p:nvPr>
        </p:nvSpPr>
        <p:spPr/>
      </p:sp>
      <p:sp>
        <p:nvSpPr>
          <p:cNvPr id="4" name="Rubrik 3"/>
          <p:cNvSpPr>
            <a:spLocks noGrp="1"/>
          </p:cNvSpPr>
          <p:nvPr>
            <p:ph type="title"/>
          </p:nvPr>
        </p:nvSpPr>
        <p:spPr/>
        <p:txBody>
          <a:bodyPr/>
          <a:lstStyle/>
          <a:p>
            <a:r>
              <a:rPr lang="sv-SE" dirty="0" smtClean="0"/>
              <a:t>Agenda</a:t>
            </a:r>
            <a:endParaRPr lang="sv-SE" dirty="0"/>
          </a:p>
        </p:txBody>
      </p:sp>
      <p:sp>
        <p:nvSpPr>
          <p:cNvPr id="5" name="Platshållare för text 4"/>
          <p:cNvSpPr>
            <a:spLocks noGrp="1"/>
          </p:cNvSpPr>
          <p:nvPr>
            <p:ph type="body" idx="1"/>
          </p:nvPr>
        </p:nvSpPr>
        <p:spPr/>
        <p:txBody>
          <a:bodyPr/>
          <a:lstStyle/>
          <a:p>
            <a:pPr marL="342900" indent="-342900">
              <a:buFont typeface="Arial" panose="020B0604020202020204" pitchFamily="34" charset="0"/>
              <a:buChar char="•"/>
            </a:pPr>
            <a:r>
              <a:rPr lang="sv-SE" dirty="0" smtClean="0"/>
              <a:t>PFAS och Dricksvatten</a:t>
            </a:r>
          </a:p>
          <a:p>
            <a:pPr marL="342900" indent="-342900">
              <a:buFont typeface="Arial" panose="020B0604020202020204" pitchFamily="34" charset="0"/>
              <a:buChar char="•"/>
            </a:pPr>
            <a:r>
              <a:rPr lang="sv-SE" dirty="0" smtClean="0"/>
              <a:t>Bakgrund &amp; Syfte till projektet</a:t>
            </a:r>
          </a:p>
          <a:p>
            <a:pPr marL="342900" indent="-342900">
              <a:buFont typeface="Arial" panose="020B0604020202020204" pitchFamily="34" charset="0"/>
              <a:buChar char="•"/>
            </a:pPr>
            <a:r>
              <a:rPr lang="sv-SE" dirty="0" smtClean="0"/>
              <a:t>Metod</a:t>
            </a:r>
          </a:p>
          <a:p>
            <a:pPr marL="342900" indent="-342900">
              <a:buFont typeface="Arial" panose="020B0604020202020204" pitchFamily="34" charset="0"/>
              <a:buChar char="•"/>
            </a:pPr>
            <a:r>
              <a:rPr lang="sv-SE" dirty="0" smtClean="0"/>
              <a:t>Resultat</a:t>
            </a:r>
          </a:p>
          <a:p>
            <a:pPr marL="342900" indent="-342900">
              <a:buFont typeface="Arial" panose="020B0604020202020204" pitchFamily="34" charset="0"/>
              <a:buChar char="•"/>
            </a:pPr>
            <a:r>
              <a:rPr lang="sv-SE" dirty="0" smtClean="0"/>
              <a:t>Slutsatser</a:t>
            </a:r>
          </a:p>
          <a:p>
            <a:endParaRPr lang="sv-SE" dirty="0" smtClean="0"/>
          </a:p>
          <a:p>
            <a:endParaRPr lang="sv-SE" dirty="0"/>
          </a:p>
        </p:txBody>
      </p:sp>
    </p:spTree>
    <p:extLst>
      <p:ext uri="{BB962C8B-B14F-4D97-AF65-F5344CB8AC3E}">
        <p14:creationId xmlns:p14="http://schemas.microsoft.com/office/powerpoint/2010/main" val="1377286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idx="1"/>
          </p:nvPr>
        </p:nvSpPr>
        <p:spPr/>
        <p:txBody>
          <a:bodyPr/>
          <a:lstStyle/>
          <a:p>
            <a:r>
              <a:rPr lang="sv-SE" dirty="0" smtClean="0"/>
              <a:t>Går att identifiera områden som bidrar med betydande mängd PFAS:</a:t>
            </a:r>
          </a:p>
          <a:p>
            <a:pPr lvl="1"/>
            <a:r>
              <a:rPr lang="sv-SE" dirty="0" smtClean="0"/>
              <a:t>Fyrisån, Märstaån, </a:t>
            </a:r>
            <a:r>
              <a:rPr lang="sv-SE" dirty="0" err="1" smtClean="0"/>
              <a:t>Brobäcken</a:t>
            </a:r>
            <a:r>
              <a:rPr lang="sv-SE" dirty="0" smtClean="0"/>
              <a:t> och Albysjön</a:t>
            </a:r>
          </a:p>
          <a:p>
            <a:r>
              <a:rPr lang="sv-SE" dirty="0"/>
              <a:t>Råvattentäkten Görväln påverkas primärt av källor som ligger uppströms </a:t>
            </a:r>
            <a:r>
              <a:rPr lang="sv-SE" dirty="0" smtClean="0"/>
              <a:t>bassängen: Fyrisån &amp; Märstaån</a:t>
            </a:r>
          </a:p>
          <a:p>
            <a:r>
              <a:rPr lang="sv-SE" dirty="0" smtClean="0"/>
              <a:t>Okända källor till PFAS finns inom Östra Mälaren, primärt inom Fiskarfjärdens avrinningsområde. </a:t>
            </a:r>
            <a:endParaRPr lang="sv-SE" dirty="0"/>
          </a:p>
          <a:p>
            <a:r>
              <a:rPr lang="sv-SE" dirty="0" smtClean="0"/>
              <a:t>Stort behov av vidare undersökningar:	</a:t>
            </a:r>
          </a:p>
          <a:p>
            <a:pPr lvl="1"/>
            <a:r>
              <a:rPr lang="sv-SE" dirty="0" smtClean="0"/>
              <a:t>Implementering av åtgärder på redan kända förorenade platser</a:t>
            </a:r>
          </a:p>
          <a:p>
            <a:pPr lvl="1"/>
            <a:r>
              <a:rPr lang="sv-SE" dirty="0" smtClean="0"/>
              <a:t>Utreda belastningen av PFAS i hela Mälaren – vilka områden bör prioriteras?</a:t>
            </a:r>
          </a:p>
          <a:p>
            <a:pPr lvl="1"/>
            <a:r>
              <a:rPr lang="sv-SE" dirty="0" smtClean="0"/>
              <a:t>Behov att utreda PFAS belastningen från Stockholms mer tätbebyggda områden. Dagvatten? Medelstora källor?</a:t>
            </a:r>
            <a:endParaRPr lang="sv-SE" dirty="0"/>
          </a:p>
        </p:txBody>
      </p:sp>
      <p:sp>
        <p:nvSpPr>
          <p:cNvPr id="5" name="Rubrik 4"/>
          <p:cNvSpPr>
            <a:spLocks noGrp="1"/>
          </p:cNvSpPr>
          <p:nvPr>
            <p:ph type="title"/>
          </p:nvPr>
        </p:nvSpPr>
        <p:spPr/>
        <p:txBody>
          <a:bodyPr/>
          <a:lstStyle/>
          <a:p>
            <a:r>
              <a:rPr lang="sv-SE" dirty="0" smtClean="0"/>
              <a:t>Slutsatser</a:t>
            </a:r>
            <a:endParaRPr lang="sv-SE" dirty="0"/>
          </a:p>
        </p:txBody>
      </p:sp>
    </p:spTree>
    <p:extLst>
      <p:ext uri="{BB962C8B-B14F-4D97-AF65-F5344CB8AC3E}">
        <p14:creationId xmlns:p14="http://schemas.microsoft.com/office/powerpoint/2010/main" val="1420501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 4"/>
          <p:cNvSpPr>
            <a:spLocks noGrp="1"/>
          </p:cNvSpPr>
          <p:nvPr>
            <p:ph type="pic" sz="quarter" idx="13"/>
          </p:nvPr>
        </p:nvSpPr>
        <p:spPr/>
      </p:sp>
      <p:sp>
        <p:nvSpPr>
          <p:cNvPr id="4" name="Rubrik 3"/>
          <p:cNvSpPr>
            <a:spLocks noGrp="1"/>
          </p:cNvSpPr>
          <p:nvPr>
            <p:ph type="title"/>
          </p:nvPr>
        </p:nvSpPr>
        <p:spPr/>
        <p:txBody>
          <a:bodyPr/>
          <a:lstStyle/>
          <a:p>
            <a:r>
              <a:rPr lang="sv-SE" sz="3600" dirty="0"/>
              <a:t>Källor till PFAS – Massbalans för Östra Mälarens Vattenskyddsområde</a:t>
            </a:r>
          </a:p>
        </p:txBody>
      </p:sp>
      <p:sp>
        <p:nvSpPr>
          <p:cNvPr id="7" name="textruta 6"/>
          <p:cNvSpPr txBox="1"/>
          <p:nvPr/>
        </p:nvSpPr>
        <p:spPr>
          <a:xfrm>
            <a:off x="831850" y="2060848"/>
            <a:ext cx="8475168" cy="5078313"/>
          </a:xfrm>
          <a:prstGeom prst="rect">
            <a:avLst/>
          </a:prstGeom>
          <a:noFill/>
        </p:spPr>
        <p:txBody>
          <a:bodyPr wrap="square" rtlCol="0">
            <a:spAutoFit/>
          </a:bodyPr>
          <a:lstStyle/>
          <a:p>
            <a:r>
              <a:rPr lang="sv-SE" b="1" dirty="0" smtClean="0">
                <a:solidFill>
                  <a:schemeClr val="bg1"/>
                </a:solidFill>
              </a:rPr>
              <a:t>Länk till rapport:</a:t>
            </a:r>
          </a:p>
          <a:p>
            <a:r>
              <a:rPr lang="sv-SE" dirty="0" smtClean="0">
                <a:solidFill>
                  <a:schemeClr val="bg1"/>
                </a:solidFill>
              </a:rPr>
              <a:t>Norrvatten: </a:t>
            </a:r>
            <a:r>
              <a:rPr lang="sv-SE" dirty="0">
                <a:hlinkClick r:id="rId3"/>
              </a:rPr>
              <a:t>Rapporter och examensarbeten - Norrvatten.se</a:t>
            </a:r>
            <a:endParaRPr lang="sv-SE" dirty="0" smtClean="0">
              <a:solidFill>
                <a:schemeClr val="bg1"/>
              </a:solidFill>
            </a:endParaRPr>
          </a:p>
          <a:p>
            <a:r>
              <a:rPr lang="sv-SE" dirty="0" smtClean="0">
                <a:solidFill>
                  <a:schemeClr val="bg1"/>
                </a:solidFill>
              </a:rPr>
              <a:t>Stockholm Vatten och Avfall: </a:t>
            </a:r>
            <a:r>
              <a:rPr lang="sv-SE" dirty="0" smtClean="0">
                <a:hlinkClick r:id="rId4"/>
              </a:rPr>
              <a:t>Sjö- </a:t>
            </a:r>
            <a:r>
              <a:rPr lang="sv-SE" dirty="0">
                <a:hlinkClick r:id="rId4"/>
              </a:rPr>
              <a:t>och vattenvård | Stockholm Vatten och Avfall</a:t>
            </a:r>
            <a:endParaRPr lang="sv-SE" dirty="0">
              <a:solidFill>
                <a:schemeClr val="bg1"/>
              </a:solidFill>
            </a:endParaRPr>
          </a:p>
          <a:p>
            <a:endParaRPr lang="sv-SE" dirty="0" smtClean="0">
              <a:solidFill>
                <a:schemeClr val="bg1"/>
              </a:solidFill>
            </a:endParaRPr>
          </a:p>
          <a:p>
            <a:endParaRPr lang="sv-SE" dirty="0">
              <a:solidFill>
                <a:schemeClr val="bg1"/>
              </a:solidFill>
            </a:endParaRPr>
          </a:p>
          <a:p>
            <a:endParaRPr lang="sv-SE" dirty="0" smtClean="0">
              <a:solidFill>
                <a:schemeClr val="bg1"/>
              </a:solidFill>
            </a:endParaRPr>
          </a:p>
          <a:p>
            <a:endParaRPr lang="sv-SE" dirty="0">
              <a:solidFill>
                <a:schemeClr val="bg1"/>
              </a:solidFill>
            </a:endParaRPr>
          </a:p>
          <a:p>
            <a:endParaRPr lang="sv-SE" dirty="0" smtClean="0">
              <a:solidFill>
                <a:schemeClr val="bg1"/>
              </a:solidFill>
            </a:endParaRPr>
          </a:p>
          <a:p>
            <a:endParaRPr lang="sv-SE" dirty="0" smtClean="0">
              <a:solidFill>
                <a:schemeClr val="bg1"/>
              </a:solidFill>
            </a:endParaRPr>
          </a:p>
          <a:p>
            <a:endParaRPr lang="sv-SE" dirty="0">
              <a:solidFill>
                <a:schemeClr val="bg1"/>
              </a:solidFill>
            </a:endParaRPr>
          </a:p>
          <a:p>
            <a:endParaRPr lang="sv-SE" dirty="0" smtClean="0">
              <a:solidFill>
                <a:schemeClr val="bg1"/>
              </a:solidFill>
            </a:endParaRPr>
          </a:p>
          <a:p>
            <a:endParaRPr lang="sv-SE" dirty="0">
              <a:solidFill>
                <a:schemeClr val="bg1"/>
              </a:solidFill>
            </a:endParaRPr>
          </a:p>
          <a:p>
            <a:endParaRPr lang="sv-SE" dirty="0" smtClean="0">
              <a:solidFill>
                <a:schemeClr val="bg1"/>
              </a:solidFill>
            </a:endParaRPr>
          </a:p>
          <a:p>
            <a:endParaRPr lang="sv-SE" dirty="0">
              <a:solidFill>
                <a:schemeClr val="bg1"/>
              </a:solidFill>
            </a:endParaRPr>
          </a:p>
          <a:p>
            <a:r>
              <a:rPr lang="sv-SE" dirty="0" smtClean="0"/>
              <a:t>Kontakt:</a:t>
            </a:r>
          </a:p>
          <a:p>
            <a:r>
              <a:rPr lang="sv-SE" dirty="0" smtClean="0"/>
              <a:t>Frida Ekman (SVOA), </a:t>
            </a:r>
            <a:r>
              <a:rPr lang="sv-SE" dirty="0" smtClean="0">
                <a:hlinkClick r:id="rId5"/>
              </a:rPr>
              <a:t>frida.ekman@svoa.se</a:t>
            </a:r>
            <a:endParaRPr lang="sv-SE" dirty="0" smtClean="0"/>
          </a:p>
          <a:p>
            <a:r>
              <a:rPr lang="sv-SE" dirty="0" smtClean="0"/>
              <a:t>Helene Ejhed (Norrvatten), </a:t>
            </a:r>
            <a:r>
              <a:rPr lang="sv-SE" dirty="0" smtClean="0">
                <a:hlinkClick r:id="rId6"/>
              </a:rPr>
              <a:t>helene.ejhed@norrvatten.se</a:t>
            </a:r>
            <a:r>
              <a:rPr lang="sv-SE" dirty="0" smtClean="0"/>
              <a:t> </a:t>
            </a:r>
          </a:p>
          <a:p>
            <a:endParaRPr lang="sv-SE" dirty="0"/>
          </a:p>
        </p:txBody>
      </p:sp>
      <p:pic>
        <p:nvPicPr>
          <p:cNvPr id="9" name="Bildobjekt 8"/>
          <p:cNvPicPr>
            <a:picLocks noChangeAspect="1"/>
          </p:cNvPicPr>
          <p:nvPr/>
        </p:nvPicPr>
        <p:blipFill>
          <a:blip r:embed="rId7"/>
          <a:stretch>
            <a:fillRect/>
          </a:stretch>
        </p:blipFill>
        <p:spPr>
          <a:xfrm rot="256363">
            <a:off x="9421913" y="1707579"/>
            <a:ext cx="2232917" cy="3167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9589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 5"/>
          <p:cNvSpPr>
            <a:spLocks noGrp="1"/>
          </p:cNvSpPr>
          <p:nvPr>
            <p:ph type="pic" sz="quarter" idx="13"/>
          </p:nvPr>
        </p:nvSpPr>
        <p:spPr/>
      </p:sp>
      <p:sp>
        <p:nvSpPr>
          <p:cNvPr id="4" name="Rubrik 3"/>
          <p:cNvSpPr>
            <a:spLocks noGrp="1"/>
          </p:cNvSpPr>
          <p:nvPr>
            <p:ph type="title"/>
          </p:nvPr>
        </p:nvSpPr>
        <p:spPr/>
        <p:txBody>
          <a:bodyPr/>
          <a:lstStyle/>
          <a:p>
            <a:r>
              <a:rPr lang="sv-SE" dirty="0" smtClean="0"/>
              <a:t>PFAS &amp; Dricksvatten</a:t>
            </a:r>
            <a:endParaRPr lang="sv-SE" dirty="0"/>
          </a:p>
        </p:txBody>
      </p:sp>
      <p:sp>
        <p:nvSpPr>
          <p:cNvPr id="5" name="Platshållare för text 4"/>
          <p:cNvSpPr>
            <a:spLocks noGrp="1"/>
          </p:cNvSpPr>
          <p:nvPr>
            <p:ph type="body" idx="1"/>
          </p:nvPr>
        </p:nvSpPr>
        <p:spPr/>
        <p:txBody>
          <a:bodyPr/>
          <a:lstStyle/>
          <a:p>
            <a:endParaRPr lang="sv-SE"/>
          </a:p>
        </p:txBody>
      </p:sp>
    </p:spTree>
    <p:extLst>
      <p:ext uri="{BB962C8B-B14F-4D97-AF65-F5344CB8AC3E}">
        <p14:creationId xmlns:p14="http://schemas.microsoft.com/office/powerpoint/2010/main" val="1523310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idx="1"/>
          </p:nvPr>
        </p:nvSpPr>
        <p:spPr/>
        <p:txBody>
          <a:bodyPr/>
          <a:lstStyle/>
          <a:p>
            <a:r>
              <a:rPr lang="sv-SE" dirty="0" smtClean="0"/>
              <a:t>Nya gränsvärden för PFAS i dricksvatten januari 2026 </a:t>
            </a:r>
          </a:p>
          <a:p>
            <a:pPr lvl="1"/>
            <a:r>
              <a:rPr lang="en-GB" dirty="0">
                <a:ea typeface="Times New Roman" panose="02020603050405020304" pitchFamily="18" charset="0"/>
              </a:rPr>
              <a:t>∑</a:t>
            </a:r>
            <a:r>
              <a:rPr lang="en-GB" baseline="-25000" dirty="0" smtClean="0">
                <a:ea typeface="Times New Roman" panose="02020603050405020304" pitchFamily="18" charset="0"/>
              </a:rPr>
              <a:t>4</a:t>
            </a:r>
            <a:r>
              <a:rPr lang="en-GB" dirty="0" smtClean="0">
                <a:ea typeface="Times New Roman" panose="02020603050405020304" pitchFamily="18" charset="0"/>
              </a:rPr>
              <a:t>PFAS: 4 ng/l </a:t>
            </a:r>
            <a:r>
              <a:rPr lang="en-GB" dirty="0" smtClean="0">
                <a:solidFill>
                  <a:schemeClr val="accent5">
                    <a:lumMod val="75000"/>
                  </a:schemeClr>
                </a:solidFill>
                <a:ea typeface="Times New Roman" panose="02020603050405020304" pitchFamily="18" charset="0"/>
                <a:sym typeface="Wingdings" panose="05000000000000000000" pitchFamily="2" charset="2"/>
              </a:rPr>
              <a:t> </a:t>
            </a:r>
            <a:endParaRPr lang="en-GB" dirty="0" smtClean="0">
              <a:solidFill>
                <a:schemeClr val="accent5">
                  <a:lumMod val="75000"/>
                </a:schemeClr>
              </a:solidFill>
              <a:ea typeface="Times New Roman" panose="02020603050405020304" pitchFamily="18" charset="0"/>
            </a:endParaRPr>
          </a:p>
          <a:p>
            <a:pPr lvl="1"/>
            <a:r>
              <a:rPr lang="en-GB" dirty="0" smtClean="0">
                <a:ea typeface="Times New Roman" panose="02020603050405020304" pitchFamily="18" charset="0"/>
              </a:rPr>
              <a:t>∑</a:t>
            </a:r>
            <a:r>
              <a:rPr lang="en-GB" baseline="-25000" dirty="0" smtClean="0">
                <a:ea typeface="Times New Roman" panose="02020603050405020304" pitchFamily="18" charset="0"/>
              </a:rPr>
              <a:t>21</a:t>
            </a:r>
            <a:r>
              <a:rPr lang="en-GB" dirty="0" smtClean="0">
                <a:ea typeface="Times New Roman" panose="02020603050405020304" pitchFamily="18" charset="0"/>
              </a:rPr>
              <a:t>PFAS: 100 ng/l</a:t>
            </a:r>
          </a:p>
          <a:p>
            <a:pPr marL="0" indent="0">
              <a:buNone/>
            </a:pPr>
            <a:endParaRPr lang="en-GB" sz="1000" dirty="0" smtClean="0">
              <a:ea typeface="Times New Roman" panose="02020603050405020304" pitchFamily="18" charset="0"/>
            </a:endParaRPr>
          </a:p>
          <a:p>
            <a:r>
              <a:rPr lang="en-GB" dirty="0" err="1" smtClean="0">
                <a:ea typeface="Times New Roman" panose="02020603050405020304" pitchFamily="18" charset="0"/>
              </a:rPr>
              <a:t>Traditionell</a:t>
            </a:r>
            <a:r>
              <a:rPr lang="en-GB" dirty="0" smtClean="0">
                <a:ea typeface="Times New Roman" panose="02020603050405020304" pitchFamily="18" charset="0"/>
              </a:rPr>
              <a:t> </a:t>
            </a:r>
            <a:r>
              <a:rPr lang="en-GB" dirty="0" err="1" smtClean="0">
                <a:ea typeface="Times New Roman" panose="02020603050405020304" pitchFamily="18" charset="0"/>
              </a:rPr>
              <a:t>reningsteknik</a:t>
            </a:r>
            <a:r>
              <a:rPr lang="en-GB" dirty="0" smtClean="0">
                <a:ea typeface="Times New Roman" panose="02020603050405020304" pitchFamily="18" charset="0"/>
              </a:rPr>
              <a:t> </a:t>
            </a:r>
            <a:r>
              <a:rPr lang="en-GB" dirty="0" err="1" smtClean="0">
                <a:ea typeface="Times New Roman" panose="02020603050405020304" pitchFamily="18" charset="0"/>
              </a:rPr>
              <a:t>renar</a:t>
            </a:r>
            <a:r>
              <a:rPr lang="en-GB" dirty="0" smtClean="0">
                <a:ea typeface="Times New Roman" panose="02020603050405020304" pitchFamily="18" charset="0"/>
              </a:rPr>
              <a:t> </a:t>
            </a:r>
            <a:r>
              <a:rPr lang="en-GB" dirty="0" err="1" smtClean="0">
                <a:ea typeface="Times New Roman" panose="02020603050405020304" pitchFamily="18" charset="0"/>
              </a:rPr>
              <a:t>inte</a:t>
            </a:r>
            <a:r>
              <a:rPr lang="en-GB" dirty="0" smtClean="0">
                <a:ea typeface="Times New Roman" panose="02020603050405020304" pitchFamily="18" charset="0"/>
              </a:rPr>
              <a:t> PFAS</a:t>
            </a:r>
          </a:p>
          <a:p>
            <a:pPr lvl="1"/>
            <a:r>
              <a:rPr lang="en-GB" dirty="0" smtClean="0">
                <a:ea typeface="Times New Roman" panose="02020603050405020304" pitchFamily="18" charset="0"/>
              </a:rPr>
              <a:t>Stora </a:t>
            </a:r>
            <a:r>
              <a:rPr lang="en-GB" dirty="0" err="1" smtClean="0">
                <a:ea typeface="Times New Roman" panose="02020603050405020304" pitchFamily="18" charset="0"/>
              </a:rPr>
              <a:t>kostnader</a:t>
            </a:r>
            <a:r>
              <a:rPr lang="en-GB" dirty="0" smtClean="0">
                <a:ea typeface="Times New Roman" panose="02020603050405020304" pitchFamily="18" charset="0"/>
              </a:rPr>
              <a:t> (</a:t>
            </a:r>
            <a:r>
              <a:rPr lang="en-GB" dirty="0" err="1" smtClean="0">
                <a:ea typeface="Times New Roman" panose="02020603050405020304" pitchFamily="18" charset="0"/>
              </a:rPr>
              <a:t>ekonomiskt</a:t>
            </a:r>
            <a:r>
              <a:rPr lang="en-GB" dirty="0" smtClean="0">
                <a:ea typeface="Times New Roman" panose="02020603050405020304" pitchFamily="18" charset="0"/>
              </a:rPr>
              <a:t> </a:t>
            </a:r>
            <a:r>
              <a:rPr lang="en-GB" dirty="0" err="1" smtClean="0">
                <a:ea typeface="Times New Roman" panose="02020603050405020304" pitchFamily="18" charset="0"/>
              </a:rPr>
              <a:t>och</a:t>
            </a:r>
            <a:r>
              <a:rPr lang="en-GB" dirty="0" smtClean="0">
                <a:ea typeface="Times New Roman" panose="02020603050405020304" pitchFamily="18" charset="0"/>
              </a:rPr>
              <a:t> </a:t>
            </a:r>
            <a:r>
              <a:rPr lang="en-GB" dirty="0" err="1" smtClean="0">
                <a:ea typeface="Times New Roman" panose="02020603050405020304" pitchFamily="18" charset="0"/>
              </a:rPr>
              <a:t>för</a:t>
            </a:r>
            <a:r>
              <a:rPr lang="en-GB" dirty="0" smtClean="0">
                <a:ea typeface="Times New Roman" panose="02020603050405020304" pitchFamily="18" charset="0"/>
              </a:rPr>
              <a:t> </a:t>
            </a:r>
            <a:r>
              <a:rPr lang="en-GB" dirty="0" err="1" smtClean="0">
                <a:ea typeface="Times New Roman" panose="02020603050405020304" pitchFamily="18" charset="0"/>
              </a:rPr>
              <a:t>miljön</a:t>
            </a:r>
            <a:r>
              <a:rPr lang="en-GB" dirty="0" smtClean="0">
                <a:ea typeface="Times New Roman" panose="02020603050405020304" pitchFamily="18" charset="0"/>
              </a:rPr>
              <a:t>) </a:t>
            </a:r>
            <a:r>
              <a:rPr lang="en-GB" dirty="0" err="1" smtClean="0">
                <a:ea typeface="Times New Roman" panose="02020603050405020304" pitchFamily="18" charset="0"/>
              </a:rPr>
              <a:t>att</a:t>
            </a:r>
            <a:r>
              <a:rPr lang="en-GB" dirty="0" smtClean="0">
                <a:ea typeface="Times New Roman" panose="02020603050405020304" pitchFamily="18" charset="0"/>
              </a:rPr>
              <a:t> </a:t>
            </a:r>
            <a:r>
              <a:rPr lang="en-GB" dirty="0" err="1" smtClean="0">
                <a:ea typeface="Times New Roman" panose="02020603050405020304" pitchFamily="18" charset="0"/>
              </a:rPr>
              <a:t>rena</a:t>
            </a:r>
            <a:r>
              <a:rPr lang="en-GB" dirty="0" smtClean="0">
                <a:ea typeface="Times New Roman" panose="02020603050405020304" pitchFamily="18" charset="0"/>
              </a:rPr>
              <a:t> PFAS </a:t>
            </a:r>
            <a:r>
              <a:rPr lang="en-GB" dirty="0" err="1" smtClean="0">
                <a:ea typeface="Times New Roman" panose="02020603050405020304" pitchFamily="18" charset="0"/>
              </a:rPr>
              <a:t>i</a:t>
            </a:r>
            <a:r>
              <a:rPr lang="en-GB" dirty="0" smtClean="0">
                <a:ea typeface="Times New Roman" panose="02020603050405020304" pitchFamily="18" charset="0"/>
              </a:rPr>
              <a:t> </a:t>
            </a:r>
            <a:r>
              <a:rPr lang="en-GB" dirty="0" err="1" smtClean="0">
                <a:ea typeface="Times New Roman" panose="02020603050405020304" pitchFamily="18" charset="0"/>
              </a:rPr>
              <a:t>dricksvattenverk</a:t>
            </a:r>
            <a:endParaRPr lang="en-GB" dirty="0" smtClean="0">
              <a:ea typeface="Times New Roman" panose="02020603050405020304" pitchFamily="18" charset="0"/>
            </a:endParaRPr>
          </a:p>
          <a:p>
            <a:pPr marL="457200" lvl="1" indent="0">
              <a:buNone/>
            </a:pPr>
            <a:endParaRPr lang="en-GB" sz="1000" dirty="0"/>
          </a:p>
          <a:p>
            <a:r>
              <a:rPr lang="en-GB" dirty="0" err="1" smtClean="0"/>
              <a:t>Viktigt</a:t>
            </a:r>
            <a:r>
              <a:rPr lang="en-GB" dirty="0" smtClean="0"/>
              <a:t> med </a:t>
            </a:r>
            <a:r>
              <a:rPr lang="en-GB" dirty="0" err="1" smtClean="0"/>
              <a:t>uppströmsåtgärder</a:t>
            </a:r>
            <a:endParaRPr lang="en-GB" dirty="0" smtClean="0"/>
          </a:p>
          <a:p>
            <a:pPr lvl="1"/>
            <a:r>
              <a:rPr lang="en-GB" dirty="0" err="1" smtClean="0"/>
              <a:t>Gör</a:t>
            </a:r>
            <a:r>
              <a:rPr lang="en-GB" dirty="0" smtClean="0"/>
              <a:t> </a:t>
            </a:r>
            <a:r>
              <a:rPr lang="en-GB" dirty="0" err="1" smtClean="0"/>
              <a:t>dricksvattenproduktionen</a:t>
            </a:r>
            <a:r>
              <a:rPr lang="en-GB" dirty="0" smtClean="0"/>
              <a:t> </a:t>
            </a:r>
            <a:r>
              <a:rPr lang="en-GB" dirty="0" err="1" smtClean="0"/>
              <a:t>mindre</a:t>
            </a:r>
            <a:r>
              <a:rPr lang="en-GB" dirty="0" smtClean="0"/>
              <a:t> </a:t>
            </a:r>
            <a:r>
              <a:rPr lang="en-GB" dirty="0" err="1" smtClean="0"/>
              <a:t>känslig</a:t>
            </a:r>
            <a:r>
              <a:rPr lang="en-GB" dirty="0" smtClean="0"/>
              <a:t> </a:t>
            </a:r>
            <a:r>
              <a:rPr lang="en-GB" dirty="0" err="1" smtClean="0"/>
              <a:t>för</a:t>
            </a:r>
            <a:r>
              <a:rPr lang="en-GB" dirty="0" smtClean="0"/>
              <a:t> </a:t>
            </a:r>
            <a:r>
              <a:rPr lang="en-GB" dirty="0" err="1" smtClean="0"/>
              <a:t>framtida</a:t>
            </a:r>
            <a:r>
              <a:rPr lang="en-GB" dirty="0" smtClean="0"/>
              <a:t> </a:t>
            </a:r>
            <a:r>
              <a:rPr lang="en-GB" dirty="0" err="1" smtClean="0"/>
              <a:t>utmaningar</a:t>
            </a:r>
            <a:r>
              <a:rPr lang="en-GB" dirty="0" smtClean="0"/>
              <a:t> </a:t>
            </a:r>
            <a:r>
              <a:rPr lang="en-GB" dirty="0" err="1" smtClean="0"/>
              <a:t>och</a:t>
            </a:r>
            <a:r>
              <a:rPr lang="en-GB" dirty="0" smtClean="0"/>
              <a:t> risker</a:t>
            </a:r>
          </a:p>
          <a:p>
            <a:pPr marL="457200" lvl="1" indent="0">
              <a:buNone/>
            </a:pPr>
            <a:endParaRPr lang="en-GB" dirty="0" smtClean="0"/>
          </a:p>
          <a:p>
            <a:pPr marL="0" indent="0">
              <a:buNone/>
            </a:pPr>
            <a:endParaRPr lang="en-GB" sz="1100" dirty="0"/>
          </a:p>
          <a:p>
            <a:pPr marL="0" indent="0">
              <a:buNone/>
            </a:pPr>
            <a:endParaRPr lang="en-GB" dirty="0"/>
          </a:p>
          <a:p>
            <a:pPr lvl="1"/>
            <a:endParaRPr lang="sv-SE" dirty="0" smtClean="0"/>
          </a:p>
          <a:p>
            <a:endParaRPr lang="sv-SE" dirty="0"/>
          </a:p>
        </p:txBody>
      </p:sp>
      <p:sp>
        <p:nvSpPr>
          <p:cNvPr id="5" name="Rubrik 4"/>
          <p:cNvSpPr>
            <a:spLocks noGrp="1"/>
          </p:cNvSpPr>
          <p:nvPr>
            <p:ph type="title"/>
          </p:nvPr>
        </p:nvSpPr>
        <p:spPr/>
        <p:txBody>
          <a:bodyPr/>
          <a:lstStyle/>
          <a:p>
            <a:r>
              <a:rPr lang="sv-SE" dirty="0" smtClean="0"/>
              <a:t>Nya gränsvärden för PFAS i dricksvatten</a:t>
            </a:r>
            <a:endParaRPr lang="sv-SE" dirty="0"/>
          </a:p>
        </p:txBody>
      </p:sp>
    </p:spTree>
    <p:extLst>
      <p:ext uri="{BB962C8B-B14F-4D97-AF65-F5344CB8AC3E}">
        <p14:creationId xmlns:p14="http://schemas.microsoft.com/office/powerpoint/2010/main" val="3683674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336" y="116632"/>
            <a:ext cx="5002020" cy="6669360"/>
          </a:xfrm>
        </p:spPr>
      </p:pic>
      <p:sp>
        <p:nvSpPr>
          <p:cNvPr id="3" name="Rubrik 2"/>
          <p:cNvSpPr>
            <a:spLocks noGrp="1"/>
          </p:cNvSpPr>
          <p:nvPr>
            <p:ph type="title"/>
          </p:nvPr>
        </p:nvSpPr>
        <p:spPr>
          <a:xfrm>
            <a:off x="5519936" y="404664"/>
            <a:ext cx="6028157" cy="1020647"/>
          </a:xfrm>
        </p:spPr>
        <p:txBody>
          <a:bodyPr/>
          <a:lstStyle/>
          <a:p>
            <a:r>
              <a:rPr lang="sv-SE" sz="2400" dirty="0" smtClean="0"/>
              <a:t>Östra Mälarens Vattenskyddsområde (VSO)</a:t>
            </a:r>
            <a:endParaRPr lang="sv-SE" sz="2400" dirty="0"/>
          </a:p>
        </p:txBody>
      </p:sp>
      <p:sp>
        <p:nvSpPr>
          <p:cNvPr id="6" name="textruta 5"/>
          <p:cNvSpPr txBox="1"/>
          <p:nvPr/>
        </p:nvSpPr>
        <p:spPr>
          <a:xfrm>
            <a:off x="5589408" y="1166643"/>
            <a:ext cx="4248472" cy="3139321"/>
          </a:xfrm>
          <a:prstGeom prst="rect">
            <a:avLst/>
          </a:prstGeom>
          <a:noFill/>
        </p:spPr>
        <p:txBody>
          <a:bodyPr wrap="square" rtlCol="0">
            <a:spAutoFit/>
          </a:bodyPr>
          <a:lstStyle/>
          <a:p>
            <a:r>
              <a:rPr lang="sv-SE" dirty="0" smtClean="0"/>
              <a:t>Tre vattenverk:</a:t>
            </a:r>
            <a:endParaRPr lang="sv-SE" dirty="0"/>
          </a:p>
          <a:p>
            <a:pPr marL="285750" indent="-285750">
              <a:buFont typeface="Arial" panose="020B0604020202020204" pitchFamily="34" charset="0"/>
              <a:buChar char="•"/>
            </a:pPr>
            <a:endParaRPr lang="sv-SE" dirty="0" smtClean="0"/>
          </a:p>
          <a:p>
            <a:r>
              <a:rPr lang="sv-SE" dirty="0" smtClean="0"/>
              <a:t>Norrvatten</a:t>
            </a:r>
          </a:p>
          <a:p>
            <a:pPr marL="285750" indent="-285750">
              <a:buFont typeface="Arial" panose="020B0604020202020204" pitchFamily="34" charset="0"/>
              <a:buChar char="•"/>
            </a:pPr>
            <a:r>
              <a:rPr lang="sv-SE" dirty="0" smtClean="0"/>
              <a:t>Görväln</a:t>
            </a:r>
          </a:p>
          <a:p>
            <a:pPr marL="285750" indent="-285750">
              <a:buFont typeface="Arial" panose="020B0604020202020204" pitchFamily="34" charset="0"/>
              <a:buChar char="•"/>
            </a:pPr>
            <a:r>
              <a:rPr lang="sv-SE" dirty="0" smtClean="0"/>
              <a:t>700 000 människor</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smtClean="0"/>
          </a:p>
          <a:p>
            <a:r>
              <a:rPr lang="sv-SE" dirty="0"/>
              <a:t>SVOA:</a:t>
            </a:r>
          </a:p>
          <a:p>
            <a:pPr marL="285750" indent="-285750">
              <a:buFont typeface="Arial" panose="020B0604020202020204" pitchFamily="34" charset="0"/>
              <a:buChar char="•"/>
            </a:pPr>
            <a:r>
              <a:rPr lang="sv-SE" dirty="0"/>
              <a:t>Lovö &amp; Norsborg vattenverk</a:t>
            </a:r>
          </a:p>
          <a:p>
            <a:pPr marL="285750" indent="-285750">
              <a:buFont typeface="Arial" panose="020B0604020202020204" pitchFamily="34" charset="0"/>
              <a:buChar char="•"/>
            </a:pPr>
            <a:r>
              <a:rPr lang="sv-SE" dirty="0"/>
              <a:t>Ca 1,5 miljoner människor</a:t>
            </a:r>
          </a:p>
          <a:p>
            <a:endParaRPr lang="sv-SE" dirty="0"/>
          </a:p>
        </p:txBody>
      </p:sp>
      <p:cxnSp>
        <p:nvCxnSpPr>
          <p:cNvPr id="10" name="Rak pilkoppling 9"/>
          <p:cNvCxnSpPr/>
          <p:nvPr/>
        </p:nvCxnSpPr>
        <p:spPr>
          <a:xfrm flipH="1">
            <a:off x="3431704" y="3645024"/>
            <a:ext cx="2088232" cy="7200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ak pilkoppling 10"/>
          <p:cNvCxnSpPr/>
          <p:nvPr/>
        </p:nvCxnSpPr>
        <p:spPr>
          <a:xfrm flipH="1">
            <a:off x="3143672" y="3789040"/>
            <a:ext cx="2376264" cy="20882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ak pilkoppling 13"/>
          <p:cNvCxnSpPr/>
          <p:nvPr/>
        </p:nvCxnSpPr>
        <p:spPr>
          <a:xfrm flipH="1">
            <a:off x="2711624" y="2217378"/>
            <a:ext cx="2808312" cy="5189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ktangel med rundade hörn 17"/>
          <p:cNvSpPr/>
          <p:nvPr/>
        </p:nvSpPr>
        <p:spPr>
          <a:xfrm>
            <a:off x="5663952" y="4305964"/>
            <a:ext cx="6120680" cy="85712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v-SE" dirty="0" smtClean="0"/>
              <a:t>Totalt försörjer Östra Mälaren </a:t>
            </a:r>
            <a:r>
              <a:rPr lang="sv-SE" b="1" dirty="0" smtClean="0"/>
              <a:t>över 2 miljoner människor </a:t>
            </a:r>
            <a:r>
              <a:rPr lang="sv-SE" dirty="0" smtClean="0"/>
              <a:t>med dricksvatten</a:t>
            </a:r>
            <a:endParaRPr lang="sv-SE" dirty="0"/>
          </a:p>
        </p:txBody>
      </p:sp>
      <p:sp>
        <p:nvSpPr>
          <p:cNvPr id="5" name="textruta 4"/>
          <p:cNvSpPr txBox="1"/>
          <p:nvPr/>
        </p:nvSpPr>
        <p:spPr>
          <a:xfrm>
            <a:off x="2039481" y="3251622"/>
            <a:ext cx="1080120" cy="646331"/>
          </a:xfrm>
          <a:prstGeom prst="rect">
            <a:avLst/>
          </a:prstGeom>
          <a:solidFill>
            <a:schemeClr val="bg1"/>
          </a:solidFill>
          <a:ln>
            <a:solidFill>
              <a:schemeClr val="tx1"/>
            </a:solidFill>
          </a:ln>
        </p:spPr>
        <p:txBody>
          <a:bodyPr wrap="square" rtlCol="0">
            <a:spAutoFit/>
          </a:bodyPr>
          <a:lstStyle/>
          <a:p>
            <a:r>
              <a:rPr lang="sv-SE" dirty="0" smtClean="0"/>
              <a:t>~ 4 </a:t>
            </a:r>
            <a:r>
              <a:rPr lang="sv-SE" dirty="0" err="1" smtClean="0"/>
              <a:t>ng</a:t>
            </a:r>
            <a:r>
              <a:rPr lang="sv-SE" dirty="0" smtClean="0"/>
              <a:t>/l </a:t>
            </a:r>
            <a:r>
              <a:rPr lang="en-GB" dirty="0">
                <a:ea typeface="Times New Roman" panose="02020603050405020304" pitchFamily="18" charset="0"/>
              </a:rPr>
              <a:t>∑</a:t>
            </a:r>
            <a:r>
              <a:rPr lang="en-GB" baseline="-25000" dirty="0">
                <a:ea typeface="Times New Roman" panose="02020603050405020304" pitchFamily="18" charset="0"/>
              </a:rPr>
              <a:t>4</a:t>
            </a:r>
            <a:r>
              <a:rPr lang="en-GB" dirty="0">
                <a:ea typeface="Times New Roman" panose="02020603050405020304" pitchFamily="18" charset="0"/>
              </a:rPr>
              <a:t>PFAS</a:t>
            </a:r>
            <a:endParaRPr lang="sv-SE" dirty="0"/>
          </a:p>
        </p:txBody>
      </p:sp>
      <p:sp>
        <p:nvSpPr>
          <p:cNvPr id="12" name="textruta 11"/>
          <p:cNvSpPr txBox="1"/>
          <p:nvPr/>
        </p:nvSpPr>
        <p:spPr>
          <a:xfrm>
            <a:off x="1736980" y="5517232"/>
            <a:ext cx="1118660" cy="646331"/>
          </a:xfrm>
          <a:prstGeom prst="rect">
            <a:avLst/>
          </a:prstGeom>
          <a:solidFill>
            <a:schemeClr val="bg1"/>
          </a:solidFill>
          <a:ln>
            <a:solidFill>
              <a:schemeClr val="tx1"/>
            </a:solidFill>
          </a:ln>
        </p:spPr>
        <p:txBody>
          <a:bodyPr wrap="square" rtlCol="0">
            <a:spAutoFit/>
          </a:bodyPr>
          <a:lstStyle/>
          <a:p>
            <a:pPr algn="ctr"/>
            <a:r>
              <a:rPr lang="sv-SE" dirty="0" smtClean="0"/>
              <a:t>~ 3 </a:t>
            </a:r>
            <a:r>
              <a:rPr lang="sv-SE" dirty="0" err="1" smtClean="0"/>
              <a:t>ng</a:t>
            </a:r>
            <a:r>
              <a:rPr lang="sv-SE" dirty="0" smtClean="0"/>
              <a:t>/l</a:t>
            </a:r>
          </a:p>
          <a:p>
            <a:pPr algn="ctr"/>
            <a:r>
              <a:rPr lang="en-GB" dirty="0">
                <a:ea typeface="Times New Roman" panose="02020603050405020304" pitchFamily="18" charset="0"/>
              </a:rPr>
              <a:t>∑</a:t>
            </a:r>
            <a:r>
              <a:rPr lang="en-GB" baseline="-25000" dirty="0">
                <a:ea typeface="Times New Roman" panose="02020603050405020304" pitchFamily="18" charset="0"/>
              </a:rPr>
              <a:t>4</a:t>
            </a:r>
            <a:r>
              <a:rPr lang="en-GB" dirty="0">
                <a:ea typeface="Times New Roman" panose="02020603050405020304" pitchFamily="18" charset="0"/>
              </a:rPr>
              <a:t>PFAS</a:t>
            </a:r>
            <a:endParaRPr lang="sv-SE" dirty="0" smtClean="0"/>
          </a:p>
        </p:txBody>
      </p:sp>
      <p:sp>
        <p:nvSpPr>
          <p:cNvPr id="13" name="Rektangel med rundade hörn 12"/>
          <p:cNvSpPr/>
          <p:nvPr/>
        </p:nvSpPr>
        <p:spPr>
          <a:xfrm>
            <a:off x="5663952" y="5359865"/>
            <a:ext cx="6120680" cy="5029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v-SE" dirty="0" smtClean="0">
                <a:sym typeface="Wingdings" panose="05000000000000000000" pitchFamily="2" charset="2"/>
              </a:rPr>
              <a:t> </a:t>
            </a:r>
            <a:r>
              <a:rPr lang="sv-SE" dirty="0" smtClean="0"/>
              <a:t>Utmaning: </a:t>
            </a:r>
            <a:r>
              <a:rPr lang="en-GB" dirty="0">
                <a:ea typeface="Times New Roman" panose="02020603050405020304" pitchFamily="18" charset="0"/>
              </a:rPr>
              <a:t>∑</a:t>
            </a:r>
            <a:r>
              <a:rPr lang="en-GB" baseline="-25000" dirty="0" smtClean="0">
                <a:ea typeface="Times New Roman" panose="02020603050405020304" pitchFamily="18" charset="0"/>
              </a:rPr>
              <a:t>4</a:t>
            </a:r>
            <a:r>
              <a:rPr lang="en-GB" dirty="0" smtClean="0">
                <a:ea typeface="Times New Roman" panose="02020603050405020304" pitchFamily="18" charset="0"/>
              </a:rPr>
              <a:t>PFAS</a:t>
            </a:r>
            <a:r>
              <a:rPr lang="sv-SE" dirty="0" smtClean="0"/>
              <a:t> </a:t>
            </a:r>
            <a:endParaRPr lang="sv-SE" dirty="0"/>
          </a:p>
        </p:txBody>
      </p:sp>
    </p:spTree>
    <p:extLst>
      <p:ext uri="{BB962C8B-B14F-4D97-AF65-F5344CB8AC3E}">
        <p14:creationId xmlns:p14="http://schemas.microsoft.com/office/powerpoint/2010/main" val="295679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5"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 5"/>
          <p:cNvSpPr>
            <a:spLocks noGrp="1"/>
          </p:cNvSpPr>
          <p:nvPr>
            <p:ph type="pic" sz="quarter" idx="13"/>
          </p:nvPr>
        </p:nvSpPr>
        <p:spPr/>
      </p:sp>
      <p:sp>
        <p:nvSpPr>
          <p:cNvPr id="4" name="Rubrik 3"/>
          <p:cNvSpPr>
            <a:spLocks noGrp="1"/>
          </p:cNvSpPr>
          <p:nvPr>
            <p:ph type="title"/>
          </p:nvPr>
        </p:nvSpPr>
        <p:spPr/>
        <p:txBody>
          <a:bodyPr/>
          <a:lstStyle/>
          <a:p>
            <a:r>
              <a:rPr lang="sv-SE" dirty="0" smtClean="0"/>
              <a:t>Bakgrund &amp; Syfte</a:t>
            </a:r>
            <a:endParaRPr lang="sv-SE" dirty="0"/>
          </a:p>
        </p:txBody>
      </p:sp>
      <p:sp>
        <p:nvSpPr>
          <p:cNvPr id="5" name="Platshållare för text 4"/>
          <p:cNvSpPr>
            <a:spLocks noGrp="1"/>
          </p:cNvSpPr>
          <p:nvPr>
            <p:ph type="body" idx="1"/>
          </p:nvPr>
        </p:nvSpPr>
        <p:spPr/>
        <p:txBody>
          <a:bodyPr/>
          <a:lstStyle/>
          <a:p>
            <a:endParaRPr lang="sv-SE"/>
          </a:p>
        </p:txBody>
      </p:sp>
      <p:pic>
        <p:nvPicPr>
          <p:cNvPr id="8" name="Bildobjekt 7"/>
          <p:cNvPicPr>
            <a:picLocks noChangeAspect="1"/>
          </p:cNvPicPr>
          <p:nvPr/>
        </p:nvPicPr>
        <p:blipFill>
          <a:blip r:embed="rId2"/>
          <a:stretch>
            <a:fillRect/>
          </a:stretch>
        </p:blipFill>
        <p:spPr>
          <a:xfrm rot="645318">
            <a:off x="8392126" y="1066934"/>
            <a:ext cx="2847621" cy="40395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4678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smtClean="0"/>
              <a:t>Bakgrund till ny rapport</a:t>
            </a:r>
            <a:endParaRPr lang="sv-SE" dirty="0"/>
          </a:p>
        </p:txBody>
      </p:sp>
      <p:sp>
        <p:nvSpPr>
          <p:cNvPr id="6" name="Platshållare för innehåll 5"/>
          <p:cNvSpPr>
            <a:spLocks noGrp="1"/>
          </p:cNvSpPr>
          <p:nvPr>
            <p:ph idx="1"/>
          </p:nvPr>
        </p:nvSpPr>
        <p:spPr>
          <a:xfrm>
            <a:off x="826095" y="1315515"/>
            <a:ext cx="5557937" cy="3121598"/>
          </a:xfrm>
        </p:spPr>
        <p:txBody>
          <a:bodyPr/>
          <a:lstStyle/>
          <a:p>
            <a:r>
              <a:rPr lang="sv-SE" dirty="0" smtClean="0"/>
              <a:t>Projekt finansierat av Länsstyrelsen</a:t>
            </a:r>
            <a:r>
              <a:rPr lang="sv-SE" dirty="0"/>
              <a:t>	</a:t>
            </a:r>
            <a:endParaRPr lang="sv-SE" dirty="0" smtClean="0"/>
          </a:p>
          <a:p>
            <a:pPr lvl="1"/>
            <a:r>
              <a:rPr lang="sv-SE" dirty="0" smtClean="0"/>
              <a:t>Fokus på PFAS i Östra Mälarens Vattenskyddsområde</a:t>
            </a:r>
          </a:p>
          <a:p>
            <a:pPr lvl="1"/>
            <a:r>
              <a:rPr lang="sv-SE" dirty="0" smtClean="0"/>
              <a:t>Juni 2022 – oktober 2023</a:t>
            </a:r>
          </a:p>
          <a:p>
            <a:pPr lvl="1"/>
            <a:endParaRPr lang="sv-SE" dirty="0"/>
          </a:p>
          <a:p>
            <a:r>
              <a:rPr lang="sv-SE" dirty="0" smtClean="0"/>
              <a:t>Samarbete: Norrvatten, SVOA, Stockholm Stad, Järfälla och Ekerö kommun</a:t>
            </a:r>
          </a:p>
          <a:p>
            <a:pPr marL="457200" lvl="1" indent="0">
              <a:buNone/>
            </a:pPr>
            <a:r>
              <a:rPr lang="sv-SE" dirty="0" smtClean="0"/>
              <a:t>    </a:t>
            </a:r>
            <a:endParaRPr lang="sv-SE" dirty="0">
              <a:solidFill>
                <a:schemeClr val="accent5">
                  <a:lumMod val="75000"/>
                </a:schemeClr>
              </a:solidFill>
            </a:endParaRPr>
          </a:p>
        </p:txBody>
      </p:sp>
      <p:sp>
        <p:nvSpPr>
          <p:cNvPr id="5" name="Rektangel med rundade hörn 4"/>
          <p:cNvSpPr/>
          <p:nvPr/>
        </p:nvSpPr>
        <p:spPr>
          <a:xfrm>
            <a:off x="745782" y="4134409"/>
            <a:ext cx="6048672" cy="218306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v-SE" b="1" dirty="0" smtClean="0">
                <a:solidFill>
                  <a:schemeClr val="bg1"/>
                </a:solidFill>
              </a:rPr>
              <a:t>Tre delar</a:t>
            </a:r>
            <a:endParaRPr lang="sv-SE" b="1" dirty="0">
              <a:solidFill>
                <a:schemeClr val="bg1"/>
              </a:solidFill>
            </a:endParaRPr>
          </a:p>
          <a:p>
            <a:pPr marL="285750" indent="-285750">
              <a:buFont typeface="Arial" panose="020B0604020202020204" pitchFamily="34" charset="0"/>
              <a:buChar char="•"/>
            </a:pPr>
            <a:r>
              <a:rPr lang="sv-SE" dirty="0">
                <a:solidFill>
                  <a:schemeClr val="bg1"/>
                </a:solidFill>
              </a:rPr>
              <a:t>Utredning av misstänka </a:t>
            </a:r>
            <a:r>
              <a:rPr lang="sv-SE" dirty="0" err="1">
                <a:solidFill>
                  <a:schemeClr val="bg1"/>
                </a:solidFill>
              </a:rPr>
              <a:t>hotspots</a:t>
            </a:r>
            <a:r>
              <a:rPr lang="sv-SE" dirty="0">
                <a:solidFill>
                  <a:schemeClr val="bg1"/>
                </a:solidFill>
              </a:rPr>
              <a:t> i varje kommun </a:t>
            </a:r>
            <a:r>
              <a:rPr lang="sv-SE" dirty="0" err="1">
                <a:solidFill>
                  <a:schemeClr val="bg1"/>
                </a:solidFill>
              </a:rPr>
              <a:t>mha</a:t>
            </a:r>
            <a:r>
              <a:rPr lang="sv-SE" dirty="0">
                <a:solidFill>
                  <a:schemeClr val="bg1"/>
                </a:solidFill>
              </a:rPr>
              <a:t> </a:t>
            </a:r>
            <a:r>
              <a:rPr lang="sv-SE" dirty="0" smtClean="0">
                <a:solidFill>
                  <a:schemeClr val="bg1"/>
                </a:solidFill>
              </a:rPr>
              <a:t>NIRAS</a:t>
            </a:r>
          </a:p>
          <a:p>
            <a:pPr marL="285750" indent="-285750">
              <a:buFont typeface="Arial" panose="020B0604020202020204" pitchFamily="34" charset="0"/>
              <a:buChar char="•"/>
            </a:pPr>
            <a:r>
              <a:rPr lang="sv-SE" dirty="0" smtClean="0">
                <a:solidFill>
                  <a:schemeClr val="bg1"/>
                </a:solidFill>
              </a:rPr>
              <a:t>Exjobb: kartläggning av deponier</a:t>
            </a:r>
          </a:p>
          <a:p>
            <a:pPr marL="285750" indent="-285750">
              <a:buFont typeface="Arial" panose="020B0604020202020204" pitchFamily="34" charset="0"/>
              <a:buChar char="•"/>
            </a:pPr>
            <a:r>
              <a:rPr lang="sv-SE" b="1" dirty="0" smtClean="0"/>
              <a:t>Uppdatering </a:t>
            </a:r>
            <a:r>
              <a:rPr lang="sv-SE" b="1" dirty="0"/>
              <a:t>och utvidgning av tidigare </a:t>
            </a:r>
            <a:r>
              <a:rPr lang="sv-SE" b="1" dirty="0" smtClean="0"/>
              <a:t>massbalans</a:t>
            </a:r>
          </a:p>
        </p:txBody>
      </p:sp>
      <p:pic>
        <p:nvPicPr>
          <p:cNvPr id="2" name="Bildobjekt 1"/>
          <p:cNvPicPr>
            <a:picLocks noChangeAspect="1"/>
          </p:cNvPicPr>
          <p:nvPr/>
        </p:nvPicPr>
        <p:blipFill>
          <a:blip r:embed="rId3"/>
          <a:stretch>
            <a:fillRect/>
          </a:stretch>
        </p:blipFill>
        <p:spPr>
          <a:xfrm rot="21229872">
            <a:off x="6094215" y="431141"/>
            <a:ext cx="2415243" cy="3390005"/>
          </a:xfrm>
          <a:prstGeom prst="rect">
            <a:avLst/>
          </a:prstGeom>
          <a:ln>
            <a:solidFill>
              <a:schemeClr val="tx1"/>
            </a:solidFill>
          </a:ln>
          <a:effectLst>
            <a:outerShdw blurRad="292100" dist="139700" dir="2700000" algn="tl" rotWithShape="0">
              <a:srgbClr val="333333">
                <a:alpha val="65000"/>
              </a:srgbClr>
            </a:outerShdw>
          </a:effectLst>
        </p:spPr>
      </p:pic>
      <p:pic>
        <p:nvPicPr>
          <p:cNvPr id="7" name="Bildobjekt 6"/>
          <p:cNvPicPr>
            <a:picLocks noChangeAspect="1"/>
          </p:cNvPicPr>
          <p:nvPr/>
        </p:nvPicPr>
        <p:blipFill>
          <a:blip r:embed="rId4"/>
          <a:stretch>
            <a:fillRect/>
          </a:stretch>
        </p:blipFill>
        <p:spPr>
          <a:xfrm rot="353899">
            <a:off x="9204509" y="433567"/>
            <a:ext cx="2601400" cy="3675319"/>
          </a:xfrm>
          <a:prstGeom prst="rect">
            <a:avLst/>
          </a:prstGeom>
          <a:ln>
            <a:noFill/>
          </a:ln>
          <a:effectLst>
            <a:outerShdw blurRad="292100" dist="139700" dir="2700000" algn="tl" rotWithShape="0">
              <a:srgbClr val="333333">
                <a:alpha val="65000"/>
              </a:srgbClr>
            </a:outerShdw>
          </a:effectLst>
        </p:spPr>
      </p:pic>
      <p:pic>
        <p:nvPicPr>
          <p:cNvPr id="8" name="Bildobjekt 7"/>
          <p:cNvPicPr>
            <a:picLocks noChangeAspect="1"/>
          </p:cNvPicPr>
          <p:nvPr/>
        </p:nvPicPr>
        <p:blipFill>
          <a:blip r:embed="rId5"/>
          <a:stretch>
            <a:fillRect/>
          </a:stretch>
        </p:blipFill>
        <p:spPr>
          <a:xfrm rot="940189">
            <a:off x="7508482" y="3379549"/>
            <a:ext cx="2277575" cy="3230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3122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1207211" y="3488726"/>
            <a:ext cx="7473321" cy="1365243"/>
          </a:xfrm>
        </p:spPr>
        <p:txBody>
          <a:bodyPr/>
          <a:lstStyle/>
          <a:p>
            <a:pPr>
              <a:buFont typeface="Wingdings" panose="05000000000000000000" pitchFamily="2" charset="2"/>
              <a:buChar char="à"/>
            </a:pPr>
            <a:r>
              <a:rPr lang="sv-SE" dirty="0" smtClean="0"/>
              <a:t>Identifiera prioriterade </a:t>
            </a:r>
            <a:r>
              <a:rPr lang="sv-SE" dirty="0"/>
              <a:t>områden där åtgärder av PFAS borde sättas in för att skydda Östra Mälaren och dricksvattenproduktionen</a:t>
            </a:r>
            <a:r>
              <a:rPr lang="sv-SE" dirty="0" smtClean="0"/>
              <a:t>.</a:t>
            </a:r>
          </a:p>
          <a:p>
            <a:pPr>
              <a:buFont typeface="Wingdings" panose="05000000000000000000" pitchFamily="2" charset="2"/>
              <a:buChar char="à"/>
            </a:pPr>
            <a:r>
              <a:rPr lang="sv-SE" dirty="0"/>
              <a:t>Långsiktigt minska PFAS-belastningen på Mälaren </a:t>
            </a:r>
          </a:p>
          <a:p>
            <a:pPr marL="457200" lvl="1" indent="0">
              <a:buNone/>
            </a:pPr>
            <a:endParaRPr lang="sv-SE" dirty="0"/>
          </a:p>
        </p:txBody>
      </p:sp>
      <p:sp>
        <p:nvSpPr>
          <p:cNvPr id="3" name="Rubrik 2"/>
          <p:cNvSpPr>
            <a:spLocks noGrp="1"/>
          </p:cNvSpPr>
          <p:nvPr>
            <p:ph type="title"/>
          </p:nvPr>
        </p:nvSpPr>
        <p:spPr/>
        <p:txBody>
          <a:bodyPr/>
          <a:lstStyle/>
          <a:p>
            <a:r>
              <a:rPr lang="sv-SE" dirty="0" smtClean="0"/>
              <a:t>Syfte med rapport</a:t>
            </a:r>
            <a:endParaRPr lang="sv-SE" dirty="0"/>
          </a:p>
        </p:txBody>
      </p:sp>
      <p:sp>
        <p:nvSpPr>
          <p:cNvPr id="4" name="Rektangel med rundade hörn 3"/>
          <p:cNvSpPr/>
          <p:nvPr/>
        </p:nvSpPr>
        <p:spPr>
          <a:xfrm>
            <a:off x="1271464" y="1781158"/>
            <a:ext cx="9073008" cy="108012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v-SE" sz="2400" b="1" dirty="0" smtClean="0"/>
              <a:t>Var kommer </a:t>
            </a:r>
            <a:r>
              <a:rPr lang="sv-SE" sz="2400" b="1" dirty="0" err="1" smtClean="0"/>
              <a:t>PFAS:en</a:t>
            </a:r>
            <a:r>
              <a:rPr lang="sv-SE" sz="2400" b="1" dirty="0" smtClean="0"/>
              <a:t> ifrån som finns i vårt dricksvatten?</a:t>
            </a:r>
            <a:endParaRPr lang="sv-SE" sz="2400" b="1" dirty="0"/>
          </a:p>
        </p:txBody>
      </p:sp>
    </p:spTree>
    <p:extLst>
      <p:ext uri="{BB962C8B-B14F-4D97-AF65-F5344CB8AC3E}">
        <p14:creationId xmlns:p14="http://schemas.microsoft.com/office/powerpoint/2010/main" val="16806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 5"/>
          <p:cNvSpPr>
            <a:spLocks noGrp="1"/>
          </p:cNvSpPr>
          <p:nvPr>
            <p:ph type="pic" sz="quarter" idx="13"/>
          </p:nvPr>
        </p:nvSpPr>
        <p:spPr/>
      </p:sp>
      <p:sp>
        <p:nvSpPr>
          <p:cNvPr id="4" name="Rubrik 3"/>
          <p:cNvSpPr>
            <a:spLocks noGrp="1"/>
          </p:cNvSpPr>
          <p:nvPr>
            <p:ph type="title"/>
          </p:nvPr>
        </p:nvSpPr>
        <p:spPr/>
        <p:txBody>
          <a:bodyPr/>
          <a:lstStyle/>
          <a:p>
            <a:r>
              <a:rPr lang="sv-SE" dirty="0" smtClean="0"/>
              <a:t>Metod</a:t>
            </a:r>
            <a:endParaRPr lang="sv-SE" dirty="0"/>
          </a:p>
        </p:txBody>
      </p:sp>
      <p:sp>
        <p:nvSpPr>
          <p:cNvPr id="5" name="Platshållare för text 4"/>
          <p:cNvSpPr>
            <a:spLocks noGrp="1"/>
          </p:cNvSpPr>
          <p:nvPr>
            <p:ph type="body" idx="1"/>
          </p:nvPr>
        </p:nvSpPr>
        <p:spPr/>
        <p:txBody>
          <a:bodyPr/>
          <a:lstStyle/>
          <a:p>
            <a:endParaRPr lang="sv-SE"/>
          </a:p>
        </p:txBody>
      </p:sp>
    </p:spTree>
    <p:extLst>
      <p:ext uri="{BB962C8B-B14F-4D97-AF65-F5344CB8AC3E}">
        <p14:creationId xmlns:p14="http://schemas.microsoft.com/office/powerpoint/2010/main" val="2761002345"/>
      </p:ext>
    </p:extLst>
  </p:cSld>
  <p:clrMapOvr>
    <a:masterClrMapping/>
  </p:clrMapOvr>
  <p:timing>
    <p:tnLst>
      <p:par>
        <p:cTn id="1" dur="indefinite" restart="never" nodeType="tmRoot"/>
      </p:par>
    </p:tnLst>
  </p:timing>
</p:sld>
</file>

<file path=ppt/theme/theme1.xml><?xml version="1.0" encoding="utf-8"?>
<a:theme xmlns:a="http://schemas.openxmlformats.org/drawingml/2006/main" name="Stockholm Vatten PowerPoint">
  <a:themeElements>
    <a:clrScheme name="Stockholm Vatten 2016">
      <a:dk1>
        <a:sysClr val="windowText" lastClr="000000"/>
      </a:dk1>
      <a:lt1>
        <a:srgbClr val="FFFFFF"/>
      </a:lt1>
      <a:dk2>
        <a:srgbClr val="0072B6"/>
      </a:dk2>
      <a:lt2>
        <a:srgbClr val="D7E1E1"/>
      </a:lt2>
      <a:accent1>
        <a:srgbClr val="009BC7"/>
      </a:accent1>
      <a:accent2>
        <a:srgbClr val="00324D"/>
      </a:accent2>
      <a:accent3>
        <a:srgbClr val="23AF82"/>
      </a:accent3>
      <a:accent4>
        <a:srgbClr val="D2D45A"/>
      </a:accent4>
      <a:accent5>
        <a:srgbClr val="EB5F5F"/>
      </a:accent5>
      <a:accent6>
        <a:srgbClr val="BEC8D2"/>
      </a:accent6>
      <a:hlink>
        <a:srgbClr val="842C6D"/>
      </a:hlink>
      <a:folHlink>
        <a:srgbClr val="B95087"/>
      </a:folHlink>
    </a:clrScheme>
    <a:fontScheme name="Stockholm Vatten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OA PowerPoint - nya bilder kompr.potx" id="{459D1355-08DA-41E2-A360-6F14E9189F22}" vid="{FD857BE6-847A-4FCC-B257-E4B82EB5B19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8792D57F83A1E46AF9865D2B3184168" ma:contentTypeVersion="19" ma:contentTypeDescription="Skapa ett nytt dokument." ma:contentTypeScope="" ma:versionID="7d82d75bbbf0905cf5aa472747617a9c">
  <xsd:schema xmlns:xsd="http://www.w3.org/2001/XMLSchema" xmlns:xs="http://www.w3.org/2001/XMLSchema" xmlns:p="http://schemas.microsoft.com/office/2006/metadata/properties" xmlns:ns2="67c04037-aca0-4118-917b-9b3d188107f6" xmlns:ns3="60bf9011-4c84-490e-879e-bf0d29284be5" xmlns:ns4="8b4388f5-57ce-4f69-97dc-9be368a194bd" targetNamespace="http://schemas.microsoft.com/office/2006/metadata/properties" ma:root="true" ma:fieldsID="c840c70ce2a8aee11f41dbb01530df4d" ns2:_="" ns3:_="" ns4:_="">
    <xsd:import namespace="67c04037-aca0-4118-917b-9b3d188107f6"/>
    <xsd:import namespace="60bf9011-4c84-490e-879e-bf0d29284be5"/>
    <xsd:import namespace="8b4388f5-57ce-4f69-97dc-9be368a194bd"/>
    <xsd:element name="properties">
      <xsd:complexType>
        <xsd:sequence>
          <xsd:element name="documentManagement">
            <xsd:complexType>
              <xsd:all>
                <xsd:element ref="ns2:i0297e7f0ba4498fb472045cc2479b7e" minOccurs="0"/>
                <xsd:element ref="ns2:TaxCatchAll" minOccurs="0"/>
                <xsd:element ref="ns3:Ärendenummer" minOccurs="0"/>
                <xsd:element ref="ns3:Diariefört" minOccurs="0"/>
                <xsd:element ref="ns4:MediaServiceMetadata" minOccurs="0"/>
                <xsd:element ref="ns4:MediaServiceFastMetadata" minOccurs="0"/>
                <xsd:element ref="ns2:SharedWithUsers" minOccurs="0"/>
                <xsd:element ref="ns2:SharedWithDetails"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lcf76f155ced4ddcb4097134ff3c332f" minOccurs="0"/>
                <xsd:element ref="ns4:MediaServiceObjectDetectorVersion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04037-aca0-4118-917b-9b3d188107f6" elementFormDefault="qualified">
    <xsd:import namespace="http://schemas.microsoft.com/office/2006/documentManagement/types"/>
    <xsd:import namespace="http://schemas.microsoft.com/office/infopath/2007/PartnerControls"/>
    <xsd:element name="i0297e7f0ba4498fb472045cc2479b7e" ma:index="9" nillable="true" ma:taxonomy="true" ma:internalName="i0297e7f0ba4498fb472045cc2479b7e" ma:taxonomyFieldName="NV_Handlingstyp" ma:displayName="Handlingstyp" ma:fieldId="{20297e7f-0ba4-498f-b472-045cc2479b7e}" ma:sspId="f715b3c1-6faf-452c-928b-c1f971cfea52" ma:termSetId="a614e6fe-972d-4df8-9b00-7f0a944dfe6c"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38e17f15-5e7f-4dd6-8209-0abeac677187}" ma:internalName="TaxCatchAll" ma:showField="CatchAllData" ma:web="67c04037-aca0-4118-917b-9b3d188107f6">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bf9011-4c84-490e-879e-bf0d29284be5" elementFormDefault="qualified">
    <xsd:import namespace="http://schemas.microsoft.com/office/2006/documentManagement/types"/>
    <xsd:import namespace="http://schemas.microsoft.com/office/infopath/2007/PartnerControls"/>
    <xsd:element name="Ärendenummer" ma:index="11" nillable="true" ma:displayName="Ärendenummer" ma:internalName="_x00c4_rendenummer">
      <xsd:simpleType>
        <xsd:restriction base="dms:Text">
          <xsd:maxLength value="255"/>
        </xsd:restriction>
      </xsd:simpleType>
    </xsd:element>
    <xsd:element name="Diariefört" ma:index="12" nillable="true" ma:displayName="Diarieförd" ma:default="0" ma:description="För Modena" ma:internalName="Diarief_x00f6_r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b4388f5-57ce-4f69-97dc-9be368a194bd"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lcf76f155ced4ddcb4097134ff3c332f" ma:index="24" nillable="true" ma:taxonomy="true" ma:internalName="lcf76f155ced4ddcb4097134ff3c332f" ma:taxonomyFieldName="MediaServiceImageTags" ma:displayName="Bildmarkeringar" ma:readOnly="false" ma:fieldId="{5cf76f15-5ced-4ddc-b409-7134ff3c332f}" ma:taxonomyMulti="true" ma:sspId="f715b3c1-6faf-452c-928b-c1f971cfea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ariefört xmlns="60bf9011-4c84-490e-879e-bf0d29284be5">false</Diariefört>
    <Ärendenummer xmlns="60bf9011-4c84-490e-879e-bf0d29284be5" xsi:nil="true"/>
    <TaxCatchAll xmlns="67c04037-aca0-4118-917b-9b3d188107f6" xsi:nil="true"/>
    <i0297e7f0ba4498fb472045cc2479b7e xmlns="67c04037-aca0-4118-917b-9b3d188107f6">
      <Terms xmlns="http://schemas.microsoft.com/office/infopath/2007/PartnerControls"/>
    </i0297e7f0ba4498fb472045cc2479b7e>
    <lcf76f155ced4ddcb4097134ff3c332f xmlns="8b4388f5-57ce-4f69-97dc-9be368a194b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37D695D-0541-4630-832E-040793722BFB}"/>
</file>

<file path=customXml/itemProps2.xml><?xml version="1.0" encoding="utf-8"?>
<ds:datastoreItem xmlns:ds="http://schemas.openxmlformats.org/officeDocument/2006/customXml" ds:itemID="{BE2F1D40-F8C1-45AE-91CC-FA43AD7F37E1}">
  <ds:schemaRefs>
    <ds:schemaRef ds:uri="http://schemas.microsoft.com/sharepoint/v3/contenttype/forms"/>
  </ds:schemaRefs>
</ds:datastoreItem>
</file>

<file path=customXml/itemProps3.xml><?xml version="1.0" encoding="utf-8"?>
<ds:datastoreItem xmlns:ds="http://schemas.openxmlformats.org/officeDocument/2006/customXml" ds:itemID="{8CBCC607-A2B1-4C72-A362-E6AE279EBD8E}"/>
</file>

<file path=docProps/app.xml><?xml version="1.0" encoding="utf-8"?>
<Properties xmlns="http://schemas.openxmlformats.org/officeDocument/2006/extended-properties" xmlns:vt="http://schemas.openxmlformats.org/officeDocument/2006/docPropsVTypes">
  <Template>blank</Template>
  <TotalTime>1818</TotalTime>
  <Words>1640</Words>
  <Application>Microsoft Office PowerPoint</Application>
  <PresentationFormat>Bredbild</PresentationFormat>
  <Paragraphs>206</Paragraphs>
  <Slides>21</Slides>
  <Notes>17</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21</vt:i4>
      </vt:variant>
    </vt:vector>
  </HeadingPairs>
  <TitlesOfParts>
    <vt:vector size="26" baseType="lpstr">
      <vt:lpstr>Arial</vt:lpstr>
      <vt:lpstr>Calibri</vt:lpstr>
      <vt:lpstr>Times New Roman</vt:lpstr>
      <vt:lpstr>Wingdings</vt:lpstr>
      <vt:lpstr>Stockholm Vatten PowerPoint</vt:lpstr>
      <vt:lpstr>Källor till PFAS – Massbalans för Östra Mälarens Vattenskyddsområde</vt:lpstr>
      <vt:lpstr>Agenda</vt:lpstr>
      <vt:lpstr>PFAS &amp; Dricksvatten</vt:lpstr>
      <vt:lpstr>Nya gränsvärden för PFAS i dricksvatten</vt:lpstr>
      <vt:lpstr>Östra Mälarens Vattenskyddsområde (VSO)</vt:lpstr>
      <vt:lpstr>Bakgrund &amp; Syfte</vt:lpstr>
      <vt:lpstr>Bakgrund till ny rapport</vt:lpstr>
      <vt:lpstr>Syfte med rapport</vt:lpstr>
      <vt:lpstr>Metod</vt:lpstr>
      <vt:lpstr>Förändringar sedan tidigare rapport:</vt:lpstr>
      <vt:lpstr>Metodik</vt:lpstr>
      <vt:lpstr>Metodik</vt:lpstr>
      <vt:lpstr>Resultat</vt:lpstr>
      <vt:lpstr>Östra Mälarens VSO</vt:lpstr>
      <vt:lpstr>Fiskarfjärden stor betydelse inom Östra Mälarens VSO</vt:lpstr>
      <vt:lpstr>Görväln</vt:lpstr>
      <vt:lpstr>Nordöstra Mälaren</vt:lpstr>
      <vt:lpstr>Rödstensfjärden</vt:lpstr>
      <vt:lpstr>Slutsatser</vt:lpstr>
      <vt:lpstr>Slutsatser</vt:lpstr>
      <vt:lpstr>Källor till PFAS – Massbalans för Östra Mälarens Vattenskyddsområde</vt:lpstr>
    </vt:vector>
  </TitlesOfParts>
  <Company>Stockholms Stad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Tillsammans för världens mest hållbara stad</dc:title>
  <dc:creator>Frida Ekman</dc:creator>
  <cp:lastModifiedBy>Frida Ekman</cp:lastModifiedBy>
  <cp:revision>155</cp:revision>
  <dcterms:created xsi:type="dcterms:W3CDTF">2023-10-26T06:19:55Z</dcterms:created>
  <dcterms:modified xsi:type="dcterms:W3CDTF">2023-11-21T08:11:24Z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0x010100F8792D57F83A1E46AF9865D2B3184168</vt:lpwstr>
  </property>
</Properties>
</file>