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4"/>
  </p:sldMasterIdLst>
  <p:notesMasterIdLst>
    <p:notesMasterId r:id="rId15"/>
  </p:notesMasterIdLst>
  <p:sldIdLst>
    <p:sldId id="285" r:id="rId5"/>
    <p:sldId id="305" r:id="rId6"/>
    <p:sldId id="289" r:id="rId7"/>
    <p:sldId id="290" r:id="rId8"/>
    <p:sldId id="307" r:id="rId9"/>
    <p:sldId id="306" r:id="rId10"/>
    <p:sldId id="301" r:id="rId11"/>
    <p:sldId id="299" r:id="rId12"/>
    <p:sldId id="309" r:id="rId13"/>
    <p:sldId id="298" r:id="rId14"/>
  </p:sldIdLst>
  <p:sldSz cx="9144000" cy="5143500" type="screen16x9"/>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560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åkansson, Jenny" initials="HJ" lastIdx="1" clrIdx="0">
    <p:extLst>
      <p:ext uri="{19B8F6BF-5375-455C-9EA6-DF929625EA0E}">
        <p15:presenceInfo xmlns:p15="http://schemas.microsoft.com/office/powerpoint/2012/main" userId="S::Jenny.Hakansson@Naturvardsverket.se::37913926-18f8-48bf-9a87-09be319e9b6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AFECB"/>
    <a:srgbClr val="FE823B"/>
    <a:srgbClr val="5D66FF"/>
    <a:srgbClr val="BE9F68"/>
    <a:srgbClr val="597A9B"/>
    <a:srgbClr val="C9E0E8"/>
    <a:srgbClr val="7E99AA"/>
    <a:srgbClr val="717F81"/>
    <a:srgbClr val="A3A86B"/>
    <a:srgbClr val="717F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8" d="100"/>
          <a:sy n="108" d="100"/>
        </p:scale>
        <p:origin x="758" y="77"/>
      </p:cViewPr>
      <p:guideLst>
        <p:guide orient="horz" pos="1620"/>
        <p:guide pos="2880"/>
        <p:guide pos="560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Times New Roman" panose="02020603050405020304" pitchFamily="18" charset="0"/>
              </a:defRPr>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Times New Roman" panose="02020603050405020304" pitchFamily="18" charset="0"/>
              </a:defRPr>
            </a:lvl1pPr>
          </a:lstStyle>
          <a:p>
            <a:fld id="{95C1DA4F-C733-4485-BCAA-ED66A1937FEB}" type="datetimeFigureOut">
              <a:rPr lang="sv-SE" smtClean="0"/>
              <a:pPr/>
              <a:t>2023-11-27</a:t>
            </a:fld>
            <a:endParaRPr lang="sv-SE"/>
          </a:p>
        </p:txBody>
      </p:sp>
      <p:sp>
        <p:nvSpPr>
          <p:cNvPr id="4" name="Platshållare för bildobjekt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Times New Roman" panose="02020603050405020304" pitchFamily="18" charset="0"/>
              </a:defRPr>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Times New Roman" panose="02020603050405020304" pitchFamily="18" charset="0"/>
              </a:defRPr>
            </a:lvl1pPr>
          </a:lstStyle>
          <a:p>
            <a:fld id="{97AE7156-62F3-4CA3-9C03-D68BF7374B4F}" type="slidenum">
              <a:rPr lang="sv-SE" smtClean="0"/>
              <a:pPr/>
              <a:t>‹#›</a:t>
            </a:fld>
            <a:endParaRPr lang="sv-SE"/>
          </a:p>
        </p:txBody>
      </p:sp>
    </p:spTree>
    <p:extLst>
      <p:ext uri="{BB962C8B-B14F-4D97-AF65-F5344CB8AC3E}">
        <p14:creationId xmlns:p14="http://schemas.microsoft.com/office/powerpoint/2010/main" val="2767279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Times New Roman" panose="02020603050405020304" pitchFamily="18"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Jag heter Jenny Håkansson </a:t>
            </a:r>
          </a:p>
          <a:p>
            <a:r>
              <a:rPr lang="sv-SE"/>
              <a:t>och jobbar på Avfalls- och kemikalieenheten på Naturvårdsverket, främst med frågor som rör deponering av avfall och avfallsanläggningar.</a:t>
            </a:r>
          </a:p>
          <a:p>
            <a:endParaRPr lang="sv-SE"/>
          </a:p>
          <a:p>
            <a:r>
              <a:rPr lang="sv-SE"/>
              <a:t>.</a:t>
            </a:r>
          </a:p>
        </p:txBody>
      </p:sp>
      <p:sp>
        <p:nvSpPr>
          <p:cNvPr id="4" name="Platshållare för bildnummer 3"/>
          <p:cNvSpPr>
            <a:spLocks noGrp="1"/>
          </p:cNvSpPr>
          <p:nvPr>
            <p:ph type="sldNum" sz="quarter" idx="5"/>
          </p:nvPr>
        </p:nvSpPr>
        <p:spPr/>
        <p:txBody>
          <a:bodyPr/>
          <a:lstStyle/>
          <a:p>
            <a:fld id="{97AE7156-62F3-4CA3-9C03-D68BF7374B4F}" type="slidenum">
              <a:rPr lang="sv-SE" smtClean="0"/>
              <a:pPr/>
              <a:t>1</a:t>
            </a:fld>
            <a:endParaRPr lang="sv-SE"/>
          </a:p>
        </p:txBody>
      </p:sp>
    </p:spTree>
    <p:extLst>
      <p:ext uri="{BB962C8B-B14F-4D97-AF65-F5344CB8AC3E}">
        <p14:creationId xmlns:p14="http://schemas.microsoft.com/office/powerpoint/2010/main" val="252356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Deponier har i flera rapporter pekats ut som en betydande källa till PFAS i miljön</a:t>
            </a:r>
          </a:p>
          <a:p>
            <a:r>
              <a:rPr lang="sv-SE"/>
              <a:t>(bland annat i en rapport om PFAS och bekämpningsmedel från Naturvårdsverket 2016.</a:t>
            </a:r>
          </a:p>
          <a:p>
            <a:r>
              <a:rPr lang="sv-SE"/>
              <a:t>(Naturvårdsverkets 2016. Rapport 6709. Högfluorerade ämnen (PFAS) och bekämpningsmedel. En sammantagen bild av förekomsten i miljön.)</a:t>
            </a:r>
          </a:p>
          <a:p>
            <a:endParaRPr lang="sv-SE"/>
          </a:p>
          <a:p>
            <a:r>
              <a:rPr lang="sv-SE"/>
              <a:t>Det finns också ökande krav på sanering av PFAS-förorenade områden, där massorna ofta körs till deponi eftersom befintliga reningsmetoder för massor inte är anpassade för att rena PFAS</a:t>
            </a:r>
          </a:p>
          <a:p>
            <a:endParaRPr lang="sv-SE"/>
          </a:p>
          <a:p>
            <a:r>
              <a:rPr lang="sv-SE"/>
              <a:t>Från deponier kan PFAS via lakvattnet spridas till yt- och grundvatten och därmed leda till</a:t>
            </a:r>
          </a:p>
          <a:p>
            <a:pPr marL="171450" indent="-171450">
              <a:buFont typeface="Arial" panose="020B0604020202020204" pitchFamily="34" charset="0"/>
              <a:buChar char="•"/>
            </a:pPr>
            <a:r>
              <a:rPr lang="sv-SE"/>
              <a:t>Förorenat dricksvatten och</a:t>
            </a:r>
          </a:p>
          <a:p>
            <a:pPr marL="171450" indent="-171450">
              <a:buFont typeface="Arial" panose="020B0604020202020204" pitchFamily="34" charset="0"/>
              <a:buChar char="•"/>
            </a:pPr>
            <a:r>
              <a:rPr lang="sv-SE"/>
              <a:t>Överskridande av miljökvalitetsnormer</a:t>
            </a:r>
          </a:p>
          <a:p>
            <a:pPr marL="0" indent="0">
              <a:buFont typeface="Arial" panose="020B0604020202020204" pitchFamily="34" charset="0"/>
              <a:buNone/>
            </a:pPr>
            <a:endParaRPr lang="sv-SE"/>
          </a:p>
          <a:p>
            <a:pPr marL="0" indent="0">
              <a:buFont typeface="Arial" panose="020B0604020202020204" pitchFamily="34" charset="0"/>
              <a:buNone/>
            </a:pPr>
            <a:r>
              <a:rPr lang="sv-SE"/>
              <a:t>Eftersom PFAS inte bryts så lätt ner så ökar halterna.</a:t>
            </a:r>
          </a:p>
          <a:p>
            <a:pPr marL="0" indent="0">
              <a:buFont typeface="Arial" panose="020B0604020202020204" pitchFamily="34" charset="0"/>
              <a:buNone/>
            </a:pPr>
            <a:endParaRPr lang="sv-SE"/>
          </a:p>
          <a:p>
            <a:pPr marL="0" indent="0">
              <a:buFont typeface="Arial" panose="020B0604020202020204" pitchFamily="34" charset="0"/>
              <a:buNone/>
            </a:pPr>
            <a:r>
              <a:rPr lang="sv-SE"/>
              <a:t>PFAS har också visat sig vara farligare än man tidigare trott, vilket har lett till att EFSA (europeiska livsmedelsverket) uppdaterat och kraftigt sänkt det hälsobaserade riktvärdet för PFOS och PFOA. </a:t>
            </a:r>
          </a:p>
          <a:p>
            <a:r>
              <a:rPr lang="sv-SE"/>
              <a:t>(PFOS från 150ng/kg dag till 13mg/kg vecka och PFOA från 1500 </a:t>
            </a:r>
            <a:r>
              <a:rPr lang="sv-SE" err="1"/>
              <a:t>ng</a:t>
            </a:r>
            <a:r>
              <a:rPr lang="sv-SE"/>
              <a:t>/kg dag till 6 </a:t>
            </a:r>
            <a:r>
              <a:rPr lang="sv-SE" err="1"/>
              <a:t>ng</a:t>
            </a:r>
            <a:r>
              <a:rPr lang="sv-SE"/>
              <a:t>/kg vecka)</a:t>
            </a:r>
          </a:p>
          <a:p>
            <a:pPr marL="0" indent="0">
              <a:buFont typeface="Arial" panose="020B0604020202020204" pitchFamily="34" charset="0"/>
              <a:buNone/>
            </a:pPr>
            <a:endParaRPr lang="sv-SE"/>
          </a:p>
          <a:p>
            <a:pPr marL="0" indent="0">
              <a:buFont typeface="Arial" panose="020B0604020202020204" pitchFamily="34" charset="0"/>
              <a:buNone/>
            </a:pPr>
            <a:endParaRPr lang="sv-SE"/>
          </a:p>
        </p:txBody>
      </p:sp>
      <p:sp>
        <p:nvSpPr>
          <p:cNvPr id="4" name="Platshållare för bildnummer 3"/>
          <p:cNvSpPr>
            <a:spLocks noGrp="1"/>
          </p:cNvSpPr>
          <p:nvPr>
            <p:ph type="sldNum" sz="quarter" idx="5"/>
          </p:nvPr>
        </p:nvSpPr>
        <p:spPr/>
        <p:txBody>
          <a:bodyPr/>
          <a:lstStyle/>
          <a:p>
            <a:fld id="{97AE7156-62F3-4CA3-9C03-D68BF7374B4F}" type="slidenum">
              <a:rPr lang="sv-SE" smtClean="0"/>
              <a:pPr/>
              <a:t>2</a:t>
            </a:fld>
            <a:endParaRPr lang="sv-SE"/>
          </a:p>
        </p:txBody>
      </p:sp>
    </p:spTree>
    <p:extLst>
      <p:ext uri="{BB962C8B-B14F-4D97-AF65-F5344CB8AC3E}">
        <p14:creationId xmlns:p14="http://schemas.microsoft.com/office/powerpoint/2010/main" val="2206449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i="0">
                <a:effectLst/>
                <a:latin typeface="Times New Roman" panose="02020603050405020304" pitchFamily="18" charset="0"/>
              </a:rPr>
              <a:t>Det var bakgrunden till att Miljösamverkan Sverige drog igång projektet PFAS vid deponier. </a:t>
            </a:r>
          </a:p>
          <a:p>
            <a:r>
              <a:rPr lang="sv-SE" sz="1200" i="0">
                <a:effectLst/>
                <a:latin typeface="Times New Roman" panose="02020603050405020304" pitchFamily="18" charset="0"/>
              </a:rPr>
              <a:t>Där NV deltog tillsammans med fem länsstyrelser (Kronoberg, Östergötland, Värmland, Jönköping och Jämtland)</a:t>
            </a:r>
          </a:p>
          <a:p>
            <a:endParaRPr lang="sv-SE" sz="1200" i="0">
              <a:effectLst/>
              <a:latin typeface="Times New Roman" panose="02020603050405020304" pitchFamily="18" charset="0"/>
            </a:endParaRPr>
          </a:p>
          <a:p>
            <a:r>
              <a:rPr lang="sv-SE" sz="1200" i="0">
                <a:effectLst/>
                <a:latin typeface="Times New Roman" panose="02020603050405020304" pitchFamily="18" charset="0"/>
              </a:rPr>
              <a:t>Projektet startade hösten 2020 och redovisades i början av 2022. </a:t>
            </a:r>
          </a:p>
          <a:p>
            <a:endParaRPr lang="sv-SE" sz="1200" i="0">
              <a:effectLst/>
              <a:latin typeface="Times New Roman" panose="02020603050405020304" pitchFamily="18" charset="0"/>
            </a:endParaRPr>
          </a:p>
          <a:p>
            <a:r>
              <a:rPr lang="sv-SE" sz="1200" i="0">
                <a:effectLst/>
                <a:latin typeface="Times New Roman" panose="02020603050405020304" pitchFamily="18" charset="0"/>
              </a:rPr>
              <a:t>Syftet var att öka kunskapen om PFAS vid deponier både hos tillsynsmyndigheter och verksamhetsutövare.</a:t>
            </a:r>
            <a:endParaRPr lang="sv-SE" i="0"/>
          </a:p>
        </p:txBody>
      </p:sp>
      <p:sp>
        <p:nvSpPr>
          <p:cNvPr id="4" name="Platshållare för bildnummer 3"/>
          <p:cNvSpPr>
            <a:spLocks noGrp="1"/>
          </p:cNvSpPr>
          <p:nvPr>
            <p:ph type="sldNum" sz="quarter" idx="5"/>
          </p:nvPr>
        </p:nvSpPr>
        <p:spPr/>
        <p:txBody>
          <a:bodyPr/>
          <a:lstStyle/>
          <a:p>
            <a:fld id="{97AE7156-62F3-4CA3-9C03-D68BF7374B4F}" type="slidenum">
              <a:rPr lang="sv-SE" smtClean="0"/>
              <a:pPr/>
              <a:t>3</a:t>
            </a:fld>
            <a:endParaRPr lang="sv-SE"/>
          </a:p>
        </p:txBody>
      </p:sp>
    </p:spTree>
    <p:extLst>
      <p:ext uri="{BB962C8B-B14F-4D97-AF65-F5344CB8AC3E}">
        <p14:creationId xmlns:p14="http://schemas.microsoft.com/office/powerpoint/2010/main" val="3661741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i="0">
                <a:effectLst/>
                <a:latin typeface="Times New Roman" panose="02020603050405020304" pitchFamily="18" charset="0"/>
              </a:rPr>
              <a:t>Tanken med projektet var att ta fram ett handläggarstöd för tillsynshandläggare gällande utflöde av PFAS från deponier, och då i första hand deponier med pågående verksamhet, även om vi också tittade en del på nedlagda deponier.</a:t>
            </a:r>
          </a:p>
          <a:p>
            <a:endParaRPr lang="sv-SE" sz="1200" i="0">
              <a:effectLst/>
              <a:latin typeface="Times New Roman" panose="02020603050405020304" pitchFamily="18" charset="0"/>
            </a:endParaRPr>
          </a:p>
          <a:p>
            <a:r>
              <a:rPr lang="sv-SE" sz="1200" i="0">
                <a:effectLst/>
                <a:latin typeface="Times New Roman" panose="02020603050405020304" pitchFamily="18" charset="0"/>
              </a:rPr>
              <a:t>Innehållet i handläggarstödet utgår från tillsynshandläggarens perspektiv och är tänkt att tydliggöra hur man kan gå till väga t ex när information om PFAS vid anläggningarna saknas, hur tillsynsmyndigheten kan ställa krav på mätningar, men också hur resultat från provtagningar kan tolkas, information om vilka åtgärder som är möjliga, vilka reningstekniker som finns för lakvatten samt hur krav på åtgärder kan ställas. </a:t>
            </a:r>
          </a:p>
          <a:p>
            <a:endParaRPr lang="sv-SE" sz="1200" i="0">
              <a:effectLst/>
              <a:latin typeface="Times New Roman" panose="02020603050405020304" pitchFamily="18" charset="0"/>
            </a:endParaRPr>
          </a:p>
          <a:p>
            <a:r>
              <a:rPr lang="sv-SE" sz="1200" i="0">
                <a:effectLst/>
                <a:latin typeface="Times New Roman" panose="02020603050405020304" pitchFamily="18" charset="0"/>
              </a:rPr>
              <a:t>Ett mål var också att samla in de erfarenheter som fanns från länsstyrelsernas genomförda tillsyn av PFAS vid deponier men också andra relevanta provresultat gällande PFAS från exempelvis miljöövervakningen.</a:t>
            </a:r>
            <a:endParaRPr lang="sv-SE" i="0"/>
          </a:p>
        </p:txBody>
      </p:sp>
      <p:sp>
        <p:nvSpPr>
          <p:cNvPr id="4" name="Platshållare för bildnummer 3"/>
          <p:cNvSpPr>
            <a:spLocks noGrp="1"/>
          </p:cNvSpPr>
          <p:nvPr>
            <p:ph type="sldNum" sz="quarter" idx="5"/>
          </p:nvPr>
        </p:nvSpPr>
        <p:spPr/>
        <p:txBody>
          <a:bodyPr/>
          <a:lstStyle/>
          <a:p>
            <a:fld id="{97AE7156-62F3-4CA3-9C03-D68BF7374B4F}" type="slidenum">
              <a:rPr lang="sv-SE" smtClean="0"/>
              <a:pPr/>
              <a:t>4</a:t>
            </a:fld>
            <a:endParaRPr lang="sv-SE"/>
          </a:p>
        </p:txBody>
      </p:sp>
    </p:spTree>
    <p:extLst>
      <p:ext uri="{BB962C8B-B14F-4D97-AF65-F5344CB8AC3E}">
        <p14:creationId xmlns:p14="http://schemas.microsoft.com/office/powerpoint/2010/main" val="306152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En enkät skickades ut till samtliga länsstyrelser (i vissa fall kommuner där tillsynen delegerats) där befintliga mätdata om PFAS i lakvatten från deponier efterfrågades, </a:t>
            </a:r>
            <a:r>
              <a:rPr lang="sv-SE" err="1"/>
              <a:t>mfl</a:t>
            </a:r>
            <a:r>
              <a:rPr lang="sv-SE"/>
              <a:t> kringuppgifter.</a:t>
            </a:r>
          </a:p>
          <a:p>
            <a:r>
              <a:rPr lang="sv-SE"/>
              <a:t>Det var alltså redan tillgängliga mätdata om PFAS i anslutning till deponier som samlades in.</a:t>
            </a:r>
          </a:p>
          <a:p>
            <a:endParaRPr lang="sv-SE"/>
          </a:p>
          <a:p>
            <a:r>
              <a:rPr lang="sv-SE"/>
              <a:t>Enkäten besvarades av alla länsstyrelser och i vissa fall kommuner och vi fick in resultat från 165 deponier i olika faser</a:t>
            </a:r>
          </a:p>
          <a:p>
            <a:endParaRPr lang="sv-SE"/>
          </a:p>
          <a:p>
            <a:r>
              <a:rPr lang="sv-SE"/>
              <a:t>Antalet analyserade PFAS varierade mellan 1 och 34</a:t>
            </a:r>
          </a:p>
        </p:txBody>
      </p:sp>
      <p:sp>
        <p:nvSpPr>
          <p:cNvPr id="4" name="Platshållare för bildnummer 3"/>
          <p:cNvSpPr>
            <a:spLocks noGrp="1"/>
          </p:cNvSpPr>
          <p:nvPr>
            <p:ph type="sldNum" sz="quarter" idx="5"/>
          </p:nvPr>
        </p:nvSpPr>
        <p:spPr/>
        <p:txBody>
          <a:bodyPr/>
          <a:lstStyle/>
          <a:p>
            <a:fld id="{97AE7156-62F3-4CA3-9C03-D68BF7374B4F}" type="slidenum">
              <a:rPr lang="sv-SE" smtClean="0"/>
              <a:pPr/>
              <a:t>5</a:t>
            </a:fld>
            <a:endParaRPr lang="sv-SE"/>
          </a:p>
        </p:txBody>
      </p:sp>
    </p:spTree>
    <p:extLst>
      <p:ext uri="{BB962C8B-B14F-4D97-AF65-F5344CB8AC3E}">
        <p14:creationId xmlns:p14="http://schemas.microsoft.com/office/powerpoint/2010/main" val="2271681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PFAS förekom i mätbara halter i alla de analyserade lakvattenprover vi fick in och det kanske inte säger så mycket eftersom som det i princip var urvalskriteriet för att vara med (flest analyser av PFOS och PFAS 11)</a:t>
            </a:r>
          </a:p>
          <a:p>
            <a:endParaRPr lang="sv-SE"/>
          </a:p>
          <a:p>
            <a:r>
              <a:rPr lang="sv-SE"/>
              <a:t>Materialet visade att PFAS som uppmättes i högst halter var PFBA, PFBS, </a:t>
            </a:r>
            <a:r>
              <a:rPr lang="sv-SE" err="1"/>
              <a:t>PFPeA</a:t>
            </a:r>
            <a:r>
              <a:rPr lang="sv-SE"/>
              <a:t>, </a:t>
            </a:r>
            <a:r>
              <a:rPr lang="sv-SE" err="1"/>
              <a:t>PFHxA</a:t>
            </a:r>
            <a:r>
              <a:rPr lang="sv-SE"/>
              <a:t> och PFOS.</a:t>
            </a:r>
          </a:p>
          <a:p>
            <a:r>
              <a:rPr lang="sv-SE"/>
              <a:t>Den maximalt uppmätta koncentrationen av dessa fem varierade mellan 22 800-74 600  </a:t>
            </a:r>
            <a:r>
              <a:rPr lang="sv-SE" err="1"/>
              <a:t>ng</a:t>
            </a:r>
            <a:r>
              <a:rPr lang="sv-SE"/>
              <a:t>/l  och medlet varierade mellan 427- 1 242 </a:t>
            </a:r>
            <a:r>
              <a:rPr lang="sv-SE" err="1"/>
              <a:t>ng</a:t>
            </a:r>
            <a:r>
              <a:rPr lang="sv-SE"/>
              <a:t>/l</a:t>
            </a:r>
          </a:p>
          <a:p>
            <a:r>
              <a:rPr lang="sv-SE"/>
              <a:t>PFAS 11max 194 367 </a:t>
            </a:r>
            <a:r>
              <a:rPr lang="sv-SE" err="1"/>
              <a:t>ng</a:t>
            </a:r>
            <a:r>
              <a:rPr lang="sv-SE"/>
              <a:t>/l, median 5 476 </a:t>
            </a:r>
            <a:r>
              <a:rPr lang="sv-SE" err="1"/>
              <a:t>ng</a:t>
            </a:r>
            <a:r>
              <a:rPr lang="sv-SE"/>
              <a:t>/l och medel 1490 </a:t>
            </a:r>
            <a:r>
              <a:rPr lang="sv-SE" err="1"/>
              <a:t>ng</a:t>
            </a:r>
            <a:r>
              <a:rPr lang="sv-SE"/>
              <a:t>/l</a:t>
            </a:r>
          </a:p>
          <a:p>
            <a:endParaRPr lang="sv-SE"/>
          </a:p>
          <a:p>
            <a:r>
              <a:rPr lang="sv-SE"/>
              <a:t>Tendens till högre PFAS-halter i aktiva deponier jämfört med de där deponeringsverksamheten avslutats, men det är svårt att dra några säkra slutsatser om betydelsen utifrån underlaget.</a:t>
            </a:r>
          </a:p>
          <a:p>
            <a:endParaRPr lang="sv-SE"/>
          </a:p>
          <a:p>
            <a:r>
              <a:rPr lang="sv-SE"/>
              <a:t>Ingen av deponierna hade vi undersökningen installerat reningstekniker för att effektivt avlägsna PFAS utan endast generella metoder för lakvattenrening som t ex sedimentationsdamm eller våtmark fanns.</a:t>
            </a:r>
          </a:p>
          <a:p>
            <a:endParaRPr lang="sv-SE"/>
          </a:p>
          <a:p>
            <a:r>
              <a:rPr lang="sv-SE"/>
              <a:t>Insamlade mätdata visade att PFAS ofta spreds till närliggande yt- och grundvatten.</a:t>
            </a:r>
          </a:p>
        </p:txBody>
      </p:sp>
      <p:sp>
        <p:nvSpPr>
          <p:cNvPr id="4" name="Platshållare för bildnummer 3"/>
          <p:cNvSpPr>
            <a:spLocks noGrp="1"/>
          </p:cNvSpPr>
          <p:nvPr>
            <p:ph type="sldNum" sz="quarter" idx="5"/>
          </p:nvPr>
        </p:nvSpPr>
        <p:spPr/>
        <p:txBody>
          <a:bodyPr/>
          <a:lstStyle/>
          <a:p>
            <a:fld id="{97AE7156-62F3-4CA3-9C03-D68BF7374B4F}" type="slidenum">
              <a:rPr lang="sv-SE" smtClean="0"/>
              <a:pPr/>
              <a:t>6</a:t>
            </a:fld>
            <a:endParaRPr lang="sv-SE"/>
          </a:p>
        </p:txBody>
      </p:sp>
    </p:spTree>
    <p:extLst>
      <p:ext uri="{BB962C8B-B14F-4D97-AF65-F5344CB8AC3E}">
        <p14:creationId xmlns:p14="http://schemas.microsoft.com/office/powerpoint/2010/main" val="3769497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i="0">
                <a:effectLst/>
                <a:latin typeface="Times New Roman" panose="02020603050405020304" pitchFamily="18" charset="0"/>
              </a:rPr>
              <a:t>Lakvatten är en relativt smutsig matris om man jämför med andra vatten. Det innehåller ofta många olika typer av föroreningar beroende på vad som lagts på deponin och det är inte alltid så enkelt att applicera reningstekniker som fungerar på andra vatten. Ofta finns behov av förbehandla lakvattnet för att få bort partiklar.</a:t>
            </a:r>
          </a:p>
          <a:p>
            <a:endParaRPr lang="sv-SE" sz="1200" i="0">
              <a:effectLst/>
              <a:latin typeface="Times New Roman" panose="02020603050405020304" pitchFamily="18" charset="0"/>
            </a:endParaRPr>
          </a:p>
          <a:p>
            <a:r>
              <a:rPr lang="sv-SE" sz="1200" i="0">
                <a:effectLst/>
                <a:latin typeface="Times New Roman" panose="02020603050405020304" pitchFamily="18" charset="0"/>
              </a:rPr>
              <a:t>I handläggarstödet beskriver vi kort olika tekniker som har testats på lakvatten eller som skulle kunna fungera. Teknikerna behöver ofta anpassas utifrån lakvatteninnehållet, men de tekniker som finns är inte alltid heltäckande.</a:t>
            </a:r>
          </a:p>
          <a:p>
            <a:endParaRPr lang="sv-SE" sz="1200" i="0">
              <a:effectLst/>
              <a:latin typeface="Times New Roman" panose="02020603050405020304" pitchFamily="18" charset="0"/>
            </a:endParaRPr>
          </a:p>
          <a:p>
            <a:r>
              <a:rPr lang="sv-SE" sz="1200" i="0">
                <a:effectLst/>
                <a:latin typeface="Times New Roman" panose="02020603050405020304" pitchFamily="18" charset="0"/>
              </a:rPr>
              <a:t>Ingen PFAS-rening för lakvatten 2020, men nu finns det.</a:t>
            </a:r>
          </a:p>
          <a:p>
            <a:endParaRPr lang="sv-SE" sz="1200" i="0">
              <a:effectLst/>
              <a:latin typeface="Times New Roman" panose="02020603050405020304" pitchFamily="18" charset="0"/>
            </a:endParaRPr>
          </a:p>
          <a:p>
            <a:r>
              <a:rPr lang="sv-SE" sz="1200" i="0">
                <a:effectLst/>
                <a:latin typeface="Times New Roman" panose="02020603050405020304" pitchFamily="18" charset="0"/>
              </a:rPr>
              <a:t>En av drivkrafterna för att hitta lösningar på PFAS-problematiken har varit de krav som finns om deponin skickar sitt lakvatten till ett kommunalt reningsverk</a:t>
            </a:r>
          </a:p>
          <a:p>
            <a:r>
              <a:rPr lang="sv-SE" sz="1200" i="0">
                <a:effectLst/>
                <a:latin typeface="Times New Roman" panose="02020603050405020304" pitchFamily="18" charset="0"/>
              </a:rPr>
              <a:t>Om det mottagande reningsverket nedströms vill certifiera sitt slam enligt REVAQ finns krav på reduktion av PFOS och PFOA.</a:t>
            </a:r>
          </a:p>
          <a:p>
            <a:endParaRPr lang="sv-SE" sz="1200" i="0">
              <a:effectLst/>
              <a:latin typeface="Times New Roman" panose="02020603050405020304" pitchFamily="18" charset="0"/>
            </a:endParaRPr>
          </a:p>
          <a:p>
            <a:r>
              <a:rPr lang="sv-SE" sz="1200" i="0">
                <a:effectLst/>
                <a:latin typeface="Times New Roman" panose="02020603050405020304" pitchFamily="18" charset="0"/>
              </a:rPr>
              <a:t>Det har gjorts försök med flera olika reningstekniker på lakvatten runt om i landet och några i full skala.</a:t>
            </a:r>
          </a:p>
          <a:p>
            <a:endParaRPr lang="sv-SE" sz="1200" i="0">
              <a:effectLst/>
              <a:latin typeface="Times New Roman" panose="02020603050405020304" pitchFamily="18" charset="0"/>
            </a:endParaRPr>
          </a:p>
          <a:p>
            <a:r>
              <a:rPr lang="sv-SE" sz="1200" i="0">
                <a:effectLst/>
                <a:latin typeface="Times New Roman" panose="02020603050405020304" pitchFamily="18" charset="0"/>
              </a:rPr>
              <a:t>Två fullskaleanläggningar med aktivt kol har utvärderats i Västra Götaland på </a:t>
            </a:r>
            <a:r>
              <a:rPr lang="sv-SE" sz="1200" i="0" err="1">
                <a:effectLst/>
                <a:latin typeface="Times New Roman" panose="02020603050405020304" pitchFamily="18" charset="0"/>
              </a:rPr>
              <a:t>Renovas</a:t>
            </a:r>
            <a:r>
              <a:rPr lang="sv-SE" sz="1200" i="0">
                <a:effectLst/>
                <a:latin typeface="Times New Roman" panose="02020603050405020304" pitchFamily="18" charset="0"/>
              </a:rPr>
              <a:t> anläggningar (Fläskebo och </a:t>
            </a:r>
            <a:r>
              <a:rPr lang="sv-SE" sz="1200" i="0" err="1">
                <a:effectLst/>
                <a:latin typeface="Times New Roman" panose="02020603050405020304" pitchFamily="18" charset="0"/>
              </a:rPr>
              <a:t>Tagene</a:t>
            </a:r>
            <a:r>
              <a:rPr lang="sv-SE" sz="1200" i="0">
                <a:effectLst/>
                <a:latin typeface="Times New Roman" panose="02020603050405020304" pitchFamily="18" charset="0"/>
              </a:rPr>
              <a:t>) och sedan permanentats.</a:t>
            </a:r>
          </a:p>
          <a:p>
            <a:r>
              <a:rPr lang="sv-SE" sz="1200" i="0">
                <a:effectLst/>
                <a:latin typeface="Times New Roman" panose="02020603050405020304" pitchFamily="18" charset="0"/>
              </a:rPr>
              <a:t>(Bra rening för PFOS, PFOA och </a:t>
            </a:r>
            <a:r>
              <a:rPr lang="sv-SE" sz="1200" i="0" err="1">
                <a:effectLst/>
                <a:latin typeface="Times New Roman" panose="02020603050405020304" pitchFamily="18" charset="0"/>
              </a:rPr>
              <a:t>långkedjiga</a:t>
            </a:r>
            <a:r>
              <a:rPr lang="sv-SE" sz="1200" i="0">
                <a:effectLst/>
                <a:latin typeface="Times New Roman" panose="02020603050405020304" pitchFamily="18" charset="0"/>
              </a:rPr>
              <a:t> PFAS. Reningsgraden är bland annat beroende av lakvattnets innehåll av t ex löst organiskt kol, DOC.)</a:t>
            </a:r>
          </a:p>
          <a:p>
            <a:endParaRPr lang="sv-SE" sz="1200" i="0">
              <a:effectLst/>
              <a:latin typeface="Times New Roman" panose="02020603050405020304" pitchFamily="18" charset="0"/>
            </a:endParaRPr>
          </a:p>
          <a:p>
            <a:r>
              <a:rPr lang="sv-SE" sz="1200" i="0">
                <a:effectLst/>
                <a:latin typeface="Times New Roman" panose="02020603050405020304" pitchFamily="18" charset="0"/>
              </a:rPr>
              <a:t>Och på </a:t>
            </a:r>
            <a:r>
              <a:rPr lang="sv-SE" sz="1200" i="0" err="1">
                <a:effectLst/>
                <a:latin typeface="Times New Roman" panose="02020603050405020304" pitchFamily="18" charset="0"/>
              </a:rPr>
              <a:t>Telge</a:t>
            </a:r>
            <a:r>
              <a:rPr lang="sv-SE" sz="1200" i="0">
                <a:effectLst/>
                <a:latin typeface="Times New Roman" panose="02020603050405020304" pitchFamily="18" charset="0"/>
              </a:rPr>
              <a:t> Återvinnings anläggning </a:t>
            </a:r>
            <a:r>
              <a:rPr lang="sv-SE" sz="1200" i="0" err="1">
                <a:effectLst/>
                <a:latin typeface="Times New Roman" panose="02020603050405020304" pitchFamily="18" charset="0"/>
              </a:rPr>
              <a:t>Tveta</a:t>
            </a:r>
            <a:r>
              <a:rPr lang="sv-SE" sz="1200" i="0">
                <a:effectLst/>
                <a:latin typeface="Times New Roman" panose="02020603050405020304" pitchFamily="18" charset="0"/>
              </a:rPr>
              <a:t> utanför Södertälje används skumfraktionering för rening av PFOS i full skala sedan ett par år tillbaka ungefär. </a:t>
            </a:r>
          </a:p>
          <a:p>
            <a:r>
              <a:rPr lang="sv-SE" sz="1200" i="0">
                <a:effectLst/>
                <a:latin typeface="Times New Roman" panose="02020603050405020304" pitchFamily="18" charset="0"/>
              </a:rPr>
              <a:t>En ny pilotanläggning med samma teknik har satts upp på NSRs anläggning Filborna utanför Helsingborg.</a:t>
            </a:r>
          </a:p>
          <a:p>
            <a:endParaRPr lang="sv-SE" sz="1200" i="0">
              <a:effectLst/>
              <a:latin typeface="Times New Roman" panose="02020603050405020304" pitchFamily="18" charset="0"/>
            </a:endParaRPr>
          </a:p>
          <a:p>
            <a:r>
              <a:rPr lang="sv-SE" sz="1200" i="0">
                <a:effectLst/>
                <a:latin typeface="Times New Roman" panose="02020603050405020304" pitchFamily="18" charset="0"/>
              </a:rPr>
              <a:t>Högbytorp, jonbytare sedan 2021, fungerar även på medellånga PFAS</a:t>
            </a:r>
          </a:p>
          <a:p>
            <a:endParaRPr lang="sv-SE" sz="1200" i="0">
              <a:effectLst/>
              <a:latin typeface="Times New Roman" panose="02020603050405020304" pitchFamily="18" charset="0"/>
            </a:endParaRPr>
          </a:p>
          <a:p>
            <a:r>
              <a:rPr lang="sv-SE" sz="1200" i="0">
                <a:effectLst/>
                <a:latin typeface="Times New Roman" panose="02020603050405020304" pitchFamily="18" charset="0"/>
              </a:rPr>
              <a:t>Flera anläggningar har också pågående prövotider med krav på att utreda vilken eller vilka tekniker som kan vara lämpliga för rening av PFAS i just deras lakvatten.</a:t>
            </a:r>
          </a:p>
          <a:p>
            <a:r>
              <a:rPr lang="sv-SE" sz="1200" i="0">
                <a:effectLst/>
                <a:latin typeface="Times New Roman" panose="02020603050405020304" pitchFamily="18" charset="0"/>
              </a:rPr>
              <a:t>Men det kan vara svårt att hitta en kostnadseffektiv teknik som kan hantera just den kombination av PFAS-ämnen som finns i det aktuella lakvattnet.</a:t>
            </a:r>
          </a:p>
          <a:p>
            <a:endParaRPr lang="sv-SE" sz="1200" i="0">
              <a:effectLst/>
              <a:latin typeface="Times New Roman" panose="02020603050405020304" pitchFamily="18" charset="0"/>
            </a:endParaRPr>
          </a:p>
          <a:p>
            <a:r>
              <a:rPr lang="sv-SE" sz="1200" i="0">
                <a:effectLst/>
                <a:latin typeface="Times New Roman" panose="02020603050405020304" pitchFamily="18" charset="0"/>
              </a:rPr>
              <a:t>Ett arbete pågår inom avfallsbranschen och Avfall Sverige har t ex tagit fram ett flertal rapporter om PFAS och tester av olika metoder för rening.</a:t>
            </a:r>
          </a:p>
          <a:p>
            <a:r>
              <a:rPr lang="sv-SE" sz="1200" i="0">
                <a:effectLst/>
                <a:latin typeface="Times New Roman" panose="02020603050405020304" pitchFamily="18" charset="0"/>
              </a:rPr>
              <a:t>Den senaste handlar om regenerering av jonbytarmassa</a:t>
            </a:r>
          </a:p>
        </p:txBody>
      </p:sp>
      <p:sp>
        <p:nvSpPr>
          <p:cNvPr id="4" name="Platshållare för bildnummer 3"/>
          <p:cNvSpPr>
            <a:spLocks noGrp="1"/>
          </p:cNvSpPr>
          <p:nvPr>
            <p:ph type="sldNum" sz="quarter" idx="5"/>
          </p:nvPr>
        </p:nvSpPr>
        <p:spPr/>
        <p:txBody>
          <a:bodyPr/>
          <a:lstStyle/>
          <a:p>
            <a:fld id="{97AE7156-62F3-4CA3-9C03-D68BF7374B4F}" type="slidenum">
              <a:rPr lang="sv-SE" smtClean="0"/>
              <a:pPr/>
              <a:t>7</a:t>
            </a:fld>
            <a:endParaRPr lang="sv-SE"/>
          </a:p>
        </p:txBody>
      </p:sp>
    </p:spTree>
    <p:extLst>
      <p:ext uri="{BB962C8B-B14F-4D97-AF65-F5344CB8AC3E}">
        <p14:creationId xmlns:p14="http://schemas.microsoft.com/office/powerpoint/2010/main" val="2817901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i="0">
                <a:effectLst/>
                <a:latin typeface="Times New Roman" panose="02020603050405020304" pitchFamily="18" charset="0"/>
              </a:rPr>
              <a:t>Eftersom PFAS förekommer i en rad användningar i samhället och så länge som PFAS får fortsätta att användas kommer det också att finnas i avfall och förorenade massor från saneringsobjekt.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i="0">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i="0">
                <a:effectLst/>
                <a:latin typeface="Times New Roman" panose="02020603050405020304" pitchFamily="18" charset="0"/>
              </a:rPr>
              <a:t>Förutsättningarna för avfallsbranschen skiljer sig jämfört med många andra miljöfarliga verksamheter eftersom inte kan jobba med substitution på samma sätt som t ex tillverkningsindustrin. Istället får de i stor utsträckning hantera det som kommer 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i="0">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i="0">
                <a:effectLst/>
                <a:latin typeface="Times New Roman" panose="02020603050405020304" pitchFamily="18" charset="0"/>
              </a:rPr>
              <a:t>Hur kan vi då få utsläppen av PFAS från deponier (och avfallsanläggningar) att minska?</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i="0">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i="0">
                <a:effectLst/>
                <a:latin typeface="Times New Roman" panose="02020603050405020304" pitchFamily="18" charset="0"/>
              </a:rPr>
              <a:t>Reglera inflödet eller utflödet?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i="0">
              <a:effectLst/>
              <a:latin typeface="Times New Roman" panose="02020603050405020304" pitchFamily="18" charset="0"/>
            </a:endParaRPr>
          </a:p>
          <a:p>
            <a:r>
              <a:rPr lang="sv-SE" sz="1200" i="0">
                <a:solidFill>
                  <a:srgbClr val="FF0000"/>
                </a:solidFill>
                <a:effectLst/>
                <a:latin typeface="Times New Roman" panose="02020603050405020304" pitchFamily="18" charset="0"/>
              </a:rPr>
              <a:t>Införande av gränsvärden på inkommande avfall skulle t ex kunna innebära att vissa avfall inte kommer att klara kraven och därmed behöva omhändertas på annat sätt. </a:t>
            </a:r>
          </a:p>
          <a:p>
            <a:endParaRPr lang="sv-SE" sz="1200" i="0">
              <a:solidFill>
                <a:srgbClr val="FF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i="0">
                <a:solidFill>
                  <a:srgbClr val="FF0000"/>
                </a:solidFill>
                <a:effectLst/>
                <a:latin typeface="Times New Roman" panose="02020603050405020304" pitchFamily="18" charset="0"/>
              </a:rPr>
              <a:t>Eftersom deponering utgör sista steget i avfallstrappan (15:10)  bör det innebära att alla andra möjliga behandlingsmetoder, som t ex förbränning, redan är uttömda och om inte deponering är möjlig så återstår endast </a:t>
            </a:r>
            <a:r>
              <a:rPr lang="sv-SE" sz="1200" i="0">
                <a:effectLst/>
                <a:latin typeface="Times New Roman" panose="02020603050405020304" pitchFamily="18" charset="0"/>
              </a:rPr>
              <a:t>underjordsförvar, något som vi idag saknar i Sverige. (Det som håller på att byggas på Rönnskär utanför Skellefteå är endast till för Bolidens eget avfall). Transport till underjordsförvar i andra länder bedöms inte vara en långsiktigt hållbar lösning.</a:t>
            </a:r>
          </a:p>
          <a:p>
            <a:endParaRPr lang="sv-SE" sz="1200" i="0">
              <a:effectLst/>
              <a:latin typeface="Times New Roman" panose="02020603050405020304" pitchFamily="18" charset="0"/>
            </a:endParaRPr>
          </a:p>
          <a:p>
            <a:r>
              <a:rPr lang="sv-SE" sz="1200" i="0">
                <a:effectLst/>
                <a:latin typeface="Times New Roman" panose="02020603050405020304" pitchFamily="18" charset="0"/>
              </a:rPr>
              <a:t>Av toxikologiska rådets rapport från 2018 framgår att Kemi efterfrågar nationella utsläppsgränsvärden för lakvatten, men sådana finns idag inte för någon typ av industri i Sverige och det beror på att anläggningarnas utsläppsvillkor istället avgörs i enskilda prövningar. I en sådan prövning finns redan idag möjlighet att ställa krav på utsläppsvillkor för PFAS om det bedöms vara skäligt. </a:t>
            </a:r>
          </a:p>
          <a:p>
            <a:r>
              <a:rPr lang="sv-SE" sz="1200" i="0">
                <a:effectLst/>
                <a:latin typeface="Times New Roman" panose="02020603050405020304" pitchFamily="18" charset="0"/>
              </a:rPr>
              <a:t>För att sådana krav ska kunna ställas behöver de finnas tillgängliga reningsmetoder för PFAS i lakvattnet att tillgå.</a:t>
            </a:r>
          </a:p>
          <a:p>
            <a:endParaRPr lang="sv-SE" sz="1200" i="1">
              <a:effectLst/>
              <a:latin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97AE7156-62F3-4CA3-9C03-D68BF7374B4F}" type="slidenum">
              <a:rPr lang="sv-SE" smtClean="0"/>
              <a:pPr/>
              <a:t>8</a:t>
            </a:fld>
            <a:endParaRPr lang="sv-SE"/>
          </a:p>
        </p:txBody>
      </p:sp>
    </p:spTree>
    <p:extLst>
      <p:ext uri="{BB962C8B-B14F-4D97-AF65-F5344CB8AC3E}">
        <p14:creationId xmlns:p14="http://schemas.microsoft.com/office/powerpoint/2010/main" val="842489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i="0">
                <a:effectLst/>
                <a:latin typeface="Times New Roman" panose="02020603050405020304" pitchFamily="18" charset="0"/>
              </a:rPr>
              <a:t>I dag finns kriterier och gränsvärden för flera parametrar i inkommande avfall som t ex metaller och salter i mottagningsföreskrifterna för avfall till deponier (NFS 2004:10). </a:t>
            </a:r>
          </a:p>
          <a:p>
            <a:endParaRPr lang="sv-SE" sz="1200" i="0">
              <a:effectLst/>
              <a:latin typeface="Times New Roman" panose="02020603050405020304" pitchFamily="18" charset="0"/>
            </a:endParaRPr>
          </a:p>
          <a:p>
            <a:r>
              <a:rPr lang="sv-SE" sz="1200" i="0">
                <a:effectLst/>
                <a:latin typeface="Times New Roman" panose="02020603050405020304" pitchFamily="18" charset="0"/>
              </a:rPr>
              <a:t>De har tagits fram gemensamt för hela EU (genom ett rådsbeslut till deponeringsdirektivet) och införts som de är i svensk rätt. </a:t>
            </a:r>
          </a:p>
          <a:p>
            <a:endParaRPr lang="sv-SE" sz="1200" i="0">
              <a:effectLst/>
              <a:latin typeface="Times New Roman" panose="02020603050405020304" pitchFamily="18" charset="0"/>
            </a:endParaRPr>
          </a:p>
          <a:p>
            <a:r>
              <a:rPr lang="sv-SE" sz="1200" i="0">
                <a:effectLst/>
                <a:latin typeface="Times New Roman" panose="02020603050405020304" pitchFamily="18" charset="0"/>
              </a:rPr>
              <a:t>Förra hösten påbörjade Naturvårdsverket en översyn och genomförde ett antal dialogmöten med berörda aktörer, det arbetet behövde tyvärr pausas </a:t>
            </a:r>
            <a:r>
              <a:rPr lang="sv-SE" sz="1200" i="0" err="1">
                <a:effectLst/>
                <a:latin typeface="Times New Roman" panose="02020603050405020304" pitchFamily="18" charset="0"/>
              </a:rPr>
              <a:t>pga</a:t>
            </a:r>
            <a:r>
              <a:rPr lang="sv-SE" sz="1200" i="0">
                <a:effectLst/>
                <a:latin typeface="Times New Roman" panose="02020603050405020304" pitchFamily="18" charset="0"/>
              </a:rPr>
              <a:t> NVs förändrade ekonomiska läge och omfördelning av resurser internt. Vi tittar nu på hur det arbetet kan återupptas igen.</a:t>
            </a:r>
          </a:p>
          <a:p>
            <a:endParaRPr lang="sv-SE" sz="1200" i="0">
              <a:effectLst/>
              <a:latin typeface="Times New Roman" panose="02020603050405020304" pitchFamily="18" charset="0"/>
            </a:endParaRPr>
          </a:p>
          <a:p>
            <a:endParaRPr lang="sv-SE" sz="1200" i="0">
              <a:effectLst/>
              <a:latin typeface="Times New Roman" panose="02020603050405020304" pitchFamily="18" charset="0"/>
            </a:endParaRPr>
          </a:p>
          <a:p>
            <a:r>
              <a:rPr lang="sv-SE" sz="1200" i="0">
                <a:effectLst/>
                <a:latin typeface="Times New Roman" panose="02020603050405020304" pitchFamily="18" charset="0"/>
              </a:rPr>
              <a:t>När det gäller reglering på EU nivå så finns det idag inga krav på PFAS, men i referensdokumentet som reglerar bästa möjliga teknik för avfallsanläggningar (under Industriutsläppsdirektivet) finns ett krav på att PFOS och PFOA ska mätas. Dessa mätningar kan på sikt leda till ett underlag för att fastställa utsläppsgränsvärden för dessa parametrar från avfallsanläggningar.</a:t>
            </a:r>
          </a:p>
          <a:p>
            <a:endParaRPr lang="sv-SE" sz="1200" i="0">
              <a:effectLst/>
              <a:latin typeface="Times New Roman" panose="02020603050405020304" pitchFamily="18" charset="0"/>
            </a:endParaRPr>
          </a:p>
          <a:p>
            <a:r>
              <a:rPr lang="sv-SE" sz="1200" i="0">
                <a:effectLst/>
                <a:latin typeface="Times New Roman" panose="02020603050405020304" pitchFamily="18" charset="0"/>
              </a:rPr>
              <a:t>I och med uppdateringen av Industriutsläppsdirektivet har det också i förslaget öppnats upp för framtagande av </a:t>
            </a:r>
            <a:r>
              <a:rPr lang="sv-SE" sz="1200" i="0" err="1">
                <a:effectLst/>
                <a:latin typeface="Times New Roman" panose="02020603050405020304" pitchFamily="18" charset="0"/>
              </a:rPr>
              <a:t>sk.</a:t>
            </a:r>
            <a:r>
              <a:rPr lang="sv-SE" sz="1200" i="0">
                <a:effectLst/>
                <a:latin typeface="Times New Roman" panose="02020603050405020304" pitchFamily="18" charset="0"/>
              </a:rPr>
              <a:t>  BAT-slutsatser för deponier. Direktivet kommer förhoppningsvis att beslutas innan årsskiftet och efter det hoppas vi på tydligare information från kommissionen om när i tiden ett framtagande av dessa skulle kunna blir aktuellt. Men där kan man tänka sig att de tekniker som används i Sverige idag kommer att beskrivas som bästa möjliga teknik och på så sätt möjliggöra för framtagande av gränsvärden för deponier.</a:t>
            </a:r>
          </a:p>
          <a:p>
            <a:endParaRPr lang="sv-SE" sz="1200" i="0">
              <a:effectLst/>
              <a:latin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97AE7156-62F3-4CA3-9C03-D68BF7374B4F}" type="slidenum">
              <a:rPr lang="sv-SE" smtClean="0"/>
              <a:pPr/>
              <a:t>9</a:t>
            </a:fld>
            <a:endParaRPr lang="sv-SE"/>
          </a:p>
        </p:txBody>
      </p:sp>
    </p:spTree>
    <p:extLst>
      <p:ext uri="{BB962C8B-B14F-4D97-AF65-F5344CB8AC3E}">
        <p14:creationId xmlns:p14="http://schemas.microsoft.com/office/powerpoint/2010/main" val="5451376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 Startbild/Välkomstbild">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a:blip r:embed="rId2">
            <a:extLst>
              <a:ext uri="{28A0092B-C50C-407E-A947-70E740481C1C}">
                <a14:useLocalDpi xmlns:a14="http://schemas.microsoft.com/office/drawing/2010/main" val="0"/>
              </a:ext>
            </a:extLst>
          </a:blip>
          <a:srcRect t="15975" b="15975"/>
          <a:stretch/>
        </p:blipFill>
        <p:spPr>
          <a:xfrm>
            <a:off x="0" y="0"/>
            <a:ext cx="9144000" cy="4227928"/>
          </a:xfrm>
          <a:prstGeom prst="rect">
            <a:avLst/>
          </a:prstGeom>
        </p:spPr>
      </p:pic>
      <p:sp>
        <p:nvSpPr>
          <p:cNvPr id="2" name="Rubrik 1">
            <a:extLst>
              <a:ext uri="{FF2B5EF4-FFF2-40B4-BE49-F238E27FC236}">
                <a16:creationId xmlns:a16="http://schemas.microsoft.com/office/drawing/2014/main" id="{F471D2A5-5138-164D-B97A-FE80CDECD829}"/>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5" name="Bildobjekt 4" descr="En bild som visar text&#10;&#10;Automatiskt genererad beskrivning">
            <a:extLst>
              <a:ext uri="{FF2B5EF4-FFF2-40B4-BE49-F238E27FC236}">
                <a16:creationId xmlns:a16="http://schemas.microsoft.com/office/drawing/2014/main" id="{1D739EF6-593E-2F44-A584-C29B136524A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850882213"/>
      </p:ext>
    </p:extLst>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Brödtext eller punktlista helsida">
    <p:spTree>
      <p:nvGrpSpPr>
        <p:cNvPr id="1" name=""/>
        <p:cNvGrpSpPr/>
        <p:nvPr/>
      </p:nvGrpSpPr>
      <p:grpSpPr>
        <a:xfrm>
          <a:off x="0" y="0"/>
          <a:ext cx="0" cy="0"/>
          <a:chOff x="0" y="0"/>
          <a:chExt cx="0" cy="0"/>
        </a:xfrm>
      </p:grpSpPr>
      <p:sp>
        <p:nvSpPr>
          <p:cNvPr id="4" name="Platshållare för sidfot 3"/>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a:p>
        </p:txBody>
      </p:sp>
      <p:cxnSp>
        <p:nvCxnSpPr>
          <p:cNvPr id="7" name="Rak 6">
            <a:extLst>
              <a:ext uri="{FF2B5EF4-FFF2-40B4-BE49-F238E27FC236}">
                <a16:creationId xmlns:a16="http://schemas.microsoft.com/office/drawing/2014/main" id="{E5672027-33F8-A74E-8829-1B8EBCC270B1}"/>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Rubrik 1">
            <a:extLst>
              <a:ext uri="{FF2B5EF4-FFF2-40B4-BE49-F238E27FC236}">
                <a16:creationId xmlns:a16="http://schemas.microsoft.com/office/drawing/2014/main" id="{1642D465-5DDA-544E-A4E0-D36DB149CABB}"/>
              </a:ext>
            </a:extLst>
          </p:cNvPr>
          <p:cNvSpPr>
            <a:spLocks noGrp="1"/>
          </p:cNvSpPr>
          <p:nvPr>
            <p:ph type="title" hasCustomPrompt="1"/>
          </p:nvPr>
        </p:nvSpPr>
        <p:spPr>
          <a:xfrm>
            <a:off x="323528" y="267494"/>
            <a:ext cx="8568952" cy="730772"/>
          </a:xfrm>
        </p:spPr>
        <p:txBody>
          <a:bodyPr anchor="t">
            <a:noAutofit/>
          </a:bodyPr>
          <a:lstStyle>
            <a:lvl1pPr>
              <a:lnSpc>
                <a:spcPts val="3960"/>
              </a:lnSpc>
              <a:defRPr sz="3600">
                <a:solidFill>
                  <a:schemeClr val="accent2"/>
                </a:solidFill>
              </a:defRPr>
            </a:lvl1pPr>
          </a:lstStyle>
          <a:p>
            <a:r>
              <a:rPr lang="en-GB" noProof="0" err="1"/>
              <a:t>Brödtext</a:t>
            </a:r>
            <a:r>
              <a:rPr lang="en-GB" noProof="0"/>
              <a:t> </a:t>
            </a:r>
            <a:r>
              <a:rPr lang="en-GB" noProof="0" err="1"/>
              <a:t>eller</a:t>
            </a:r>
            <a:r>
              <a:rPr lang="en-GB" noProof="0"/>
              <a:t> </a:t>
            </a:r>
            <a:r>
              <a:rPr lang="en-GB" noProof="0" err="1"/>
              <a:t>punktlista</a:t>
            </a:r>
            <a:r>
              <a:rPr lang="en-GB" noProof="0"/>
              <a:t> </a:t>
            </a:r>
            <a:r>
              <a:rPr lang="en-GB" noProof="0" err="1"/>
              <a:t>helsida</a:t>
            </a:r>
            <a:endParaRPr lang="sv-SE"/>
          </a:p>
        </p:txBody>
      </p:sp>
      <p:sp>
        <p:nvSpPr>
          <p:cNvPr id="9" name="Platshållare för innehåll 2">
            <a:extLst>
              <a:ext uri="{FF2B5EF4-FFF2-40B4-BE49-F238E27FC236}">
                <a16:creationId xmlns:a16="http://schemas.microsoft.com/office/drawing/2014/main" id="{7B52CEE2-0EEE-7642-8BCF-3FBFF107B520}"/>
              </a:ext>
            </a:extLst>
          </p:cNvPr>
          <p:cNvSpPr>
            <a:spLocks noGrp="1"/>
          </p:cNvSpPr>
          <p:nvPr>
            <p:ph sz="half" idx="13"/>
          </p:nvPr>
        </p:nvSpPr>
        <p:spPr>
          <a:xfrm>
            <a:off x="323528" y="1203563"/>
            <a:ext cx="8568952" cy="3396832"/>
          </a:xfrm>
        </p:spPr>
        <p:txBody>
          <a:bodyPr>
            <a:noAutofit/>
          </a:bodyPr>
          <a:lstStyle>
            <a:lvl1pPr>
              <a:lnSpc>
                <a:spcPts val="2060"/>
              </a:lnSpc>
              <a:spcBef>
                <a:spcPts val="600"/>
              </a:spcBef>
              <a:buFontTx/>
              <a:buNone/>
              <a:defRPr sz="1800"/>
            </a:lvl1pPr>
            <a:lvl2pPr>
              <a:lnSpc>
                <a:spcPts val="2060"/>
              </a:lnSpc>
              <a:spcBef>
                <a:spcPts val="600"/>
              </a:spcBef>
              <a:defRPr sz="1800"/>
            </a:lvl2pPr>
            <a:lvl3pPr>
              <a:lnSpc>
                <a:spcPts val="2060"/>
              </a:lnSpc>
              <a:spcBef>
                <a:spcPts val="600"/>
              </a:spcBef>
              <a:defRPr sz="1800"/>
            </a:lvl3pPr>
            <a:lvl4pPr>
              <a:lnSpc>
                <a:spcPts val="2060"/>
              </a:lnSpc>
              <a:spcBef>
                <a:spcPts val="600"/>
              </a:spcBef>
              <a:defRPr sz="1800"/>
            </a:lvl4pPr>
            <a:lvl5pPr>
              <a:lnSpc>
                <a:spcPts val="2060"/>
              </a:lnSpc>
              <a:spcBef>
                <a:spcPts val="600"/>
              </a:spcBef>
              <a:defRPr sz="18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89453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 Kort faktatext/citat/ingress">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00FEA8D0-97FC-0145-ABB7-01D6F603B35D}"/>
              </a:ext>
            </a:extLst>
          </p:cNvPr>
          <p:cNvSpPr/>
          <p:nvPr userDrawn="1"/>
        </p:nvSpPr>
        <p:spPr>
          <a:xfrm>
            <a:off x="0" y="0"/>
            <a:ext cx="9144000" cy="48696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latshållare för sidfot 4">
            <a:extLst>
              <a:ext uri="{FF2B5EF4-FFF2-40B4-BE49-F238E27FC236}">
                <a16:creationId xmlns:a16="http://schemas.microsoft.com/office/drawing/2014/main" id="{CB596530-1570-4C45-A427-AA5DD21FCAC1}"/>
              </a:ext>
            </a:extLst>
          </p:cNvPr>
          <p:cNvSpPr>
            <a:spLocks noGrp="1"/>
          </p:cNvSpPr>
          <p:nvPr>
            <p:ph type="ftr" sz="quarter" idx="11"/>
          </p:nvPr>
        </p:nvSpPr>
        <p:spPr/>
        <p:txBody>
          <a:bodyPr/>
          <a:lstStyle/>
          <a:p>
            <a:pPr algn="l"/>
            <a:r>
              <a:rPr lang="sv-SE"/>
              <a:t>NATURVÅRDSVERKET | SWEDISH ENVIRONMENTAL PROTECTION AGENCY</a:t>
            </a:r>
          </a:p>
        </p:txBody>
      </p:sp>
      <p:sp>
        <p:nvSpPr>
          <p:cNvPr id="6" name="Platshållare för bildnummer 5">
            <a:extLst>
              <a:ext uri="{FF2B5EF4-FFF2-40B4-BE49-F238E27FC236}">
                <a16:creationId xmlns:a16="http://schemas.microsoft.com/office/drawing/2014/main" id="{58DEC5FA-304C-CC40-A0A2-9FA649D4B98E}"/>
              </a:ext>
            </a:extLst>
          </p:cNvPr>
          <p:cNvSpPr>
            <a:spLocks noGrp="1"/>
          </p:cNvSpPr>
          <p:nvPr>
            <p:ph type="sldNum" sz="quarter" idx="12"/>
          </p:nvPr>
        </p:nvSpPr>
        <p:spPr/>
        <p:txBody>
          <a:bodyPr/>
          <a:lstStyle/>
          <a:p>
            <a:fld id="{1844E2AD-2CA4-4022-8F3B-D585D66E2E30}" type="slidenum">
              <a:rPr lang="sv-SE" smtClean="0"/>
              <a:pPr/>
              <a:t>‹#›</a:t>
            </a:fld>
            <a:endParaRPr lang="sv-SE"/>
          </a:p>
        </p:txBody>
      </p:sp>
      <p:cxnSp>
        <p:nvCxnSpPr>
          <p:cNvPr id="10" name="Rak 9">
            <a:extLst>
              <a:ext uri="{FF2B5EF4-FFF2-40B4-BE49-F238E27FC236}">
                <a16:creationId xmlns:a16="http://schemas.microsoft.com/office/drawing/2014/main" id="{9B2F0133-BB06-2C4B-9EEA-1D9323D05238}"/>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Rubrik 1">
            <a:extLst>
              <a:ext uri="{FF2B5EF4-FFF2-40B4-BE49-F238E27FC236}">
                <a16:creationId xmlns:a16="http://schemas.microsoft.com/office/drawing/2014/main" id="{63EFF9CB-BC4F-D94E-BCB7-BBEE9FC9F88D}"/>
              </a:ext>
            </a:extLst>
          </p:cNvPr>
          <p:cNvSpPr>
            <a:spLocks noGrp="1"/>
          </p:cNvSpPr>
          <p:nvPr>
            <p:ph type="ctrTitle" hasCustomPrompt="1"/>
          </p:nvPr>
        </p:nvSpPr>
        <p:spPr>
          <a:xfrm>
            <a:off x="1143000" y="1275606"/>
            <a:ext cx="6858000" cy="1790700"/>
          </a:xfrm>
        </p:spPr>
        <p:txBody>
          <a:bodyPr anchor="t" anchorCtr="0">
            <a:noAutofit/>
          </a:bodyPr>
          <a:lstStyle>
            <a:lvl1pPr algn="l">
              <a:lnSpc>
                <a:spcPts val="4000"/>
              </a:lnSpc>
              <a:defRPr sz="3000">
                <a:solidFill>
                  <a:schemeClr val="accent2"/>
                </a:solidFill>
                <a:latin typeface="+mn-lt"/>
              </a:defRPr>
            </a:lvl1pPr>
          </a:lstStyle>
          <a:p>
            <a:r>
              <a:rPr lang="sv-SE"/>
              <a:t>Plats för kortare text, exempelvis </a:t>
            </a:r>
            <a:br>
              <a:rPr lang="sv-SE"/>
            </a:br>
            <a:r>
              <a:rPr lang="sv-SE"/>
              <a:t>en ingress, ett citat eller en kortare faktatext</a:t>
            </a:r>
          </a:p>
        </p:txBody>
      </p:sp>
    </p:spTree>
    <p:extLst>
      <p:ext uri="{BB962C8B-B14F-4D97-AF65-F5344CB8AC3E}">
        <p14:creationId xmlns:p14="http://schemas.microsoft.com/office/powerpoint/2010/main" val="129833006"/>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Avsnittsskiljare">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00FEA8D0-97FC-0145-ABB7-01D6F603B35D}"/>
              </a:ext>
            </a:extLst>
          </p:cNvPr>
          <p:cNvSpPr/>
          <p:nvPr userDrawn="1"/>
        </p:nvSpPr>
        <p:spPr>
          <a:xfrm>
            <a:off x="0" y="0"/>
            <a:ext cx="9144000" cy="48696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latshållare för sidfot 4">
            <a:extLst>
              <a:ext uri="{FF2B5EF4-FFF2-40B4-BE49-F238E27FC236}">
                <a16:creationId xmlns:a16="http://schemas.microsoft.com/office/drawing/2014/main" id="{CB596530-1570-4C45-A427-AA5DD21FCAC1}"/>
              </a:ext>
            </a:extLst>
          </p:cNvPr>
          <p:cNvSpPr>
            <a:spLocks noGrp="1"/>
          </p:cNvSpPr>
          <p:nvPr>
            <p:ph type="ftr" sz="quarter" idx="11"/>
          </p:nvPr>
        </p:nvSpPr>
        <p:spPr/>
        <p:txBody>
          <a:bodyPr/>
          <a:lstStyle/>
          <a:p>
            <a:pPr algn="l"/>
            <a:r>
              <a:rPr lang="sv-SE"/>
              <a:t>NATURVÅRDSVERKET | SWEDISH ENVIRONMENTAL PROTECTION AGENCY</a:t>
            </a:r>
          </a:p>
        </p:txBody>
      </p:sp>
      <p:sp>
        <p:nvSpPr>
          <p:cNvPr id="6" name="Platshållare för bildnummer 5">
            <a:extLst>
              <a:ext uri="{FF2B5EF4-FFF2-40B4-BE49-F238E27FC236}">
                <a16:creationId xmlns:a16="http://schemas.microsoft.com/office/drawing/2014/main" id="{58DEC5FA-304C-CC40-A0A2-9FA649D4B98E}"/>
              </a:ext>
            </a:extLst>
          </p:cNvPr>
          <p:cNvSpPr>
            <a:spLocks noGrp="1"/>
          </p:cNvSpPr>
          <p:nvPr>
            <p:ph type="sldNum" sz="quarter" idx="12"/>
          </p:nvPr>
        </p:nvSpPr>
        <p:spPr/>
        <p:txBody>
          <a:bodyPr/>
          <a:lstStyle/>
          <a:p>
            <a:fld id="{1844E2AD-2CA4-4022-8F3B-D585D66E2E30}" type="slidenum">
              <a:rPr lang="sv-SE" smtClean="0"/>
              <a:pPr/>
              <a:t>‹#›</a:t>
            </a:fld>
            <a:endParaRPr lang="sv-SE"/>
          </a:p>
        </p:txBody>
      </p:sp>
      <p:sp>
        <p:nvSpPr>
          <p:cNvPr id="8" name="Rubrik 1">
            <a:extLst>
              <a:ext uri="{FF2B5EF4-FFF2-40B4-BE49-F238E27FC236}">
                <a16:creationId xmlns:a16="http://schemas.microsoft.com/office/drawing/2014/main" id="{83F783A6-9824-094F-8C7F-7304AF15CBB4}"/>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accent2"/>
                </a:solidFill>
              </a:defRPr>
            </a:lvl1pPr>
          </a:lstStyle>
          <a:p>
            <a:r>
              <a:rPr lang="sv-SE"/>
              <a:t>Eventuell avsnittsskiljare</a:t>
            </a:r>
            <a:endParaRPr lang="en-GB" noProof="0"/>
          </a:p>
        </p:txBody>
      </p:sp>
      <p:cxnSp>
        <p:nvCxnSpPr>
          <p:cNvPr id="9" name="Rak 8">
            <a:extLst>
              <a:ext uri="{FF2B5EF4-FFF2-40B4-BE49-F238E27FC236}">
                <a16:creationId xmlns:a16="http://schemas.microsoft.com/office/drawing/2014/main" id="{13E36C7E-31EC-EA42-8093-3A5CC9BBD5CF}"/>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9949907"/>
      </p:ext>
    </p:extLst>
  </p:cSld>
  <p:clrMapOvr>
    <a:masterClrMapping/>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Pausbild eller Helbild">
    <p:spTree>
      <p:nvGrpSpPr>
        <p:cNvPr id="1" name=""/>
        <p:cNvGrpSpPr/>
        <p:nvPr/>
      </p:nvGrpSpPr>
      <p:grpSpPr>
        <a:xfrm>
          <a:off x="0" y="0"/>
          <a:ext cx="0" cy="0"/>
          <a:chOff x="0" y="0"/>
          <a:chExt cx="0" cy="0"/>
        </a:xfrm>
      </p:grpSpPr>
      <p:sp>
        <p:nvSpPr>
          <p:cNvPr id="10" name="Platshållare för bild 8">
            <a:extLst>
              <a:ext uri="{FF2B5EF4-FFF2-40B4-BE49-F238E27FC236}">
                <a16:creationId xmlns:a16="http://schemas.microsoft.com/office/drawing/2014/main" id="{C9434CA2-1575-E846-91F6-667586C1AA75}"/>
              </a:ext>
            </a:extLst>
          </p:cNvPr>
          <p:cNvSpPr>
            <a:spLocks noGrp="1" noChangeAspect="1"/>
          </p:cNvSpPr>
          <p:nvPr>
            <p:ph type="pic" sz="quarter" idx="13"/>
          </p:nvPr>
        </p:nvSpPr>
        <p:spPr>
          <a:xfrm>
            <a:off x="0" y="0"/>
            <a:ext cx="9148514" cy="4874400"/>
          </a:xfrm>
          <a:solidFill>
            <a:schemeClr val="bg2">
              <a:lumMod val="95000"/>
              <a:alpha val="85000"/>
            </a:schemeClr>
          </a:solidFill>
        </p:spPr>
        <p:txBody>
          <a:bodyPr/>
          <a:lstStyle/>
          <a:p>
            <a:r>
              <a:rPr lang="sv-SE"/>
              <a:t>Klicka på ikonen för att lägga till en bild</a:t>
            </a:r>
          </a:p>
        </p:txBody>
      </p:sp>
      <p:sp>
        <p:nvSpPr>
          <p:cNvPr id="6" name="Platshållare för sidfot 5">
            <a:extLst>
              <a:ext uri="{FF2B5EF4-FFF2-40B4-BE49-F238E27FC236}">
                <a16:creationId xmlns:a16="http://schemas.microsoft.com/office/drawing/2014/main" id="{8CAEA60C-CFD7-5648-9383-C03C530E9FBF}"/>
              </a:ext>
            </a:extLst>
          </p:cNvPr>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7" name="Platshållare för bildnummer 6">
            <a:extLst>
              <a:ext uri="{FF2B5EF4-FFF2-40B4-BE49-F238E27FC236}">
                <a16:creationId xmlns:a16="http://schemas.microsoft.com/office/drawing/2014/main" id="{85ECDA0E-4E30-754C-B588-797FE2D882F1}"/>
              </a:ext>
            </a:extLst>
          </p:cNvPr>
          <p:cNvSpPr>
            <a:spLocks noGrp="1"/>
          </p:cNvSpPr>
          <p:nvPr>
            <p:ph type="sldNum" sz="quarter" idx="12"/>
          </p:nvPr>
        </p:nvSpPr>
        <p:spPr/>
        <p:txBody>
          <a:bodyPr/>
          <a:lstStyle/>
          <a:p>
            <a:fld id="{1844E2AD-2CA4-4022-8F3B-D585D66E2E30}" type="slidenum">
              <a:rPr lang="sv-SE" smtClean="0"/>
              <a:pPr/>
              <a:t>‹#›</a:t>
            </a:fld>
            <a:endParaRPr lang="sv-SE"/>
          </a:p>
        </p:txBody>
      </p:sp>
      <p:cxnSp>
        <p:nvCxnSpPr>
          <p:cNvPr id="11" name="Rak 10">
            <a:extLst>
              <a:ext uri="{FF2B5EF4-FFF2-40B4-BE49-F238E27FC236}">
                <a16:creationId xmlns:a16="http://schemas.microsoft.com/office/drawing/2014/main" id="{5D6E5099-FD98-1849-A259-F4D2687F2C84}"/>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933130"/>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 Avslutsbild en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00FEA8D0-97FC-0145-ABB7-01D6F603B35D}"/>
              </a:ext>
            </a:extLst>
          </p:cNvPr>
          <p:cNvSpPr/>
          <p:nvPr userDrawn="1"/>
        </p:nvSpPr>
        <p:spPr>
          <a:xfrm>
            <a:off x="0" y="-1"/>
            <a:ext cx="9144000" cy="51434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descr="En bild som visar text&#10;&#10;Automatiskt genererad beskrivning">
            <a:extLst>
              <a:ext uri="{FF2B5EF4-FFF2-40B4-BE49-F238E27FC236}">
                <a16:creationId xmlns:a16="http://schemas.microsoft.com/office/drawing/2014/main" id="{5B26E4D7-1F89-6A4C-92DF-2199B8983A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80543" y="1347616"/>
            <a:ext cx="2182914" cy="2448268"/>
          </a:xfrm>
          <a:prstGeom prst="rect">
            <a:avLst/>
          </a:prstGeom>
        </p:spPr>
      </p:pic>
    </p:spTree>
    <p:extLst>
      <p:ext uri="{BB962C8B-B14F-4D97-AF65-F5344CB8AC3E}">
        <p14:creationId xmlns:p14="http://schemas.microsoft.com/office/powerpoint/2010/main" val="989172757"/>
      </p:ext>
    </p:extLst>
  </p:cSld>
  <p:clrMapOvr>
    <a:masterClrMapping/>
  </p:clrMapOvr>
  <p:hf hd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tartbild/Välkomstbild alt 2">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006" b="24772"/>
          <a:stretch/>
        </p:blipFill>
        <p:spPr>
          <a:xfrm>
            <a:off x="0" y="0"/>
            <a:ext cx="9144000" cy="4219735"/>
          </a:xfrm>
          <a:prstGeom prst="rect">
            <a:avLst/>
          </a:prstGeom>
        </p:spPr>
      </p:pic>
      <p:sp>
        <p:nvSpPr>
          <p:cNvPr id="6" name="Rubrik 1">
            <a:extLst>
              <a:ext uri="{FF2B5EF4-FFF2-40B4-BE49-F238E27FC236}">
                <a16:creationId xmlns:a16="http://schemas.microsoft.com/office/drawing/2014/main" id="{66472B8C-B6F4-3A45-A789-B5338F1E8A66}"/>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7" name="Bildobjekt 6" descr="En bild som visar text&#10;&#10;Automatiskt genererad beskrivning">
            <a:extLst>
              <a:ext uri="{FF2B5EF4-FFF2-40B4-BE49-F238E27FC236}">
                <a16:creationId xmlns:a16="http://schemas.microsoft.com/office/drawing/2014/main" id="{8E263007-8D3D-944B-AB64-9A6C57BD34B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978261945"/>
      </p:ext>
    </p:extLst>
  </p:cSld>
  <p:clrMapOvr>
    <a:masterClrMapping/>
  </p:clrMapOvr>
  <p:hf hdr="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rtbild/Välkomstbild alt 2">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0263" b="5458"/>
          <a:stretch/>
        </p:blipFill>
        <p:spPr>
          <a:xfrm>
            <a:off x="0" y="14656"/>
            <a:ext cx="9144000" cy="4227928"/>
          </a:xfrm>
          <a:prstGeom prst="rect">
            <a:avLst/>
          </a:prstGeom>
        </p:spPr>
      </p:pic>
      <p:sp>
        <p:nvSpPr>
          <p:cNvPr id="6" name="Rubrik 1">
            <a:extLst>
              <a:ext uri="{FF2B5EF4-FFF2-40B4-BE49-F238E27FC236}">
                <a16:creationId xmlns:a16="http://schemas.microsoft.com/office/drawing/2014/main" id="{CFC69DC0-63CA-DD48-A887-60482F3DA8CD}"/>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7" name="Bildobjekt 6" descr="En bild som visar text&#10;&#10;Automatiskt genererad beskrivning">
            <a:extLst>
              <a:ext uri="{FF2B5EF4-FFF2-40B4-BE49-F238E27FC236}">
                <a16:creationId xmlns:a16="http://schemas.microsoft.com/office/drawing/2014/main" id="{93535742-7907-FD47-9A39-B62C083D96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126896357"/>
      </p:ext>
    </p:extLst>
  </p:cSld>
  <p:clrMapOvr>
    <a:masterClrMapping/>
  </p:clrMapOvr>
  <p:hf hdr="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rtbild/Välkomstbild alt 3">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4754" b="6730"/>
          <a:stretch/>
        </p:blipFill>
        <p:spPr>
          <a:xfrm>
            <a:off x="0" y="0"/>
            <a:ext cx="9144000" cy="4227928"/>
          </a:xfrm>
          <a:prstGeom prst="rect">
            <a:avLst/>
          </a:prstGeom>
        </p:spPr>
      </p:pic>
      <p:sp>
        <p:nvSpPr>
          <p:cNvPr id="7" name="Rubrik 1">
            <a:extLst>
              <a:ext uri="{FF2B5EF4-FFF2-40B4-BE49-F238E27FC236}">
                <a16:creationId xmlns:a16="http://schemas.microsoft.com/office/drawing/2014/main" id="{F7B18744-ACA4-B641-AB2E-A2DD024B7782}"/>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19700F0A-1B82-6148-894D-AC9E3E52577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3871027144"/>
      </p:ext>
    </p:extLst>
  </p:cSld>
  <p:clrMapOvr>
    <a:masterClrMapping/>
  </p:clrMapOvr>
  <p:hf hdr="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Startbild/Välkomstbild alt 2">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940" t="34365" b="-141"/>
          <a:stretch/>
        </p:blipFill>
        <p:spPr>
          <a:xfrm>
            <a:off x="-3644" y="0"/>
            <a:ext cx="9147644" cy="4219735"/>
          </a:xfrm>
          <a:prstGeom prst="rect">
            <a:avLst/>
          </a:prstGeom>
        </p:spPr>
      </p:pic>
      <p:sp>
        <p:nvSpPr>
          <p:cNvPr id="6" name="Rubrik 1">
            <a:extLst>
              <a:ext uri="{FF2B5EF4-FFF2-40B4-BE49-F238E27FC236}">
                <a16:creationId xmlns:a16="http://schemas.microsoft.com/office/drawing/2014/main" id="{5B974FAB-C114-7D4E-95E3-041B80E8153F}"/>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7" name="Bildobjekt 6" descr="En bild som visar text&#10;&#10;Automatiskt genererad beskrivning">
            <a:extLst>
              <a:ext uri="{FF2B5EF4-FFF2-40B4-BE49-F238E27FC236}">
                <a16:creationId xmlns:a16="http://schemas.microsoft.com/office/drawing/2014/main" id="{F18E77E2-C055-F74A-8DA1-9FD9105AE68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280333606"/>
      </p:ext>
    </p:extLst>
  </p:cSld>
  <p:clrMapOvr>
    <a:masterClrMapping/>
  </p:clrMapOvr>
  <p:hf hdr="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tartbild/Välkomstbild alt 4">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192" t="7558" b="8723"/>
          <a:stretch/>
        </p:blipFill>
        <p:spPr>
          <a:xfrm>
            <a:off x="0" y="0"/>
            <a:ext cx="9144000" cy="4227928"/>
          </a:xfrm>
          <a:prstGeom prst="rect">
            <a:avLst/>
          </a:prstGeom>
        </p:spPr>
      </p:pic>
      <p:sp>
        <p:nvSpPr>
          <p:cNvPr id="7" name="Rubrik 1">
            <a:extLst>
              <a:ext uri="{FF2B5EF4-FFF2-40B4-BE49-F238E27FC236}">
                <a16:creationId xmlns:a16="http://schemas.microsoft.com/office/drawing/2014/main" id="{983122AD-17F8-E243-9A51-964E39B8466A}"/>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091BFDA1-F923-E24B-ADBC-B2A00019BB1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750092089"/>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2 Startbild/Välkomstbi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36CCDF21-B597-B945-A72B-46E72B4D6F3E}"/>
              </a:ext>
            </a:extLst>
          </p:cNvPr>
          <p:cNvSpPr/>
          <p:nvPr userDrawn="1"/>
        </p:nvSpPr>
        <p:spPr>
          <a:xfrm>
            <a:off x="0" y="0"/>
            <a:ext cx="9144000" cy="42197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ubrik 1">
            <a:extLst>
              <a:ext uri="{FF2B5EF4-FFF2-40B4-BE49-F238E27FC236}">
                <a16:creationId xmlns:a16="http://schemas.microsoft.com/office/drawing/2014/main" id="{787AD2F2-495D-4B45-ABB8-C2A8341096EC}"/>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accent2"/>
                </a:solidFill>
              </a:defRPr>
            </a:lvl1pPr>
          </a:lstStyle>
          <a:p>
            <a:r>
              <a:rPr lang="en-GB" noProof="0" err="1"/>
              <a:t>Välkomstbild</a:t>
            </a:r>
            <a:r>
              <a:rPr lang="en-GB" noProof="0"/>
              <a:t> </a:t>
            </a:r>
            <a:br>
              <a:rPr lang="en-GB" noProof="0"/>
            </a:br>
            <a:r>
              <a:rPr lang="en-GB" noProof="0"/>
              <a:t>med bara text</a:t>
            </a:r>
          </a:p>
        </p:txBody>
      </p:sp>
      <p:pic>
        <p:nvPicPr>
          <p:cNvPr id="7" name="Bildobjekt 6" descr="En bild som visar text&#10;&#10;Automatiskt genererad beskrivning">
            <a:extLst>
              <a:ext uri="{FF2B5EF4-FFF2-40B4-BE49-F238E27FC236}">
                <a16:creationId xmlns:a16="http://schemas.microsoft.com/office/drawing/2014/main" id="{9A4585BC-9ED5-AD4F-BA58-4B1AF65FA1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3561117921"/>
      </p:ext>
    </p:extLst>
  </p:cSld>
  <p:clrMapOvr>
    <a:masterClrMapping/>
  </p:clrMapOvr>
  <p:hf hd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tartbild/Välkomstbild alt 4">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9117" b="19237"/>
          <a:stretch/>
        </p:blipFill>
        <p:spPr>
          <a:xfrm>
            <a:off x="0" y="0"/>
            <a:ext cx="9144000" cy="4219735"/>
          </a:xfrm>
          <a:prstGeom prst="rect">
            <a:avLst/>
          </a:prstGeom>
        </p:spPr>
      </p:pic>
      <p:sp>
        <p:nvSpPr>
          <p:cNvPr id="6" name="Rubrik 1">
            <a:extLst>
              <a:ext uri="{FF2B5EF4-FFF2-40B4-BE49-F238E27FC236}">
                <a16:creationId xmlns:a16="http://schemas.microsoft.com/office/drawing/2014/main" id="{4FEEC824-4D39-D746-B16B-D3DA0F0F7252}"/>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7" name="Bildobjekt 6" descr="En bild som visar text&#10;&#10;Automatiskt genererad beskrivning">
            <a:extLst>
              <a:ext uri="{FF2B5EF4-FFF2-40B4-BE49-F238E27FC236}">
                <a16:creationId xmlns:a16="http://schemas.microsoft.com/office/drawing/2014/main" id="{529D372C-FB37-CB44-9727-CF640C1E82E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1275755053"/>
      </p:ext>
    </p:extLst>
  </p:cSld>
  <p:clrMapOvr>
    <a:masterClrMapping/>
  </p:clrMapOvr>
  <p:hf hdr="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rtbild/Välkomstbild alt 5">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71" b="22237"/>
          <a:stretch/>
        </p:blipFill>
        <p:spPr>
          <a:xfrm>
            <a:off x="0" y="0"/>
            <a:ext cx="9144000" cy="4227928"/>
          </a:xfrm>
          <a:prstGeom prst="rect">
            <a:avLst/>
          </a:prstGeom>
        </p:spPr>
      </p:pic>
      <p:sp>
        <p:nvSpPr>
          <p:cNvPr id="6" name="Rubrik 1">
            <a:extLst>
              <a:ext uri="{FF2B5EF4-FFF2-40B4-BE49-F238E27FC236}">
                <a16:creationId xmlns:a16="http://schemas.microsoft.com/office/drawing/2014/main" id="{17EEAA07-5705-E446-B57C-72300839DAE6}"/>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7" name="Bildobjekt 6" descr="En bild som visar text&#10;&#10;Automatiskt genererad beskrivning">
            <a:extLst>
              <a:ext uri="{FF2B5EF4-FFF2-40B4-BE49-F238E27FC236}">
                <a16:creationId xmlns:a16="http://schemas.microsoft.com/office/drawing/2014/main" id="{A754ACE9-B772-7543-B22B-D56101A2523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82012372"/>
      </p:ext>
    </p:extLst>
  </p:cSld>
  <p:clrMapOvr>
    <a:masterClrMapping/>
  </p:clrMapOvr>
  <p:hf hdr="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artbild/Välkomstbild alt 6">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a:blip r:embed="rId2">
            <a:extLst>
              <a:ext uri="{28A0092B-C50C-407E-A947-70E740481C1C}">
                <a14:useLocalDpi xmlns:a14="http://schemas.microsoft.com/office/drawing/2010/main" val="0"/>
              </a:ext>
            </a:extLst>
          </a:blip>
          <a:srcRect t="10649" b="10649"/>
          <a:stretch/>
        </p:blipFill>
        <p:spPr>
          <a:xfrm>
            <a:off x="0" y="0"/>
            <a:ext cx="9144000" cy="4227928"/>
          </a:xfrm>
          <a:prstGeom prst="rect">
            <a:avLst/>
          </a:prstGeom>
        </p:spPr>
      </p:pic>
      <p:sp>
        <p:nvSpPr>
          <p:cNvPr id="7" name="Rubrik 1">
            <a:extLst>
              <a:ext uri="{FF2B5EF4-FFF2-40B4-BE49-F238E27FC236}">
                <a16:creationId xmlns:a16="http://schemas.microsoft.com/office/drawing/2014/main" id="{F0F2C645-DCC0-7549-A821-4B84EA338711}"/>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B3F1CDC4-2D59-204A-8B12-C9CB46474A6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3505897936"/>
      </p:ext>
    </p:extLst>
  </p:cSld>
  <p:clrMapOvr>
    <a:masterClrMapping/>
  </p:clrMapOvr>
  <p:hf hdr="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tartbild/Välkomstbild alt 6">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4813" b="10592"/>
          <a:stretch/>
        </p:blipFill>
        <p:spPr>
          <a:xfrm>
            <a:off x="0" y="0"/>
            <a:ext cx="9144000" cy="4219735"/>
          </a:xfrm>
          <a:prstGeom prst="rect">
            <a:avLst/>
          </a:prstGeom>
        </p:spPr>
      </p:pic>
      <p:sp>
        <p:nvSpPr>
          <p:cNvPr id="6" name="Rubrik 1">
            <a:extLst>
              <a:ext uri="{FF2B5EF4-FFF2-40B4-BE49-F238E27FC236}">
                <a16:creationId xmlns:a16="http://schemas.microsoft.com/office/drawing/2014/main" id="{8276E592-9841-354B-99AC-D9F52EEB2CD9}"/>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7" name="Bildobjekt 6" descr="En bild som visar text&#10;&#10;Automatiskt genererad beskrivning">
            <a:extLst>
              <a:ext uri="{FF2B5EF4-FFF2-40B4-BE49-F238E27FC236}">
                <a16:creationId xmlns:a16="http://schemas.microsoft.com/office/drawing/2014/main" id="{18ABCB03-02A1-D54F-8499-77554EEB95F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674936523"/>
      </p:ext>
    </p:extLst>
  </p:cSld>
  <p:clrMapOvr>
    <a:masterClrMapping/>
  </p:clrMapOvr>
  <p:hf hdr="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artbild/Välkomstbild alt 7">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1018" b="11018"/>
          <a:stretch/>
        </p:blipFill>
        <p:spPr>
          <a:xfrm>
            <a:off x="0" y="0"/>
            <a:ext cx="9144000" cy="4227928"/>
          </a:xfrm>
          <a:prstGeom prst="rect">
            <a:avLst/>
          </a:prstGeom>
        </p:spPr>
      </p:pic>
      <p:sp>
        <p:nvSpPr>
          <p:cNvPr id="7" name="Rubrik 1">
            <a:extLst>
              <a:ext uri="{FF2B5EF4-FFF2-40B4-BE49-F238E27FC236}">
                <a16:creationId xmlns:a16="http://schemas.microsoft.com/office/drawing/2014/main" id="{F4B1815E-14B3-D54A-A115-F4BE247F05BB}"/>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FDEF30F4-F4AE-0248-B8E1-99757A1AEE4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894439704"/>
      </p:ext>
    </p:extLst>
  </p:cSld>
  <p:clrMapOvr>
    <a:masterClrMapping/>
  </p:clrMapOvr>
  <p:hf hdr="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tartbild/Välkomstbild alt 8">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8008" r="2688" b="14173"/>
          <a:stretch/>
        </p:blipFill>
        <p:spPr>
          <a:xfrm>
            <a:off x="0" y="-20536"/>
            <a:ext cx="9144000" cy="4248464"/>
          </a:xfrm>
          <a:prstGeom prst="rect">
            <a:avLst/>
          </a:prstGeom>
        </p:spPr>
      </p:pic>
      <p:sp>
        <p:nvSpPr>
          <p:cNvPr id="7" name="Rubrik 1">
            <a:extLst>
              <a:ext uri="{FF2B5EF4-FFF2-40B4-BE49-F238E27FC236}">
                <a16:creationId xmlns:a16="http://schemas.microsoft.com/office/drawing/2014/main" id="{058B8EBA-F403-F04D-A805-419D004D44C9}"/>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5C36594A-428B-154B-8FFA-A49EBDDC12A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3041436844"/>
      </p:ext>
    </p:extLst>
  </p:cSld>
  <p:clrMapOvr>
    <a:masterClrMapping/>
  </p:clrMapOvr>
  <p:hf hdr="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tartbild/Välkomstbild alt 9">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2019" b="18698"/>
          <a:stretch/>
        </p:blipFill>
        <p:spPr>
          <a:xfrm>
            <a:off x="0" y="0"/>
            <a:ext cx="9144000" cy="4223528"/>
          </a:xfrm>
          <a:prstGeom prst="rect">
            <a:avLst/>
          </a:prstGeom>
        </p:spPr>
      </p:pic>
      <p:sp>
        <p:nvSpPr>
          <p:cNvPr id="7" name="Rubrik 1">
            <a:extLst>
              <a:ext uri="{FF2B5EF4-FFF2-40B4-BE49-F238E27FC236}">
                <a16:creationId xmlns:a16="http://schemas.microsoft.com/office/drawing/2014/main" id="{CFF2DDDE-1DBF-A540-853C-439CD30CE070}"/>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E4942CCF-21AB-374E-8ED2-E73F32D3F9D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174802541"/>
      </p:ext>
    </p:extLst>
  </p:cSld>
  <p:clrMapOvr>
    <a:masterClrMapping/>
  </p:clrMapOvr>
  <p:hf hdr="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artbild/Välkomstbild alt 10">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270" b="10805"/>
          <a:stretch/>
        </p:blipFill>
        <p:spPr>
          <a:xfrm>
            <a:off x="0" y="0"/>
            <a:ext cx="9144000" cy="4227928"/>
          </a:xfrm>
          <a:prstGeom prst="rect">
            <a:avLst/>
          </a:prstGeom>
        </p:spPr>
      </p:pic>
      <p:sp>
        <p:nvSpPr>
          <p:cNvPr id="7" name="Rubrik 1">
            <a:extLst>
              <a:ext uri="{FF2B5EF4-FFF2-40B4-BE49-F238E27FC236}">
                <a16:creationId xmlns:a16="http://schemas.microsoft.com/office/drawing/2014/main" id="{5012C9A5-2757-3F4E-8E21-7F9902E3F93E}"/>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E596BA6C-E4ED-A84A-BBDB-459887CCDC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564601540"/>
      </p:ext>
    </p:extLst>
  </p:cSld>
  <p:clrMapOvr>
    <a:masterClrMapping/>
  </p:clrMapOvr>
  <p:hf hdr="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tartbild/Välkomstbild alt 11">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7320" b="7320"/>
          <a:stretch/>
        </p:blipFill>
        <p:spPr>
          <a:xfrm>
            <a:off x="0" y="0"/>
            <a:ext cx="9144000" cy="4227928"/>
          </a:xfrm>
          <a:prstGeom prst="rect">
            <a:avLst/>
          </a:prstGeom>
        </p:spPr>
      </p:pic>
      <p:sp>
        <p:nvSpPr>
          <p:cNvPr id="7" name="Rubrik 1">
            <a:extLst>
              <a:ext uri="{FF2B5EF4-FFF2-40B4-BE49-F238E27FC236}">
                <a16:creationId xmlns:a16="http://schemas.microsoft.com/office/drawing/2014/main" id="{D78A8F5E-D32B-A34A-B4B6-629A27A4D9B4}"/>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50F1F97F-188A-B64A-B435-A17A399571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4071797231"/>
      </p:ext>
    </p:extLst>
  </p:cSld>
  <p:clrMapOvr>
    <a:masterClrMapping/>
  </p:clrMapOvr>
  <p:hf hdr="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tartbild/Välkomstbild alt 12">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a:blip r:embed="rId2">
            <a:extLst>
              <a:ext uri="{28A0092B-C50C-407E-A947-70E740481C1C}">
                <a14:useLocalDpi xmlns:a14="http://schemas.microsoft.com/office/drawing/2010/main" val="0"/>
              </a:ext>
            </a:extLst>
          </a:blip>
          <a:srcRect t="20329" b="20329"/>
          <a:stretch/>
        </p:blipFill>
        <p:spPr>
          <a:xfrm>
            <a:off x="0" y="0"/>
            <a:ext cx="9144000" cy="4227928"/>
          </a:xfrm>
          <a:prstGeom prst="rect">
            <a:avLst/>
          </a:prstGeom>
        </p:spPr>
      </p:pic>
      <p:sp>
        <p:nvSpPr>
          <p:cNvPr id="7" name="Rubrik 1">
            <a:extLst>
              <a:ext uri="{FF2B5EF4-FFF2-40B4-BE49-F238E27FC236}">
                <a16:creationId xmlns:a16="http://schemas.microsoft.com/office/drawing/2014/main" id="{2AD37D8A-1286-5C46-A7BA-E54B6C1407F6}"/>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69FEAC39-DD05-2643-9F3A-C160DC831F5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627141439"/>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3 Startbild med Ort och Datum eller Avsnittsskiljare">
    <p:spTree>
      <p:nvGrpSpPr>
        <p:cNvPr id="1" name=""/>
        <p:cNvGrpSpPr/>
        <p:nvPr/>
      </p:nvGrpSpPr>
      <p:grpSpPr>
        <a:xfrm>
          <a:off x="0" y="0"/>
          <a:ext cx="0" cy="0"/>
          <a:chOff x="0" y="0"/>
          <a:chExt cx="0" cy="0"/>
        </a:xfrm>
      </p:grpSpPr>
      <p:sp>
        <p:nvSpPr>
          <p:cNvPr id="15" name="Platshållare för bild 8">
            <a:extLst>
              <a:ext uri="{FF2B5EF4-FFF2-40B4-BE49-F238E27FC236}">
                <a16:creationId xmlns:a16="http://schemas.microsoft.com/office/drawing/2014/main" id="{8F3DE9FE-4D01-DA48-B625-B0ECCCD4D9D9}"/>
              </a:ext>
            </a:extLst>
          </p:cNvPr>
          <p:cNvSpPr>
            <a:spLocks noGrp="1" noChangeAspect="1"/>
          </p:cNvSpPr>
          <p:nvPr>
            <p:ph type="pic" sz="quarter" idx="13"/>
          </p:nvPr>
        </p:nvSpPr>
        <p:spPr>
          <a:xfrm>
            <a:off x="4510236" y="0"/>
            <a:ext cx="4638278" cy="4869577"/>
          </a:xfrm>
          <a:solidFill>
            <a:schemeClr val="bg2">
              <a:lumMod val="95000"/>
              <a:alpha val="85000"/>
            </a:schemeClr>
          </a:solidFill>
        </p:spPr>
        <p:txBody>
          <a:bodyPr/>
          <a:lstStyle/>
          <a:p>
            <a:r>
              <a:rPr lang="sv-SE"/>
              <a:t>Klicka på ikonen för att lägga till en bild</a:t>
            </a:r>
          </a:p>
        </p:txBody>
      </p:sp>
      <p:sp>
        <p:nvSpPr>
          <p:cNvPr id="2" name="Rubrik 1">
            <a:extLst>
              <a:ext uri="{FF2B5EF4-FFF2-40B4-BE49-F238E27FC236}">
                <a16:creationId xmlns:a16="http://schemas.microsoft.com/office/drawing/2014/main" id="{7569B7BD-7ACA-EE47-896C-362A29D1CD61}"/>
              </a:ext>
            </a:extLst>
          </p:cNvPr>
          <p:cNvSpPr>
            <a:spLocks noGrp="1"/>
          </p:cNvSpPr>
          <p:nvPr>
            <p:ph type="title"/>
          </p:nvPr>
        </p:nvSpPr>
        <p:spPr>
          <a:xfrm>
            <a:off x="323528" y="771550"/>
            <a:ext cx="3888432" cy="3024336"/>
          </a:xfrm>
        </p:spPr>
        <p:txBody>
          <a:bodyPr anchor="t">
            <a:noAutofit/>
          </a:bodyPr>
          <a:lstStyle>
            <a:lvl1pPr>
              <a:defRPr sz="5700">
                <a:solidFill>
                  <a:schemeClr val="tx2"/>
                </a:solidFill>
              </a:defRPr>
            </a:lvl1pPr>
          </a:lstStyle>
          <a:p>
            <a:r>
              <a:rPr lang="sv-SE" noProof="0"/>
              <a:t>Klicka här för att ändra mall för rubrikformat</a:t>
            </a:r>
            <a:endParaRPr lang="en-GB" noProof="0"/>
          </a:p>
        </p:txBody>
      </p:sp>
      <p:sp>
        <p:nvSpPr>
          <p:cNvPr id="6" name="Platshållare för sidfot 5">
            <a:extLst>
              <a:ext uri="{FF2B5EF4-FFF2-40B4-BE49-F238E27FC236}">
                <a16:creationId xmlns:a16="http://schemas.microsoft.com/office/drawing/2014/main" id="{8CAEA60C-CFD7-5648-9383-C03C530E9FBF}"/>
              </a:ext>
            </a:extLst>
          </p:cNvPr>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7" name="Platshållare för bildnummer 6">
            <a:extLst>
              <a:ext uri="{FF2B5EF4-FFF2-40B4-BE49-F238E27FC236}">
                <a16:creationId xmlns:a16="http://schemas.microsoft.com/office/drawing/2014/main" id="{85ECDA0E-4E30-754C-B588-797FE2D882F1}"/>
              </a:ext>
            </a:extLst>
          </p:cNvPr>
          <p:cNvSpPr>
            <a:spLocks noGrp="1"/>
          </p:cNvSpPr>
          <p:nvPr>
            <p:ph type="sldNum" sz="quarter" idx="12"/>
          </p:nvPr>
        </p:nvSpPr>
        <p:spPr/>
        <p:txBody>
          <a:bodyPr/>
          <a:lstStyle/>
          <a:p>
            <a:fld id="{1844E2AD-2CA4-4022-8F3B-D585D66E2E30}" type="slidenum">
              <a:rPr lang="sv-SE" smtClean="0"/>
              <a:pPr/>
              <a:t>‹#›</a:t>
            </a:fld>
            <a:endParaRPr lang="sv-SE"/>
          </a:p>
        </p:txBody>
      </p:sp>
      <p:sp>
        <p:nvSpPr>
          <p:cNvPr id="11" name="Platshållare för text 10">
            <a:extLst>
              <a:ext uri="{FF2B5EF4-FFF2-40B4-BE49-F238E27FC236}">
                <a16:creationId xmlns:a16="http://schemas.microsoft.com/office/drawing/2014/main" id="{300B8995-1EF5-594F-958F-AD6CBAB2DA96}"/>
              </a:ext>
            </a:extLst>
          </p:cNvPr>
          <p:cNvSpPr>
            <a:spLocks noGrp="1"/>
          </p:cNvSpPr>
          <p:nvPr>
            <p:ph type="body" sz="quarter" idx="14" hasCustomPrompt="1"/>
          </p:nvPr>
        </p:nvSpPr>
        <p:spPr>
          <a:xfrm>
            <a:off x="323528" y="201766"/>
            <a:ext cx="3888432" cy="353760"/>
          </a:xfrm>
        </p:spPr>
        <p:txBody>
          <a:bodyPr anchor="t">
            <a:noAutofit/>
          </a:bodyPr>
          <a:lstStyle>
            <a:lvl1pPr>
              <a:buNone/>
              <a:defRPr sz="1300">
                <a:solidFill>
                  <a:schemeClr val="accent2"/>
                </a:solidFill>
              </a:defRPr>
            </a:lvl1pPr>
            <a:lvl2pPr>
              <a:buNone/>
              <a:defRPr sz="1400"/>
            </a:lvl2pPr>
            <a:lvl3pPr>
              <a:buNone/>
              <a:defRPr sz="1400"/>
            </a:lvl3pPr>
            <a:lvl4pPr>
              <a:buNone/>
              <a:defRPr sz="1400"/>
            </a:lvl4pPr>
            <a:lvl5pPr>
              <a:buNone/>
              <a:defRPr sz="1400"/>
            </a:lvl5pPr>
          </a:lstStyle>
          <a:p>
            <a:pPr lvl="0"/>
            <a:r>
              <a:rPr lang="en-GB" noProof="0"/>
              <a:t>ORT DATUM</a:t>
            </a:r>
          </a:p>
        </p:txBody>
      </p:sp>
      <p:sp>
        <p:nvSpPr>
          <p:cNvPr id="12" name="Platshållare för text 10">
            <a:extLst>
              <a:ext uri="{FF2B5EF4-FFF2-40B4-BE49-F238E27FC236}">
                <a16:creationId xmlns:a16="http://schemas.microsoft.com/office/drawing/2014/main" id="{860E40F6-29B5-0C46-AEED-E11B80F806C0}"/>
              </a:ext>
            </a:extLst>
          </p:cNvPr>
          <p:cNvSpPr>
            <a:spLocks noGrp="1"/>
          </p:cNvSpPr>
          <p:nvPr>
            <p:ph type="body" sz="quarter" idx="15" hasCustomPrompt="1"/>
          </p:nvPr>
        </p:nvSpPr>
        <p:spPr>
          <a:xfrm>
            <a:off x="323528" y="4155855"/>
            <a:ext cx="3888432" cy="713800"/>
          </a:xfrm>
        </p:spPr>
        <p:txBody>
          <a:bodyPr anchor="t">
            <a:noAutofit/>
          </a:bodyPr>
          <a:lstStyle>
            <a:lvl1pPr>
              <a:buNone/>
              <a:defRPr sz="1600">
                <a:solidFill>
                  <a:schemeClr val="accent2"/>
                </a:solidFill>
              </a:defRPr>
            </a:lvl1pPr>
            <a:lvl2pPr>
              <a:buNone/>
              <a:defRPr sz="1400"/>
            </a:lvl2pPr>
            <a:lvl3pPr>
              <a:buNone/>
              <a:defRPr sz="1400"/>
            </a:lvl3pPr>
            <a:lvl4pPr>
              <a:buNone/>
              <a:defRPr sz="1400"/>
            </a:lvl4pPr>
            <a:lvl5pPr>
              <a:buNone/>
              <a:defRPr sz="1400"/>
            </a:lvl5pPr>
          </a:lstStyle>
          <a:p>
            <a:pPr lvl="0"/>
            <a:r>
              <a:rPr lang="en-GB" noProof="0" err="1"/>
              <a:t>Namn</a:t>
            </a:r>
            <a:r>
              <a:rPr lang="en-GB" noProof="0"/>
              <a:t> </a:t>
            </a:r>
            <a:r>
              <a:rPr lang="en-GB" noProof="0" err="1"/>
              <a:t>på</a:t>
            </a:r>
            <a:r>
              <a:rPr lang="en-GB" noProof="0"/>
              <a:t> </a:t>
            </a:r>
            <a:r>
              <a:rPr lang="en-GB" noProof="0" err="1"/>
              <a:t>föredragshållare</a:t>
            </a:r>
            <a:endParaRPr lang="en-GB" noProof="0"/>
          </a:p>
        </p:txBody>
      </p:sp>
      <p:cxnSp>
        <p:nvCxnSpPr>
          <p:cNvPr id="9" name="Rak 8">
            <a:extLst>
              <a:ext uri="{FF2B5EF4-FFF2-40B4-BE49-F238E27FC236}">
                <a16:creationId xmlns:a16="http://schemas.microsoft.com/office/drawing/2014/main" id="{87E2D66C-1F6E-484E-A175-C42857A314E1}"/>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2578101"/>
      </p:ext>
    </p:extLst>
  </p:cSld>
  <p:clrMapOvr>
    <a:masterClrMapping/>
  </p:clrMapOvr>
  <p:hf hdr="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artbild/Välkomstbild alt 13">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317" b="11973"/>
          <a:stretch/>
        </p:blipFill>
        <p:spPr>
          <a:xfrm>
            <a:off x="0" y="1"/>
            <a:ext cx="9144000" cy="4227928"/>
          </a:xfrm>
          <a:prstGeom prst="rect">
            <a:avLst/>
          </a:prstGeom>
        </p:spPr>
      </p:pic>
      <p:sp>
        <p:nvSpPr>
          <p:cNvPr id="6" name="Rubrik 1">
            <a:extLst>
              <a:ext uri="{FF2B5EF4-FFF2-40B4-BE49-F238E27FC236}">
                <a16:creationId xmlns:a16="http://schemas.microsoft.com/office/drawing/2014/main" id="{E20523CD-A398-2F4A-8B0F-CCEDAC046A6A}"/>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5" name="Bildobjekt 4" descr="En bild som visar text&#10;&#10;Automatiskt genererad beskrivning">
            <a:extLst>
              <a:ext uri="{FF2B5EF4-FFF2-40B4-BE49-F238E27FC236}">
                <a16:creationId xmlns:a16="http://schemas.microsoft.com/office/drawing/2014/main" id="{4ED1F0D8-5F92-AA4D-9CD4-6E5EB976BC0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3503223256"/>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4 Startbild med Ort och Datum / Avsnittsskiljare">
    <p:spTree>
      <p:nvGrpSpPr>
        <p:cNvPr id="1" name=""/>
        <p:cNvGrpSpPr/>
        <p:nvPr/>
      </p:nvGrpSpPr>
      <p:grpSpPr>
        <a:xfrm>
          <a:off x="0" y="0"/>
          <a:ext cx="0" cy="0"/>
          <a:chOff x="0" y="0"/>
          <a:chExt cx="0" cy="0"/>
        </a:xfrm>
      </p:grpSpPr>
      <p:sp>
        <p:nvSpPr>
          <p:cNvPr id="15" name="Platshållare för bild 8">
            <a:extLst>
              <a:ext uri="{FF2B5EF4-FFF2-40B4-BE49-F238E27FC236}">
                <a16:creationId xmlns:a16="http://schemas.microsoft.com/office/drawing/2014/main" id="{548A2980-9D9A-8442-8C11-2F229750427A}"/>
              </a:ext>
            </a:extLst>
          </p:cNvPr>
          <p:cNvSpPr>
            <a:spLocks noGrp="1" noChangeAspect="1"/>
          </p:cNvSpPr>
          <p:nvPr>
            <p:ph type="pic" sz="quarter" idx="13"/>
          </p:nvPr>
        </p:nvSpPr>
        <p:spPr>
          <a:xfrm>
            <a:off x="0" y="0"/>
            <a:ext cx="4629150" cy="4869655"/>
          </a:xfrm>
          <a:solidFill>
            <a:schemeClr val="bg2">
              <a:lumMod val="95000"/>
              <a:alpha val="85000"/>
            </a:schemeClr>
          </a:solidFill>
        </p:spPr>
        <p:txBody>
          <a:bodyPr/>
          <a:lstStyle/>
          <a:p>
            <a:r>
              <a:rPr lang="sv-SE"/>
              <a:t>Klicka på ikonen för att lägga till en bild</a:t>
            </a:r>
          </a:p>
        </p:txBody>
      </p:sp>
      <p:sp>
        <p:nvSpPr>
          <p:cNvPr id="2" name="Rubrik 1">
            <a:extLst>
              <a:ext uri="{FF2B5EF4-FFF2-40B4-BE49-F238E27FC236}">
                <a16:creationId xmlns:a16="http://schemas.microsoft.com/office/drawing/2014/main" id="{7569B7BD-7ACA-EE47-896C-362A29D1CD61}"/>
              </a:ext>
            </a:extLst>
          </p:cNvPr>
          <p:cNvSpPr>
            <a:spLocks noGrp="1"/>
          </p:cNvSpPr>
          <p:nvPr>
            <p:ph type="title"/>
          </p:nvPr>
        </p:nvSpPr>
        <p:spPr>
          <a:xfrm>
            <a:off x="5004048" y="771550"/>
            <a:ext cx="3888432" cy="3024336"/>
          </a:xfrm>
        </p:spPr>
        <p:txBody>
          <a:bodyPr anchor="t">
            <a:noAutofit/>
          </a:bodyPr>
          <a:lstStyle>
            <a:lvl1pPr>
              <a:defRPr sz="5700">
                <a:solidFill>
                  <a:schemeClr val="tx2"/>
                </a:solidFill>
              </a:defRPr>
            </a:lvl1pPr>
          </a:lstStyle>
          <a:p>
            <a:r>
              <a:rPr lang="sv-SE" noProof="0"/>
              <a:t>Klicka här för att ändra mall för rubrikformat</a:t>
            </a:r>
            <a:endParaRPr lang="en-GB" noProof="0"/>
          </a:p>
        </p:txBody>
      </p:sp>
      <p:sp>
        <p:nvSpPr>
          <p:cNvPr id="6" name="Platshållare för sidfot 5">
            <a:extLst>
              <a:ext uri="{FF2B5EF4-FFF2-40B4-BE49-F238E27FC236}">
                <a16:creationId xmlns:a16="http://schemas.microsoft.com/office/drawing/2014/main" id="{8CAEA60C-CFD7-5648-9383-C03C530E9FBF}"/>
              </a:ext>
            </a:extLst>
          </p:cNvPr>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7" name="Platshållare för bildnummer 6">
            <a:extLst>
              <a:ext uri="{FF2B5EF4-FFF2-40B4-BE49-F238E27FC236}">
                <a16:creationId xmlns:a16="http://schemas.microsoft.com/office/drawing/2014/main" id="{85ECDA0E-4E30-754C-B588-797FE2D882F1}"/>
              </a:ext>
            </a:extLst>
          </p:cNvPr>
          <p:cNvSpPr>
            <a:spLocks noGrp="1"/>
          </p:cNvSpPr>
          <p:nvPr>
            <p:ph type="sldNum" sz="quarter" idx="12"/>
          </p:nvPr>
        </p:nvSpPr>
        <p:spPr/>
        <p:txBody>
          <a:bodyPr/>
          <a:lstStyle/>
          <a:p>
            <a:fld id="{1844E2AD-2CA4-4022-8F3B-D585D66E2E30}" type="slidenum">
              <a:rPr lang="sv-SE" smtClean="0"/>
              <a:pPr/>
              <a:t>‹#›</a:t>
            </a:fld>
            <a:endParaRPr lang="sv-SE"/>
          </a:p>
        </p:txBody>
      </p:sp>
      <p:sp>
        <p:nvSpPr>
          <p:cNvPr id="11" name="Platshållare för text 10">
            <a:extLst>
              <a:ext uri="{FF2B5EF4-FFF2-40B4-BE49-F238E27FC236}">
                <a16:creationId xmlns:a16="http://schemas.microsoft.com/office/drawing/2014/main" id="{300B8995-1EF5-594F-958F-AD6CBAB2DA96}"/>
              </a:ext>
            </a:extLst>
          </p:cNvPr>
          <p:cNvSpPr>
            <a:spLocks noGrp="1"/>
          </p:cNvSpPr>
          <p:nvPr>
            <p:ph type="body" sz="quarter" idx="14" hasCustomPrompt="1"/>
          </p:nvPr>
        </p:nvSpPr>
        <p:spPr>
          <a:xfrm>
            <a:off x="5004048" y="201766"/>
            <a:ext cx="3888432" cy="353760"/>
          </a:xfrm>
        </p:spPr>
        <p:txBody>
          <a:bodyPr anchor="t">
            <a:noAutofit/>
          </a:bodyPr>
          <a:lstStyle>
            <a:lvl1pPr>
              <a:buNone/>
              <a:defRPr sz="1300">
                <a:solidFill>
                  <a:schemeClr val="accent2"/>
                </a:solidFill>
              </a:defRPr>
            </a:lvl1pPr>
            <a:lvl2pPr>
              <a:buNone/>
              <a:defRPr sz="1400"/>
            </a:lvl2pPr>
            <a:lvl3pPr>
              <a:buNone/>
              <a:defRPr sz="1400"/>
            </a:lvl3pPr>
            <a:lvl4pPr>
              <a:buNone/>
              <a:defRPr sz="1400"/>
            </a:lvl4pPr>
            <a:lvl5pPr>
              <a:buNone/>
              <a:defRPr sz="1400"/>
            </a:lvl5pPr>
          </a:lstStyle>
          <a:p>
            <a:pPr lvl="0"/>
            <a:r>
              <a:rPr lang="en-GB" noProof="0"/>
              <a:t>ORT DATUM</a:t>
            </a:r>
          </a:p>
        </p:txBody>
      </p:sp>
      <p:sp>
        <p:nvSpPr>
          <p:cNvPr id="12" name="Platshållare för text 10">
            <a:extLst>
              <a:ext uri="{FF2B5EF4-FFF2-40B4-BE49-F238E27FC236}">
                <a16:creationId xmlns:a16="http://schemas.microsoft.com/office/drawing/2014/main" id="{860E40F6-29B5-0C46-AEED-E11B80F806C0}"/>
              </a:ext>
            </a:extLst>
          </p:cNvPr>
          <p:cNvSpPr>
            <a:spLocks noGrp="1"/>
          </p:cNvSpPr>
          <p:nvPr>
            <p:ph type="body" sz="quarter" idx="15" hasCustomPrompt="1"/>
          </p:nvPr>
        </p:nvSpPr>
        <p:spPr>
          <a:xfrm>
            <a:off x="5004048" y="4155855"/>
            <a:ext cx="3888432" cy="713800"/>
          </a:xfrm>
        </p:spPr>
        <p:txBody>
          <a:bodyPr anchor="t">
            <a:noAutofit/>
          </a:bodyPr>
          <a:lstStyle>
            <a:lvl1pPr>
              <a:buNone/>
              <a:defRPr sz="1600">
                <a:solidFill>
                  <a:schemeClr val="accent2"/>
                </a:solidFill>
              </a:defRPr>
            </a:lvl1pPr>
            <a:lvl2pPr>
              <a:buNone/>
              <a:defRPr sz="1400"/>
            </a:lvl2pPr>
            <a:lvl3pPr>
              <a:buNone/>
              <a:defRPr sz="1400"/>
            </a:lvl3pPr>
            <a:lvl4pPr>
              <a:buNone/>
              <a:defRPr sz="1400"/>
            </a:lvl4pPr>
            <a:lvl5pPr>
              <a:buNone/>
              <a:defRPr sz="1400"/>
            </a:lvl5pPr>
          </a:lstStyle>
          <a:p>
            <a:pPr lvl="0"/>
            <a:r>
              <a:rPr lang="en-GB" noProof="0" err="1"/>
              <a:t>Namn</a:t>
            </a:r>
            <a:r>
              <a:rPr lang="en-GB" noProof="0"/>
              <a:t> </a:t>
            </a:r>
            <a:r>
              <a:rPr lang="en-GB" noProof="0" err="1"/>
              <a:t>på</a:t>
            </a:r>
            <a:r>
              <a:rPr lang="en-GB" noProof="0"/>
              <a:t> </a:t>
            </a:r>
            <a:r>
              <a:rPr lang="en-GB" noProof="0" err="1"/>
              <a:t>föredragshållare</a:t>
            </a:r>
            <a:endParaRPr lang="en-GB" noProof="0"/>
          </a:p>
        </p:txBody>
      </p:sp>
      <p:cxnSp>
        <p:nvCxnSpPr>
          <p:cNvPr id="9" name="Rak 8">
            <a:extLst>
              <a:ext uri="{FF2B5EF4-FFF2-40B4-BE49-F238E27FC236}">
                <a16:creationId xmlns:a16="http://schemas.microsoft.com/office/drawing/2014/main" id="{B2DC4444-650E-4344-A426-BB834140CC1F}"/>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104474"/>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5 Brödtext eller Punktlista med bild till vänster">
    <p:spTree>
      <p:nvGrpSpPr>
        <p:cNvPr id="1" name=""/>
        <p:cNvGrpSpPr/>
        <p:nvPr/>
      </p:nvGrpSpPr>
      <p:grpSpPr>
        <a:xfrm>
          <a:off x="0" y="0"/>
          <a:ext cx="0" cy="0"/>
          <a:chOff x="0" y="0"/>
          <a:chExt cx="0" cy="0"/>
        </a:xfrm>
      </p:grpSpPr>
      <p:sp>
        <p:nvSpPr>
          <p:cNvPr id="16" name="Platshållare för bild 8">
            <a:extLst>
              <a:ext uri="{FF2B5EF4-FFF2-40B4-BE49-F238E27FC236}">
                <a16:creationId xmlns:a16="http://schemas.microsoft.com/office/drawing/2014/main" id="{C74E9252-D665-FA49-BD68-D7E7BEEF7CBC}"/>
              </a:ext>
            </a:extLst>
          </p:cNvPr>
          <p:cNvSpPr>
            <a:spLocks noGrp="1" noChangeAspect="1"/>
          </p:cNvSpPr>
          <p:nvPr>
            <p:ph type="pic" sz="quarter" idx="13"/>
          </p:nvPr>
        </p:nvSpPr>
        <p:spPr>
          <a:xfrm>
            <a:off x="0" y="0"/>
            <a:ext cx="2843808" cy="4869655"/>
          </a:xfrm>
          <a:solidFill>
            <a:schemeClr val="bg2">
              <a:lumMod val="95000"/>
              <a:alpha val="85000"/>
            </a:schemeClr>
          </a:solidFill>
        </p:spPr>
        <p:txBody>
          <a:bodyPr/>
          <a:lstStyle/>
          <a:p>
            <a:r>
              <a:rPr lang="sv-SE"/>
              <a:t>Klicka på ikonen för att lägga till en bild</a:t>
            </a:r>
          </a:p>
        </p:txBody>
      </p:sp>
      <p:sp>
        <p:nvSpPr>
          <p:cNvPr id="4" name="Platshållare för sidfot 3"/>
          <p:cNvSpPr>
            <a:spLocks noGrp="1"/>
          </p:cNvSpPr>
          <p:nvPr>
            <p:ph type="ftr" sz="quarter" idx="11"/>
          </p:nvPr>
        </p:nvSpPr>
        <p:spPr/>
        <p:txBody>
          <a:bodyPr/>
          <a:lstStyle/>
          <a:p>
            <a:pPr algn="l"/>
            <a:r>
              <a:rPr lang="sv-SE"/>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a:p>
        </p:txBody>
      </p:sp>
      <p:sp>
        <p:nvSpPr>
          <p:cNvPr id="11" name="Platshållare för text 10"/>
          <p:cNvSpPr>
            <a:spLocks noGrp="1"/>
          </p:cNvSpPr>
          <p:nvPr>
            <p:ph type="body" sz="quarter" idx="14"/>
          </p:nvPr>
        </p:nvSpPr>
        <p:spPr>
          <a:xfrm>
            <a:off x="3059832" y="1563638"/>
            <a:ext cx="5832648" cy="3024336"/>
          </a:xfrm>
        </p:spPr>
        <p:txBody>
          <a:bodyPr>
            <a:noAutofit/>
          </a:bodyPr>
          <a:lstStyle>
            <a:lvl1pPr>
              <a:spcBef>
                <a:spcPts val="300"/>
              </a:spcBef>
              <a:spcAft>
                <a:spcPts val="600"/>
              </a:spcAft>
              <a:defRPr sz="1800"/>
            </a:lvl1pPr>
            <a:lvl2pPr>
              <a:spcBef>
                <a:spcPts val="300"/>
              </a:spcBef>
              <a:spcAft>
                <a:spcPts val="600"/>
              </a:spcAft>
              <a:defRPr sz="1800"/>
            </a:lvl2pPr>
            <a:lvl3pPr>
              <a:spcBef>
                <a:spcPts val="300"/>
              </a:spcBef>
              <a:spcAft>
                <a:spcPts val="600"/>
              </a:spcAft>
              <a:defRPr sz="1800"/>
            </a:lvl3pPr>
            <a:lvl4pPr>
              <a:spcBef>
                <a:spcPts val="300"/>
              </a:spcBef>
              <a:spcAft>
                <a:spcPts val="600"/>
              </a:spcAft>
              <a:defRPr sz="1800"/>
            </a:lvl4pPr>
            <a:lvl5pPr>
              <a:spcBef>
                <a:spcPts val="300"/>
              </a:spcBef>
              <a:spcAft>
                <a:spcPts val="600"/>
              </a:spcAft>
              <a:defRPr sz="1800"/>
            </a:lvl5p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GB" noProof="0"/>
          </a:p>
        </p:txBody>
      </p:sp>
      <p:cxnSp>
        <p:nvCxnSpPr>
          <p:cNvPr id="10" name="Rak 9">
            <a:extLst>
              <a:ext uri="{FF2B5EF4-FFF2-40B4-BE49-F238E27FC236}">
                <a16:creationId xmlns:a16="http://schemas.microsoft.com/office/drawing/2014/main" id="{E0A06245-C507-C54E-A4C3-AC9771B3BD7B}"/>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ubrik 1">
            <a:extLst>
              <a:ext uri="{FF2B5EF4-FFF2-40B4-BE49-F238E27FC236}">
                <a16:creationId xmlns:a16="http://schemas.microsoft.com/office/drawing/2014/main" id="{793C7E1B-A51B-A54F-B426-7BCBD4CEEB3B}"/>
              </a:ext>
            </a:extLst>
          </p:cNvPr>
          <p:cNvSpPr>
            <a:spLocks noGrp="1"/>
          </p:cNvSpPr>
          <p:nvPr>
            <p:ph type="title" hasCustomPrompt="1"/>
          </p:nvPr>
        </p:nvSpPr>
        <p:spPr>
          <a:xfrm>
            <a:off x="3059832" y="267494"/>
            <a:ext cx="5832648" cy="1152128"/>
          </a:xfrm>
        </p:spPr>
        <p:txBody>
          <a:bodyPr anchor="t">
            <a:noAutofit/>
          </a:bodyPr>
          <a:lstStyle>
            <a:lvl1pPr>
              <a:lnSpc>
                <a:spcPts val="3960"/>
              </a:lnSpc>
              <a:defRPr sz="3600">
                <a:solidFill>
                  <a:schemeClr val="accent2"/>
                </a:solidFill>
              </a:defRPr>
            </a:lvl1pPr>
          </a:lstStyle>
          <a:p>
            <a:r>
              <a:rPr lang="sv-SE"/>
              <a:t>Brödtext eller punktlista med bild till vänster</a:t>
            </a:r>
          </a:p>
        </p:txBody>
      </p:sp>
    </p:spTree>
    <p:extLst>
      <p:ext uri="{BB962C8B-B14F-4D97-AF65-F5344CB8AC3E}">
        <p14:creationId xmlns:p14="http://schemas.microsoft.com/office/powerpoint/2010/main" val="3819294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6 Brödtext eller punktlista med bild till höger">
    <p:spTree>
      <p:nvGrpSpPr>
        <p:cNvPr id="1" name=""/>
        <p:cNvGrpSpPr/>
        <p:nvPr/>
      </p:nvGrpSpPr>
      <p:grpSpPr>
        <a:xfrm>
          <a:off x="0" y="0"/>
          <a:ext cx="0" cy="0"/>
          <a:chOff x="0" y="0"/>
          <a:chExt cx="0" cy="0"/>
        </a:xfrm>
      </p:grpSpPr>
      <p:sp>
        <p:nvSpPr>
          <p:cNvPr id="14" name="Platshållare för bild 8">
            <a:extLst>
              <a:ext uri="{FF2B5EF4-FFF2-40B4-BE49-F238E27FC236}">
                <a16:creationId xmlns:a16="http://schemas.microsoft.com/office/drawing/2014/main" id="{7C378A05-A038-0A4D-8414-CE595E03D04B}"/>
              </a:ext>
            </a:extLst>
          </p:cNvPr>
          <p:cNvSpPr>
            <a:spLocks noGrp="1" noChangeAspect="1"/>
          </p:cNvSpPr>
          <p:nvPr>
            <p:ph type="pic" sz="quarter" idx="13"/>
          </p:nvPr>
        </p:nvSpPr>
        <p:spPr>
          <a:xfrm>
            <a:off x="6300192" y="0"/>
            <a:ext cx="2848322" cy="4869583"/>
          </a:xfrm>
          <a:solidFill>
            <a:schemeClr val="bg2">
              <a:lumMod val="95000"/>
              <a:alpha val="85000"/>
            </a:schemeClr>
          </a:solidFill>
        </p:spPr>
        <p:txBody>
          <a:bodyPr/>
          <a:lstStyle/>
          <a:p>
            <a:r>
              <a:rPr lang="sv-SE"/>
              <a:t>Klicka på ikonen för att lägga till en bild</a:t>
            </a:r>
          </a:p>
        </p:txBody>
      </p:sp>
      <p:sp>
        <p:nvSpPr>
          <p:cNvPr id="4" name="Platshållare för sidfot 3"/>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a:p>
        </p:txBody>
      </p:sp>
      <p:sp>
        <p:nvSpPr>
          <p:cNvPr id="9" name="Platshållare för text 10">
            <a:extLst>
              <a:ext uri="{FF2B5EF4-FFF2-40B4-BE49-F238E27FC236}">
                <a16:creationId xmlns:a16="http://schemas.microsoft.com/office/drawing/2014/main" id="{926E6B28-EF83-F241-9A49-D010F20359DE}"/>
              </a:ext>
            </a:extLst>
          </p:cNvPr>
          <p:cNvSpPr>
            <a:spLocks noGrp="1"/>
          </p:cNvSpPr>
          <p:nvPr>
            <p:ph type="body" sz="quarter" idx="14"/>
          </p:nvPr>
        </p:nvSpPr>
        <p:spPr>
          <a:xfrm>
            <a:off x="323528" y="1563638"/>
            <a:ext cx="5832648" cy="3024336"/>
          </a:xfrm>
        </p:spPr>
        <p:txBody>
          <a:bodyPr>
            <a:noAutofit/>
          </a:bodyPr>
          <a:lstStyle>
            <a:lvl1pPr>
              <a:spcBef>
                <a:spcPts val="300"/>
              </a:spcBef>
              <a:spcAft>
                <a:spcPts val="600"/>
              </a:spcAft>
              <a:defRPr sz="1800"/>
            </a:lvl1pPr>
            <a:lvl2pPr>
              <a:spcBef>
                <a:spcPts val="300"/>
              </a:spcBef>
              <a:spcAft>
                <a:spcPts val="600"/>
              </a:spcAft>
              <a:defRPr sz="1800"/>
            </a:lvl2pPr>
            <a:lvl3pPr>
              <a:spcBef>
                <a:spcPts val="300"/>
              </a:spcBef>
              <a:spcAft>
                <a:spcPts val="600"/>
              </a:spcAft>
              <a:defRPr sz="1800"/>
            </a:lvl3pPr>
            <a:lvl4pPr>
              <a:spcBef>
                <a:spcPts val="300"/>
              </a:spcBef>
              <a:spcAft>
                <a:spcPts val="600"/>
              </a:spcAft>
              <a:defRPr sz="1800"/>
            </a:lvl4pPr>
            <a:lvl5pPr>
              <a:spcBef>
                <a:spcPts val="300"/>
              </a:spcBef>
              <a:spcAft>
                <a:spcPts val="600"/>
              </a:spcAft>
              <a:defRPr sz="1800"/>
            </a:lvl5p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GB" noProof="0"/>
          </a:p>
        </p:txBody>
      </p:sp>
      <p:cxnSp>
        <p:nvCxnSpPr>
          <p:cNvPr id="12" name="Rak 11">
            <a:extLst>
              <a:ext uri="{FF2B5EF4-FFF2-40B4-BE49-F238E27FC236}">
                <a16:creationId xmlns:a16="http://schemas.microsoft.com/office/drawing/2014/main" id="{001DDE13-6366-8E4C-AA5E-D0F663E1BB70}"/>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ubrik 1">
            <a:extLst>
              <a:ext uri="{FF2B5EF4-FFF2-40B4-BE49-F238E27FC236}">
                <a16:creationId xmlns:a16="http://schemas.microsoft.com/office/drawing/2014/main" id="{DDEBF18F-91AC-3C4F-B4A6-2C881757F00C}"/>
              </a:ext>
            </a:extLst>
          </p:cNvPr>
          <p:cNvSpPr>
            <a:spLocks noGrp="1"/>
          </p:cNvSpPr>
          <p:nvPr>
            <p:ph type="title" hasCustomPrompt="1"/>
          </p:nvPr>
        </p:nvSpPr>
        <p:spPr>
          <a:xfrm>
            <a:off x="323528" y="267494"/>
            <a:ext cx="5832648" cy="1152128"/>
          </a:xfrm>
        </p:spPr>
        <p:txBody>
          <a:bodyPr anchor="t">
            <a:noAutofit/>
          </a:bodyPr>
          <a:lstStyle>
            <a:lvl1pPr>
              <a:lnSpc>
                <a:spcPts val="3960"/>
              </a:lnSpc>
              <a:defRPr sz="3600">
                <a:solidFill>
                  <a:schemeClr val="accent2"/>
                </a:solidFill>
              </a:defRPr>
            </a:lvl1pPr>
          </a:lstStyle>
          <a:p>
            <a:r>
              <a:rPr lang="sv-SE"/>
              <a:t>Brödtext eller punktlista med bild till höger</a:t>
            </a:r>
          </a:p>
        </p:txBody>
      </p:sp>
    </p:spTree>
    <p:extLst>
      <p:ext uri="{BB962C8B-B14F-4D97-AF65-F5344CB8AC3E}">
        <p14:creationId xmlns:p14="http://schemas.microsoft.com/office/powerpoint/2010/main" val="580905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7 Brödtext eller punktlista med två bilder till höger">
    <p:spTree>
      <p:nvGrpSpPr>
        <p:cNvPr id="1" name=""/>
        <p:cNvGrpSpPr/>
        <p:nvPr/>
      </p:nvGrpSpPr>
      <p:grpSpPr>
        <a:xfrm>
          <a:off x="0" y="0"/>
          <a:ext cx="0" cy="0"/>
          <a:chOff x="0" y="0"/>
          <a:chExt cx="0" cy="0"/>
        </a:xfrm>
      </p:grpSpPr>
      <p:sp>
        <p:nvSpPr>
          <p:cNvPr id="18" name="Platshållare för bild 8">
            <a:extLst>
              <a:ext uri="{FF2B5EF4-FFF2-40B4-BE49-F238E27FC236}">
                <a16:creationId xmlns:a16="http://schemas.microsoft.com/office/drawing/2014/main" id="{FFC90C95-409D-D54A-B3C8-F54ECF09CA64}"/>
              </a:ext>
            </a:extLst>
          </p:cNvPr>
          <p:cNvSpPr>
            <a:spLocks noGrp="1"/>
          </p:cNvSpPr>
          <p:nvPr>
            <p:ph type="pic" sz="quarter" idx="13"/>
          </p:nvPr>
        </p:nvSpPr>
        <p:spPr>
          <a:xfrm>
            <a:off x="6300000" y="0"/>
            <a:ext cx="2844000" cy="2376000"/>
          </a:xfrm>
          <a:solidFill>
            <a:schemeClr val="bg2">
              <a:lumMod val="95000"/>
              <a:alpha val="85000"/>
            </a:schemeClr>
          </a:solidFill>
        </p:spPr>
        <p:txBody>
          <a:bodyPr/>
          <a:lstStyle/>
          <a:p>
            <a:r>
              <a:rPr lang="sv-SE"/>
              <a:t>Klicka på ikonen för att lägga till en bild</a:t>
            </a:r>
          </a:p>
        </p:txBody>
      </p:sp>
      <p:sp>
        <p:nvSpPr>
          <p:cNvPr id="19" name="Platshållare för bild 8">
            <a:extLst>
              <a:ext uri="{FF2B5EF4-FFF2-40B4-BE49-F238E27FC236}">
                <a16:creationId xmlns:a16="http://schemas.microsoft.com/office/drawing/2014/main" id="{7A4F8B4C-729F-7449-B3FE-AEBAD625873F}"/>
              </a:ext>
            </a:extLst>
          </p:cNvPr>
          <p:cNvSpPr>
            <a:spLocks noGrp="1" noChangeAspect="1"/>
          </p:cNvSpPr>
          <p:nvPr>
            <p:ph type="pic" sz="quarter" idx="17"/>
          </p:nvPr>
        </p:nvSpPr>
        <p:spPr>
          <a:xfrm>
            <a:off x="6300000" y="2493692"/>
            <a:ext cx="2844000" cy="2376000"/>
          </a:xfrm>
          <a:solidFill>
            <a:schemeClr val="bg2">
              <a:lumMod val="95000"/>
              <a:alpha val="85000"/>
            </a:schemeClr>
          </a:solidFill>
        </p:spPr>
        <p:txBody>
          <a:bodyPr/>
          <a:lstStyle/>
          <a:p>
            <a:r>
              <a:rPr lang="sv-SE"/>
              <a:t>Klicka på ikonen för att lägga till en bild</a:t>
            </a:r>
          </a:p>
        </p:txBody>
      </p:sp>
      <p:sp>
        <p:nvSpPr>
          <p:cNvPr id="4" name="Platshållare för sidfot 3"/>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a:p>
        </p:txBody>
      </p:sp>
      <p:sp>
        <p:nvSpPr>
          <p:cNvPr id="13" name="Platshållare för text 10">
            <a:extLst>
              <a:ext uri="{FF2B5EF4-FFF2-40B4-BE49-F238E27FC236}">
                <a16:creationId xmlns:a16="http://schemas.microsoft.com/office/drawing/2014/main" id="{CC058478-6F88-474C-AA2C-5B47A915B500}"/>
              </a:ext>
            </a:extLst>
          </p:cNvPr>
          <p:cNvSpPr>
            <a:spLocks noGrp="1"/>
          </p:cNvSpPr>
          <p:nvPr>
            <p:ph type="body" sz="quarter" idx="14"/>
          </p:nvPr>
        </p:nvSpPr>
        <p:spPr>
          <a:xfrm>
            <a:off x="323528" y="1563638"/>
            <a:ext cx="5832648" cy="3024336"/>
          </a:xfrm>
        </p:spPr>
        <p:txBody>
          <a:bodyPr>
            <a:noAutofit/>
          </a:bodyPr>
          <a:lstStyle>
            <a:lvl1pPr>
              <a:spcBef>
                <a:spcPts val="300"/>
              </a:spcBef>
              <a:spcAft>
                <a:spcPts val="600"/>
              </a:spcAft>
              <a:defRPr sz="1800"/>
            </a:lvl1pPr>
            <a:lvl2pPr>
              <a:spcBef>
                <a:spcPts val="300"/>
              </a:spcBef>
              <a:spcAft>
                <a:spcPts val="600"/>
              </a:spcAft>
              <a:defRPr sz="1800"/>
            </a:lvl2pPr>
            <a:lvl3pPr>
              <a:spcBef>
                <a:spcPts val="300"/>
              </a:spcBef>
              <a:spcAft>
                <a:spcPts val="600"/>
              </a:spcAft>
              <a:defRPr sz="1800"/>
            </a:lvl3pPr>
            <a:lvl4pPr>
              <a:spcBef>
                <a:spcPts val="300"/>
              </a:spcBef>
              <a:spcAft>
                <a:spcPts val="600"/>
              </a:spcAft>
              <a:defRPr sz="1800"/>
            </a:lvl4pPr>
            <a:lvl5pPr>
              <a:spcBef>
                <a:spcPts val="300"/>
              </a:spcBef>
              <a:spcAft>
                <a:spcPts val="600"/>
              </a:spcAft>
              <a:defRPr sz="1800"/>
            </a:lvl5p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GB" noProof="0"/>
          </a:p>
        </p:txBody>
      </p:sp>
      <p:cxnSp>
        <p:nvCxnSpPr>
          <p:cNvPr id="17" name="Rak 16">
            <a:extLst>
              <a:ext uri="{FF2B5EF4-FFF2-40B4-BE49-F238E27FC236}">
                <a16:creationId xmlns:a16="http://schemas.microsoft.com/office/drawing/2014/main" id="{AA7FD089-7BB1-0048-B2A7-739201C9253A}"/>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Rubrik 1">
            <a:extLst>
              <a:ext uri="{FF2B5EF4-FFF2-40B4-BE49-F238E27FC236}">
                <a16:creationId xmlns:a16="http://schemas.microsoft.com/office/drawing/2014/main" id="{98C39911-F992-5440-A967-E56CB7436A08}"/>
              </a:ext>
            </a:extLst>
          </p:cNvPr>
          <p:cNvSpPr>
            <a:spLocks noGrp="1"/>
          </p:cNvSpPr>
          <p:nvPr>
            <p:ph type="title" hasCustomPrompt="1"/>
          </p:nvPr>
        </p:nvSpPr>
        <p:spPr>
          <a:xfrm>
            <a:off x="323528" y="267494"/>
            <a:ext cx="5832648" cy="1152128"/>
          </a:xfrm>
        </p:spPr>
        <p:txBody>
          <a:bodyPr anchor="t">
            <a:noAutofit/>
          </a:bodyPr>
          <a:lstStyle>
            <a:lvl1pPr>
              <a:lnSpc>
                <a:spcPts val="3960"/>
              </a:lnSpc>
              <a:defRPr sz="3600">
                <a:solidFill>
                  <a:schemeClr val="accent2"/>
                </a:solidFill>
              </a:defRPr>
            </a:lvl1pPr>
          </a:lstStyle>
          <a:p>
            <a:r>
              <a:rPr lang="sv-SE"/>
              <a:t>Brödtext eller punktlista med två bilder till höger</a:t>
            </a:r>
          </a:p>
        </p:txBody>
      </p:sp>
    </p:spTree>
    <p:extLst>
      <p:ext uri="{BB962C8B-B14F-4D97-AF65-F5344CB8AC3E}">
        <p14:creationId xmlns:p14="http://schemas.microsoft.com/office/powerpoint/2010/main" val="1875174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8 Text och Grafik">
    <p:spTree>
      <p:nvGrpSpPr>
        <p:cNvPr id="1" name=""/>
        <p:cNvGrpSpPr/>
        <p:nvPr/>
      </p:nvGrpSpPr>
      <p:grpSpPr>
        <a:xfrm>
          <a:off x="0" y="0"/>
          <a:ext cx="0" cy="0"/>
          <a:chOff x="0" y="0"/>
          <a:chExt cx="0" cy="0"/>
        </a:xfrm>
      </p:grpSpPr>
      <p:sp>
        <p:nvSpPr>
          <p:cNvPr id="4" name="Platshållare för sidfot 3"/>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a:p>
        </p:txBody>
      </p:sp>
      <p:sp>
        <p:nvSpPr>
          <p:cNvPr id="11" name="Platshållare för text 10"/>
          <p:cNvSpPr>
            <a:spLocks noGrp="1"/>
          </p:cNvSpPr>
          <p:nvPr>
            <p:ph type="body" sz="quarter" idx="14"/>
          </p:nvPr>
        </p:nvSpPr>
        <p:spPr>
          <a:xfrm>
            <a:off x="323528" y="1635646"/>
            <a:ext cx="4248472" cy="2952327"/>
          </a:xfrm>
        </p:spPr>
        <p:txBody>
          <a:bodyPr>
            <a:noAutofit/>
          </a:bodyPr>
          <a:lstStyle>
            <a:lvl1pPr>
              <a:spcBef>
                <a:spcPts val="300"/>
              </a:spcBef>
              <a:spcAft>
                <a:spcPts val="600"/>
              </a:spcAft>
              <a:buFont typeface="Arial" panose="020B0604020202020204" pitchFamily="34" charset="0"/>
              <a:buChar char="•"/>
              <a:defRPr sz="1800"/>
            </a:lvl1pPr>
            <a:lvl2pPr>
              <a:spcBef>
                <a:spcPts val="300"/>
              </a:spcBef>
              <a:spcAft>
                <a:spcPts val="600"/>
              </a:spcAft>
              <a:buFont typeface="Arial" panose="020B0604020202020204" pitchFamily="34" charset="0"/>
              <a:buChar char="•"/>
              <a:defRPr sz="1800"/>
            </a:lvl2pPr>
            <a:lvl3pPr>
              <a:spcBef>
                <a:spcPts val="300"/>
              </a:spcBef>
              <a:spcAft>
                <a:spcPts val="600"/>
              </a:spcAft>
              <a:buFont typeface="Arial" panose="020B0604020202020204" pitchFamily="34" charset="0"/>
              <a:buChar char="•"/>
              <a:defRPr sz="1800"/>
            </a:lvl3pPr>
            <a:lvl4pPr>
              <a:spcBef>
                <a:spcPts val="300"/>
              </a:spcBef>
              <a:spcAft>
                <a:spcPts val="600"/>
              </a:spcAft>
              <a:buFont typeface="Arial" panose="020B0604020202020204" pitchFamily="34" charset="0"/>
              <a:buChar char="•"/>
              <a:defRPr sz="1800"/>
            </a:lvl4pPr>
            <a:lvl5pPr>
              <a:spcBef>
                <a:spcPts val="300"/>
              </a:spcBef>
              <a:spcAft>
                <a:spcPts val="600"/>
              </a:spcAft>
              <a:buFont typeface="Arial" panose="020B0604020202020204" pitchFamily="34" charset="0"/>
              <a:buChar char="•"/>
              <a:defRPr sz="1800"/>
            </a:lvl5p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GB" noProof="0"/>
          </a:p>
        </p:txBody>
      </p:sp>
      <p:sp>
        <p:nvSpPr>
          <p:cNvPr id="7" name="Platshållare för innehåll 2">
            <a:extLst>
              <a:ext uri="{FF2B5EF4-FFF2-40B4-BE49-F238E27FC236}">
                <a16:creationId xmlns:a16="http://schemas.microsoft.com/office/drawing/2014/main" id="{660CF941-D676-3246-9C7A-223A3DF4D26E}"/>
              </a:ext>
            </a:extLst>
          </p:cNvPr>
          <p:cNvSpPr>
            <a:spLocks noGrp="1"/>
          </p:cNvSpPr>
          <p:nvPr>
            <p:ph sz="half" idx="1" hasCustomPrompt="1"/>
          </p:nvPr>
        </p:nvSpPr>
        <p:spPr>
          <a:xfrm>
            <a:off x="4716016" y="267494"/>
            <a:ext cx="4176464" cy="4320479"/>
          </a:xfrm>
        </p:spPr>
        <p:txBody>
          <a:bodyPr/>
          <a:lstStyle>
            <a:lvl1pPr>
              <a:buFontTx/>
              <a:buNone/>
              <a:defRPr/>
            </a:lvl1pPr>
          </a:lstStyle>
          <a:p>
            <a:pPr lvl="0"/>
            <a:r>
              <a:rPr lang="en-GB" noProof="0" err="1"/>
              <a:t>Klicka</a:t>
            </a:r>
            <a:r>
              <a:rPr lang="en-GB" noProof="0"/>
              <a:t> </a:t>
            </a:r>
            <a:r>
              <a:rPr lang="en-GB" noProof="0" err="1"/>
              <a:t>på</a:t>
            </a:r>
            <a:r>
              <a:rPr lang="en-GB" noProof="0"/>
              <a:t> </a:t>
            </a:r>
            <a:r>
              <a:rPr lang="en-GB" noProof="0" err="1"/>
              <a:t>önskad</a:t>
            </a:r>
            <a:r>
              <a:rPr lang="en-GB" noProof="0"/>
              <a:t> ikon </a:t>
            </a:r>
            <a:r>
              <a:rPr lang="en-GB" noProof="0" err="1"/>
              <a:t>för</a:t>
            </a:r>
            <a:r>
              <a:rPr lang="en-GB" noProof="0"/>
              <a:t> </a:t>
            </a:r>
            <a:r>
              <a:rPr lang="en-GB" noProof="0" err="1"/>
              <a:t>att</a:t>
            </a:r>
            <a:r>
              <a:rPr lang="en-GB" noProof="0"/>
              <a:t> </a:t>
            </a:r>
            <a:r>
              <a:rPr lang="en-GB" noProof="0" err="1"/>
              <a:t>lägga</a:t>
            </a:r>
            <a:r>
              <a:rPr lang="en-GB" noProof="0"/>
              <a:t> till </a:t>
            </a:r>
            <a:r>
              <a:rPr lang="en-GB" noProof="0" err="1"/>
              <a:t>grafik</a:t>
            </a:r>
            <a:endParaRPr lang="en-GB" noProof="0"/>
          </a:p>
        </p:txBody>
      </p:sp>
      <p:cxnSp>
        <p:nvCxnSpPr>
          <p:cNvPr id="9" name="Rak 8">
            <a:extLst>
              <a:ext uri="{FF2B5EF4-FFF2-40B4-BE49-F238E27FC236}">
                <a16:creationId xmlns:a16="http://schemas.microsoft.com/office/drawing/2014/main" id="{35817855-8625-104D-97BB-CB130A7A8159}"/>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ubrik 1">
            <a:extLst>
              <a:ext uri="{FF2B5EF4-FFF2-40B4-BE49-F238E27FC236}">
                <a16:creationId xmlns:a16="http://schemas.microsoft.com/office/drawing/2014/main" id="{208E1CC5-BCD0-0A4E-B594-ECC2EA17AF37}"/>
              </a:ext>
            </a:extLst>
          </p:cNvPr>
          <p:cNvSpPr>
            <a:spLocks noGrp="1"/>
          </p:cNvSpPr>
          <p:nvPr>
            <p:ph type="title" hasCustomPrompt="1"/>
          </p:nvPr>
        </p:nvSpPr>
        <p:spPr>
          <a:xfrm>
            <a:off x="323528" y="267494"/>
            <a:ext cx="4248472" cy="1152128"/>
          </a:xfrm>
        </p:spPr>
        <p:txBody>
          <a:bodyPr anchor="t">
            <a:noAutofit/>
          </a:bodyPr>
          <a:lstStyle>
            <a:lvl1pPr>
              <a:lnSpc>
                <a:spcPts val="3960"/>
              </a:lnSpc>
              <a:defRPr sz="3600">
                <a:solidFill>
                  <a:schemeClr val="accent2"/>
                </a:solidFill>
              </a:defRPr>
            </a:lvl1pPr>
          </a:lstStyle>
          <a:p>
            <a:r>
              <a:rPr lang="sv-SE"/>
              <a:t>Sida för text och grafik</a:t>
            </a:r>
          </a:p>
        </p:txBody>
      </p:sp>
    </p:spTree>
    <p:extLst>
      <p:ext uri="{BB962C8B-B14F-4D97-AF65-F5344CB8AC3E}">
        <p14:creationId xmlns:p14="http://schemas.microsoft.com/office/powerpoint/2010/main" val="1579765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9 Grafik helsida, med eller utan rubrik">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323528" y="267494"/>
            <a:ext cx="8568952" cy="730772"/>
          </a:xfrm>
        </p:spPr>
        <p:txBody>
          <a:bodyPr anchor="t">
            <a:noAutofit/>
          </a:bodyPr>
          <a:lstStyle>
            <a:lvl1pPr>
              <a:lnSpc>
                <a:spcPts val="3960"/>
              </a:lnSpc>
              <a:defRPr sz="3600">
                <a:solidFill>
                  <a:schemeClr val="accent2"/>
                </a:solidFill>
              </a:defRPr>
            </a:lvl1pPr>
          </a:lstStyle>
          <a:p>
            <a:r>
              <a:rPr lang="en-GB" noProof="0" err="1"/>
              <a:t>Helsida</a:t>
            </a:r>
            <a:r>
              <a:rPr lang="en-GB" noProof="0"/>
              <a:t> </a:t>
            </a:r>
            <a:r>
              <a:rPr lang="en-GB" noProof="0" err="1"/>
              <a:t>för</a:t>
            </a:r>
            <a:r>
              <a:rPr lang="en-GB" noProof="0"/>
              <a:t> </a:t>
            </a:r>
            <a:r>
              <a:rPr lang="en-GB" noProof="0" err="1"/>
              <a:t>grafik</a:t>
            </a:r>
            <a:r>
              <a:rPr lang="sv-SE"/>
              <a:t>, med eller utan rubrik</a:t>
            </a:r>
            <a:endParaRPr lang="en-GB" noProof="0"/>
          </a:p>
        </p:txBody>
      </p:sp>
      <p:sp>
        <p:nvSpPr>
          <p:cNvPr id="4" name="Platshållare för sidfot 3"/>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a:p>
        </p:txBody>
      </p:sp>
      <p:sp>
        <p:nvSpPr>
          <p:cNvPr id="7" name="Platshållare för innehåll 2">
            <a:extLst>
              <a:ext uri="{FF2B5EF4-FFF2-40B4-BE49-F238E27FC236}">
                <a16:creationId xmlns:a16="http://schemas.microsoft.com/office/drawing/2014/main" id="{660CF941-D676-3246-9C7A-223A3DF4D26E}"/>
              </a:ext>
            </a:extLst>
          </p:cNvPr>
          <p:cNvSpPr>
            <a:spLocks noGrp="1"/>
          </p:cNvSpPr>
          <p:nvPr>
            <p:ph sz="half" idx="1" hasCustomPrompt="1"/>
          </p:nvPr>
        </p:nvSpPr>
        <p:spPr>
          <a:xfrm>
            <a:off x="4716016" y="1203563"/>
            <a:ext cx="4176464" cy="3396832"/>
          </a:xfrm>
        </p:spPr>
        <p:txBody>
          <a:bodyPr/>
          <a:lstStyle>
            <a:lvl1pPr>
              <a:buFontTx/>
              <a:buNone/>
              <a:defRPr/>
            </a:lvl1pPr>
          </a:lstStyle>
          <a:p>
            <a:pPr lvl="0"/>
            <a:r>
              <a:rPr lang="en-GB" noProof="0" err="1"/>
              <a:t>Klicka</a:t>
            </a:r>
            <a:r>
              <a:rPr lang="en-GB" noProof="0"/>
              <a:t> </a:t>
            </a:r>
            <a:r>
              <a:rPr lang="en-GB" noProof="0" err="1"/>
              <a:t>på</a:t>
            </a:r>
            <a:r>
              <a:rPr lang="en-GB" noProof="0"/>
              <a:t> </a:t>
            </a:r>
            <a:r>
              <a:rPr lang="en-GB" noProof="0" err="1"/>
              <a:t>önskad</a:t>
            </a:r>
            <a:r>
              <a:rPr lang="en-GB" noProof="0"/>
              <a:t> ikon </a:t>
            </a:r>
            <a:r>
              <a:rPr lang="en-GB" noProof="0" err="1"/>
              <a:t>för</a:t>
            </a:r>
            <a:r>
              <a:rPr lang="en-GB" noProof="0"/>
              <a:t> </a:t>
            </a:r>
            <a:r>
              <a:rPr lang="en-GB" noProof="0" err="1"/>
              <a:t>att</a:t>
            </a:r>
            <a:r>
              <a:rPr lang="en-GB" noProof="0"/>
              <a:t> </a:t>
            </a:r>
            <a:r>
              <a:rPr lang="en-GB" noProof="0" err="1"/>
              <a:t>lägga</a:t>
            </a:r>
            <a:r>
              <a:rPr lang="en-GB" noProof="0"/>
              <a:t> till </a:t>
            </a:r>
            <a:r>
              <a:rPr lang="en-GB" noProof="0" err="1"/>
              <a:t>grafik</a:t>
            </a:r>
            <a:endParaRPr lang="en-GB" noProof="0"/>
          </a:p>
        </p:txBody>
      </p:sp>
      <p:sp>
        <p:nvSpPr>
          <p:cNvPr id="8" name="Platshållare för innehåll 2">
            <a:extLst>
              <a:ext uri="{FF2B5EF4-FFF2-40B4-BE49-F238E27FC236}">
                <a16:creationId xmlns:a16="http://schemas.microsoft.com/office/drawing/2014/main" id="{7A7A4B12-4010-A448-9383-DD10329559FA}"/>
              </a:ext>
            </a:extLst>
          </p:cNvPr>
          <p:cNvSpPr>
            <a:spLocks noGrp="1"/>
          </p:cNvSpPr>
          <p:nvPr>
            <p:ph sz="half" idx="13" hasCustomPrompt="1"/>
          </p:nvPr>
        </p:nvSpPr>
        <p:spPr>
          <a:xfrm>
            <a:off x="323528" y="1203563"/>
            <a:ext cx="4176464" cy="3396832"/>
          </a:xfrm>
        </p:spPr>
        <p:txBody>
          <a:bodyPr/>
          <a:lstStyle>
            <a:lvl1pPr>
              <a:buFontTx/>
              <a:buNone/>
              <a:defRPr/>
            </a:lvl1pPr>
          </a:lstStyle>
          <a:p>
            <a:pPr lvl="0"/>
            <a:r>
              <a:rPr lang="en-GB" noProof="0" err="1"/>
              <a:t>Klicka</a:t>
            </a:r>
            <a:r>
              <a:rPr lang="en-GB" noProof="0"/>
              <a:t> </a:t>
            </a:r>
            <a:r>
              <a:rPr lang="en-GB" noProof="0" err="1"/>
              <a:t>på</a:t>
            </a:r>
            <a:r>
              <a:rPr lang="en-GB" noProof="0"/>
              <a:t> </a:t>
            </a:r>
            <a:r>
              <a:rPr lang="en-GB" noProof="0" err="1"/>
              <a:t>önskad</a:t>
            </a:r>
            <a:r>
              <a:rPr lang="en-GB" noProof="0"/>
              <a:t> ikon </a:t>
            </a:r>
            <a:r>
              <a:rPr lang="en-GB" noProof="0" err="1"/>
              <a:t>för</a:t>
            </a:r>
            <a:r>
              <a:rPr lang="en-GB" noProof="0"/>
              <a:t> </a:t>
            </a:r>
            <a:r>
              <a:rPr lang="en-GB" noProof="0" err="1"/>
              <a:t>att</a:t>
            </a:r>
            <a:r>
              <a:rPr lang="en-GB" noProof="0"/>
              <a:t> </a:t>
            </a:r>
            <a:r>
              <a:rPr lang="en-GB" noProof="0" err="1"/>
              <a:t>lägga</a:t>
            </a:r>
            <a:r>
              <a:rPr lang="en-GB" noProof="0"/>
              <a:t> till </a:t>
            </a:r>
            <a:r>
              <a:rPr lang="en-GB" noProof="0" err="1"/>
              <a:t>grafik</a:t>
            </a:r>
            <a:endParaRPr lang="en-GB" noProof="0"/>
          </a:p>
        </p:txBody>
      </p:sp>
      <p:cxnSp>
        <p:nvCxnSpPr>
          <p:cNvPr id="10" name="Rak 9">
            <a:extLst>
              <a:ext uri="{FF2B5EF4-FFF2-40B4-BE49-F238E27FC236}">
                <a16:creationId xmlns:a16="http://schemas.microsoft.com/office/drawing/2014/main" id="{A278BD17-F1BC-974A-B38D-F7BF41120D32}"/>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9421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F08EA902-3FEC-B444-8305-9D2438D9541B}"/>
              </a:ext>
            </a:extLst>
          </p:cNvPr>
          <p:cNvSpPr>
            <a:spLocks noGrp="1"/>
          </p:cNvSpPr>
          <p:nvPr>
            <p:ph type="title"/>
          </p:nvPr>
        </p:nvSpPr>
        <p:spPr>
          <a:xfrm>
            <a:off x="323528" y="273843"/>
            <a:ext cx="8568952" cy="994172"/>
          </a:xfrm>
          <a:prstGeom prst="rect">
            <a:avLst/>
          </a:prstGeom>
        </p:spPr>
        <p:txBody>
          <a:bodyPr vert="horz" lIns="91440" tIns="45720" rIns="91440" bIns="45720" rtlCol="0" anchor="ctr">
            <a:normAutofit/>
          </a:bodyPr>
          <a:lstStyle/>
          <a:p>
            <a:r>
              <a:rPr lang="en-GB" noProof="0"/>
              <a:t>Klicka här för att ändra mall för rubrikformat</a:t>
            </a:r>
          </a:p>
        </p:txBody>
      </p:sp>
      <p:sp>
        <p:nvSpPr>
          <p:cNvPr id="3" name="Platshållare för text 2">
            <a:extLst>
              <a:ext uri="{FF2B5EF4-FFF2-40B4-BE49-F238E27FC236}">
                <a16:creationId xmlns:a16="http://schemas.microsoft.com/office/drawing/2014/main" id="{76809982-C092-9946-8B21-68839CF3DA75}"/>
              </a:ext>
            </a:extLst>
          </p:cNvPr>
          <p:cNvSpPr>
            <a:spLocks noGrp="1"/>
          </p:cNvSpPr>
          <p:nvPr>
            <p:ph type="body" idx="1"/>
          </p:nvPr>
        </p:nvSpPr>
        <p:spPr>
          <a:xfrm>
            <a:off x="323528" y="1347614"/>
            <a:ext cx="8568952" cy="3263504"/>
          </a:xfrm>
          <a:prstGeom prst="rect">
            <a:avLst/>
          </a:prstGeom>
        </p:spPr>
        <p:txBody>
          <a:bodyPr vert="horz" lIns="91440" tIns="45720" rIns="91440" bIns="45720" rtlCol="0">
            <a:normAutofit/>
          </a:body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
        <p:nvSpPr>
          <p:cNvPr id="5" name="Platshållare för sidfot 4">
            <a:extLst>
              <a:ext uri="{FF2B5EF4-FFF2-40B4-BE49-F238E27FC236}">
                <a16:creationId xmlns:a16="http://schemas.microsoft.com/office/drawing/2014/main" id="{FB59D353-A655-F641-8905-CE95FF45DC93}"/>
              </a:ext>
            </a:extLst>
          </p:cNvPr>
          <p:cNvSpPr>
            <a:spLocks noGrp="1"/>
          </p:cNvSpPr>
          <p:nvPr>
            <p:ph type="ftr" sz="quarter" idx="3"/>
          </p:nvPr>
        </p:nvSpPr>
        <p:spPr>
          <a:xfrm>
            <a:off x="323528" y="4869726"/>
            <a:ext cx="3086100" cy="273844"/>
          </a:xfrm>
          <a:prstGeom prst="rect">
            <a:avLst/>
          </a:prstGeom>
        </p:spPr>
        <p:txBody>
          <a:bodyPr vert="horz" lIns="91440" tIns="45720" rIns="91440" bIns="45720" rtlCol="0" anchor="ctr"/>
          <a:lstStyle>
            <a:lvl1pPr algn="ctr">
              <a:defRPr sz="600" b="0" i="0">
                <a:solidFill>
                  <a:schemeClr val="accent2"/>
                </a:solidFill>
                <a:latin typeface="+mn-lt"/>
              </a:defRPr>
            </a:lvl1pPr>
          </a:lstStyle>
          <a:p>
            <a:pPr algn="l"/>
            <a:r>
              <a:rPr lang="sv-SE"/>
              <a:t>NATURVÅRDSVERKET | SWEDISH ENVIRONMENTAL PROTECTION AGENCY</a:t>
            </a:r>
            <a:endParaRPr lang="sv-SE">
              <a:solidFill>
                <a:schemeClr val="accent2"/>
              </a:solidFill>
            </a:endParaRPr>
          </a:p>
        </p:txBody>
      </p:sp>
      <p:sp>
        <p:nvSpPr>
          <p:cNvPr id="6" name="Platshållare för bildnummer 5">
            <a:extLst>
              <a:ext uri="{FF2B5EF4-FFF2-40B4-BE49-F238E27FC236}">
                <a16:creationId xmlns:a16="http://schemas.microsoft.com/office/drawing/2014/main" id="{F63E0925-3321-1A44-B6CD-64830BD35545}"/>
              </a:ext>
            </a:extLst>
          </p:cNvPr>
          <p:cNvSpPr>
            <a:spLocks noGrp="1"/>
          </p:cNvSpPr>
          <p:nvPr>
            <p:ph type="sldNum" sz="quarter" idx="4"/>
          </p:nvPr>
        </p:nvSpPr>
        <p:spPr>
          <a:xfrm>
            <a:off x="6835080" y="4869656"/>
            <a:ext cx="2057400" cy="273844"/>
          </a:xfrm>
          <a:prstGeom prst="rect">
            <a:avLst/>
          </a:prstGeom>
        </p:spPr>
        <p:txBody>
          <a:bodyPr vert="horz" lIns="91440" tIns="45720" rIns="91440" bIns="45720" rtlCol="0" anchor="ctr"/>
          <a:lstStyle>
            <a:lvl1pPr algn="r">
              <a:defRPr sz="700" b="0" i="0">
                <a:solidFill>
                  <a:schemeClr val="accent2"/>
                </a:solidFill>
                <a:latin typeface="+mn-lt"/>
              </a:defRPr>
            </a:lvl1pPr>
          </a:lstStyle>
          <a:p>
            <a:fld id="{1844E2AD-2CA4-4022-8F3B-D585D66E2E30}" type="slidenum">
              <a:rPr lang="sv-SE" smtClean="0"/>
              <a:pPr/>
              <a:t>‹#›</a:t>
            </a:fld>
            <a:endParaRPr lang="sv-SE"/>
          </a:p>
        </p:txBody>
      </p:sp>
    </p:spTree>
    <p:extLst>
      <p:ext uri="{BB962C8B-B14F-4D97-AF65-F5344CB8AC3E}">
        <p14:creationId xmlns:p14="http://schemas.microsoft.com/office/powerpoint/2010/main" val="3974725713"/>
      </p:ext>
    </p:extLst>
  </p:cSld>
  <p:clrMap bg1="lt1" tx1="dk1" bg2="lt2" tx2="dk2" accent1="accent1" accent2="accent2" accent3="accent3" accent4="accent4" accent5="accent5" accent6="accent6" hlink="hlink" folHlink="folHlink"/>
  <p:sldLayoutIdLst>
    <p:sldLayoutId id="2147483682" r:id="rId1"/>
    <p:sldLayoutId id="2147483742" r:id="rId2"/>
    <p:sldLayoutId id="2147483721" r:id="rId3"/>
    <p:sldLayoutId id="2147483727" r:id="rId4"/>
    <p:sldLayoutId id="2147483709" r:id="rId5"/>
    <p:sldLayoutId id="2147483713" r:id="rId6"/>
    <p:sldLayoutId id="2147483716" r:id="rId7"/>
    <p:sldLayoutId id="2147483729" r:id="rId8"/>
    <p:sldLayoutId id="2147483719" r:id="rId9"/>
    <p:sldLayoutId id="2147483720" r:id="rId10"/>
    <p:sldLayoutId id="2147483706" r:id="rId11"/>
    <p:sldLayoutId id="2147483726" r:id="rId12"/>
    <p:sldLayoutId id="2147483728" r:id="rId13"/>
    <p:sldLayoutId id="2147483730" r:id="rId14"/>
    <p:sldLayoutId id="2147483743" r:id="rId15"/>
    <p:sldLayoutId id="2147483725" r:id="rId16"/>
    <p:sldLayoutId id="2147483731" r:id="rId17"/>
    <p:sldLayoutId id="2147483744" r:id="rId18"/>
    <p:sldLayoutId id="2147483732" r:id="rId19"/>
    <p:sldLayoutId id="2147483745" r:id="rId20"/>
    <p:sldLayoutId id="2147483733" r:id="rId21"/>
    <p:sldLayoutId id="2147483734" r:id="rId22"/>
    <p:sldLayoutId id="2147483746" r:id="rId23"/>
    <p:sldLayoutId id="2147483735" r:id="rId24"/>
    <p:sldLayoutId id="2147483736" r:id="rId25"/>
    <p:sldLayoutId id="2147483737" r:id="rId26"/>
    <p:sldLayoutId id="2147483738" r:id="rId27"/>
    <p:sldLayoutId id="2147483739" r:id="rId28"/>
    <p:sldLayoutId id="2147483740" r:id="rId29"/>
    <p:sldLayoutId id="2147483741" r:id="rId30"/>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780E5F96-4C86-F94F-B9CE-C1CECB160A8C}"/>
              </a:ext>
            </a:extLst>
          </p:cNvPr>
          <p:cNvSpPr>
            <a:spLocks noGrp="1"/>
          </p:cNvSpPr>
          <p:nvPr>
            <p:ph type="ctrTitle"/>
          </p:nvPr>
        </p:nvSpPr>
        <p:spPr/>
        <p:txBody>
          <a:bodyPr/>
          <a:lstStyle/>
          <a:p>
            <a:r>
              <a:rPr lang="sv-SE"/>
              <a:t>PFAS vid deponier</a:t>
            </a:r>
            <a:br>
              <a:rPr lang="sv-SE"/>
            </a:br>
            <a:r>
              <a:rPr lang="sv-SE" sz="2000"/>
              <a:t>2023-11-22</a:t>
            </a:r>
            <a:br>
              <a:rPr lang="sv-SE" sz="2000"/>
            </a:br>
            <a:r>
              <a:rPr lang="sv-SE" sz="2000"/>
              <a:t>Jenny Håkansson</a:t>
            </a:r>
            <a:br>
              <a:rPr lang="sv-SE" sz="1400"/>
            </a:br>
            <a:r>
              <a:rPr lang="sv-SE" sz="1400"/>
              <a:t>  </a:t>
            </a:r>
            <a:r>
              <a:rPr lang="sv-SE" sz="2000"/>
              <a:t>Naturvårdsverket</a:t>
            </a:r>
            <a:br>
              <a:rPr lang="sv-SE" sz="2000"/>
            </a:br>
            <a:endParaRPr lang="sv-SE" sz="1400"/>
          </a:p>
        </p:txBody>
      </p:sp>
    </p:spTree>
    <p:extLst>
      <p:ext uri="{BB962C8B-B14F-4D97-AF65-F5344CB8AC3E}">
        <p14:creationId xmlns:p14="http://schemas.microsoft.com/office/powerpoint/2010/main" val="8945653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22222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EC086235-CFD7-C348-BA49-60AB4592193C}"/>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C953B614-6C8E-D542-934C-5194512F6F9D}"/>
              </a:ext>
            </a:extLst>
          </p:cNvPr>
          <p:cNvSpPr>
            <a:spLocks noGrp="1"/>
          </p:cNvSpPr>
          <p:nvPr>
            <p:ph type="sldNum" sz="quarter" idx="12"/>
          </p:nvPr>
        </p:nvSpPr>
        <p:spPr/>
        <p:txBody>
          <a:bodyPr/>
          <a:lstStyle/>
          <a:p>
            <a:fld id="{1844E2AD-2CA4-4022-8F3B-D585D66E2E30}" type="slidenum">
              <a:rPr lang="sv-SE" smtClean="0"/>
              <a:pPr/>
              <a:t>2</a:t>
            </a:fld>
            <a:endParaRPr lang="sv-SE"/>
          </a:p>
        </p:txBody>
      </p:sp>
      <p:sp>
        <p:nvSpPr>
          <p:cNvPr id="12" name="Platshållare för text 11">
            <a:extLst>
              <a:ext uri="{FF2B5EF4-FFF2-40B4-BE49-F238E27FC236}">
                <a16:creationId xmlns:a16="http://schemas.microsoft.com/office/drawing/2014/main" id="{0A01A502-803B-E649-9486-2A7C687983AD}"/>
              </a:ext>
            </a:extLst>
          </p:cNvPr>
          <p:cNvSpPr>
            <a:spLocks noGrp="1"/>
          </p:cNvSpPr>
          <p:nvPr>
            <p:ph type="body" sz="quarter" idx="14"/>
          </p:nvPr>
        </p:nvSpPr>
        <p:spPr/>
        <p:txBody>
          <a:bodyPr vert="horz" lIns="91440" tIns="45720" rIns="91440" bIns="45720" rtlCol="0" anchor="t">
            <a:noAutofit/>
          </a:bodyPr>
          <a:lstStyle/>
          <a:p>
            <a:r>
              <a:rPr lang="sv-SE" dirty="0">
                <a:cs typeface="Arial" panose="020B0604020202020204"/>
              </a:rPr>
              <a:t>Deponier- källa till PFAS</a:t>
            </a:r>
          </a:p>
          <a:p>
            <a:endParaRPr lang="sv-SE" dirty="0">
              <a:cs typeface="Arial" panose="020B0604020202020204"/>
            </a:endParaRPr>
          </a:p>
          <a:p>
            <a:r>
              <a:rPr lang="sv-SE" dirty="0">
                <a:cs typeface="Arial" panose="020B0604020202020204"/>
              </a:rPr>
              <a:t>Ökade krav på sanering </a:t>
            </a:r>
            <a:r>
              <a:rPr lang="sv-SE">
                <a:cs typeface="Arial" panose="020B0604020202020204"/>
              </a:rPr>
              <a:t>–deponering</a:t>
            </a:r>
          </a:p>
          <a:p>
            <a:pPr marL="0" indent="0">
              <a:buNone/>
            </a:pPr>
            <a:endParaRPr lang="sv-SE" dirty="0">
              <a:cs typeface="Arial" panose="020B0604020202020204"/>
            </a:endParaRPr>
          </a:p>
          <a:p>
            <a:r>
              <a:rPr lang="sv-SE" dirty="0">
                <a:cs typeface="Arial" panose="020B0604020202020204"/>
              </a:rPr>
              <a:t>Spridning av PFAS till yt- och grundvatten</a:t>
            </a:r>
            <a:endParaRPr lang="sv-SE" dirty="0"/>
          </a:p>
          <a:p>
            <a:pPr lvl="1"/>
            <a:r>
              <a:rPr lang="sv-SE" dirty="0">
                <a:ea typeface="+mn-lt"/>
                <a:cs typeface="+mn-lt"/>
              </a:rPr>
              <a:t>Förorenat dricksvatten</a:t>
            </a:r>
          </a:p>
          <a:p>
            <a:pPr lvl="1"/>
            <a:r>
              <a:rPr lang="sv-SE" dirty="0">
                <a:ea typeface="+mn-lt"/>
                <a:cs typeface="+mn-lt"/>
              </a:rPr>
              <a:t>Överskridande av miljökvalitetsnormer (MKN)</a:t>
            </a:r>
            <a:endParaRPr lang="sv-SE" dirty="0">
              <a:cs typeface="Arial" panose="020B0604020202020204"/>
            </a:endParaRPr>
          </a:p>
          <a:p>
            <a:pPr marL="0" indent="0">
              <a:buNone/>
            </a:pPr>
            <a:endParaRPr lang="sv-SE" dirty="0">
              <a:cs typeface="Arial" panose="020B0604020202020204"/>
            </a:endParaRPr>
          </a:p>
          <a:p>
            <a:endParaRPr lang="sv-SE" dirty="0">
              <a:cs typeface="Arial" panose="020B0604020202020204"/>
            </a:endParaRPr>
          </a:p>
          <a:p>
            <a:pPr marL="342900" lvl="1" indent="0">
              <a:buNone/>
            </a:pPr>
            <a:endParaRPr lang="sv-SE" dirty="0">
              <a:cs typeface="Arial" panose="020B0604020202020204"/>
            </a:endParaRPr>
          </a:p>
          <a:p>
            <a:endParaRPr lang="sv-SE" dirty="0">
              <a:cs typeface="Arial" panose="020B0604020202020204"/>
            </a:endParaRPr>
          </a:p>
          <a:p>
            <a:pPr marL="685800" lvl="2" indent="0">
              <a:buNone/>
            </a:pPr>
            <a:endParaRPr lang="sv-SE" dirty="0">
              <a:cs typeface="Arial" panose="020B0604020202020204"/>
            </a:endParaRPr>
          </a:p>
          <a:p>
            <a:pPr lvl="2"/>
            <a:endParaRPr lang="sv-SE" dirty="0">
              <a:cs typeface="Arial" panose="020B0604020202020204"/>
            </a:endParaRPr>
          </a:p>
          <a:p>
            <a:pPr lvl="2"/>
            <a:endParaRPr lang="sv-SE" dirty="0">
              <a:cs typeface="Arial" panose="020B0604020202020204"/>
            </a:endParaRPr>
          </a:p>
          <a:p>
            <a:pPr lvl="1"/>
            <a:endParaRPr lang="sv-SE" dirty="0">
              <a:cs typeface="Arial" panose="020B0604020202020204"/>
            </a:endParaRPr>
          </a:p>
          <a:p>
            <a:endParaRPr lang="sv-SE" dirty="0">
              <a:cs typeface="Arial" panose="020B0604020202020204"/>
            </a:endParaRPr>
          </a:p>
        </p:txBody>
      </p:sp>
      <p:sp>
        <p:nvSpPr>
          <p:cNvPr id="10" name="Rubrik 9">
            <a:extLst>
              <a:ext uri="{FF2B5EF4-FFF2-40B4-BE49-F238E27FC236}">
                <a16:creationId xmlns:a16="http://schemas.microsoft.com/office/drawing/2014/main" id="{8412067D-8539-3E41-B06C-D04C2BCAE7D0}"/>
              </a:ext>
            </a:extLst>
          </p:cNvPr>
          <p:cNvSpPr>
            <a:spLocks noGrp="1"/>
          </p:cNvSpPr>
          <p:nvPr>
            <p:ph type="title"/>
          </p:nvPr>
        </p:nvSpPr>
        <p:spPr/>
        <p:txBody>
          <a:bodyPr/>
          <a:lstStyle/>
          <a:p>
            <a:r>
              <a:rPr lang="sv-SE"/>
              <a:t>Problembeskrivning</a:t>
            </a:r>
          </a:p>
        </p:txBody>
      </p:sp>
      <p:sp>
        <p:nvSpPr>
          <p:cNvPr id="8" name="textruta 7">
            <a:extLst>
              <a:ext uri="{FF2B5EF4-FFF2-40B4-BE49-F238E27FC236}">
                <a16:creationId xmlns:a16="http://schemas.microsoft.com/office/drawing/2014/main" id="{86DFAF8A-E2D1-46E8-B560-4E2EA0485FAF}"/>
              </a:ext>
            </a:extLst>
          </p:cNvPr>
          <p:cNvSpPr txBox="1"/>
          <p:nvPr/>
        </p:nvSpPr>
        <p:spPr>
          <a:xfrm>
            <a:off x="6484801" y="4587974"/>
            <a:ext cx="2479104" cy="230832"/>
          </a:xfrm>
          <a:prstGeom prst="rect">
            <a:avLst/>
          </a:prstGeom>
          <a:noFill/>
        </p:spPr>
        <p:txBody>
          <a:bodyPr wrap="square" rtlCol="0">
            <a:spAutoFit/>
          </a:bodyPr>
          <a:lstStyle/>
          <a:p>
            <a:r>
              <a:rPr lang="sv-SE" sz="900">
                <a:solidFill>
                  <a:schemeClr val="bg1"/>
                </a:solidFill>
              </a:rPr>
              <a:t>Bild: Hanna </a:t>
            </a:r>
            <a:r>
              <a:rPr lang="sv-SE" sz="900" err="1">
                <a:solidFill>
                  <a:schemeClr val="bg1"/>
                </a:solidFill>
              </a:rPr>
              <a:t>Östfeldt</a:t>
            </a:r>
            <a:r>
              <a:rPr lang="sv-SE" sz="900">
                <a:solidFill>
                  <a:schemeClr val="bg1"/>
                </a:solidFill>
              </a:rPr>
              <a:t>, Stockholm vatten</a:t>
            </a:r>
          </a:p>
        </p:txBody>
      </p:sp>
      <p:sp>
        <p:nvSpPr>
          <p:cNvPr id="7" name="textruta 6">
            <a:extLst>
              <a:ext uri="{FF2B5EF4-FFF2-40B4-BE49-F238E27FC236}">
                <a16:creationId xmlns:a16="http://schemas.microsoft.com/office/drawing/2014/main" id="{BD588B80-C17F-496F-B5E3-0BADC386A2D3}"/>
              </a:ext>
            </a:extLst>
          </p:cNvPr>
          <p:cNvSpPr txBox="1"/>
          <p:nvPr/>
        </p:nvSpPr>
        <p:spPr>
          <a:xfrm>
            <a:off x="6412314" y="4620716"/>
            <a:ext cx="2480166" cy="230832"/>
          </a:xfrm>
          <a:prstGeom prst="rect">
            <a:avLst/>
          </a:prstGeom>
          <a:noFill/>
        </p:spPr>
        <p:txBody>
          <a:bodyPr wrap="none" rtlCol="0">
            <a:spAutoFit/>
          </a:bodyPr>
          <a:lstStyle/>
          <a:p>
            <a:r>
              <a:rPr lang="sv-SE" sz="900">
                <a:solidFill>
                  <a:schemeClr val="bg2"/>
                </a:solidFill>
              </a:rPr>
              <a:t>Foto: Helene Ek, Länsstyrelsen Östergötland</a:t>
            </a:r>
          </a:p>
        </p:txBody>
      </p:sp>
      <p:pic>
        <p:nvPicPr>
          <p:cNvPr id="6" name="Platshållare för bild 5" descr="En bild som visar utomhus, himmel, mark, jord&#10;&#10;Automatiskt genererad beskrivning">
            <a:extLst>
              <a:ext uri="{FF2B5EF4-FFF2-40B4-BE49-F238E27FC236}">
                <a16:creationId xmlns:a16="http://schemas.microsoft.com/office/drawing/2014/main" id="{B2696D08-01F5-F396-C831-CFDD4F35E218}"/>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28065" r="28065"/>
          <a:stretch>
            <a:fillRect/>
          </a:stretch>
        </p:blipFill>
        <p:spPr/>
      </p:pic>
      <p:sp>
        <p:nvSpPr>
          <p:cNvPr id="9" name="textruta 8">
            <a:extLst>
              <a:ext uri="{FF2B5EF4-FFF2-40B4-BE49-F238E27FC236}">
                <a16:creationId xmlns:a16="http://schemas.microsoft.com/office/drawing/2014/main" id="{4372BBBB-5917-4236-F080-0BFFAE869F4F}"/>
              </a:ext>
            </a:extLst>
          </p:cNvPr>
          <p:cNvSpPr txBox="1"/>
          <p:nvPr/>
        </p:nvSpPr>
        <p:spPr>
          <a:xfrm>
            <a:off x="6254689" y="4638826"/>
            <a:ext cx="2462663" cy="230832"/>
          </a:xfrm>
          <a:prstGeom prst="rect">
            <a:avLst/>
          </a:prstGeom>
          <a:noFill/>
        </p:spPr>
        <p:txBody>
          <a:bodyPr wrap="square">
            <a:spAutoFit/>
          </a:bodyPr>
          <a:lstStyle/>
          <a:p>
            <a:r>
              <a:rPr lang="sv-SE" sz="900">
                <a:solidFill>
                  <a:schemeClr val="bg1"/>
                </a:solidFill>
              </a:rPr>
              <a:t>Foto: Jenny Håkansson, Naturvårdsverket</a:t>
            </a:r>
          </a:p>
        </p:txBody>
      </p:sp>
    </p:spTree>
    <p:extLst>
      <p:ext uri="{BB962C8B-B14F-4D97-AF65-F5344CB8AC3E}">
        <p14:creationId xmlns:p14="http://schemas.microsoft.com/office/powerpoint/2010/main" val="15566285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D2AFE8FF-0D67-9342-A73D-FE46CE2DF100}"/>
              </a:ext>
            </a:extLst>
          </p:cNvPr>
          <p:cNvSpPr>
            <a:spLocks noGrp="1"/>
          </p:cNvSpPr>
          <p:nvPr>
            <p:ph type="ftr" sz="quarter" idx="11"/>
          </p:nvPr>
        </p:nvSpPr>
        <p:spPr/>
        <p:txBody>
          <a:bodyPr/>
          <a:lstStyle/>
          <a:p>
            <a:pPr algn="l"/>
            <a:r>
              <a:rPr lang="sv-SE"/>
              <a:t>NATURVÅRDSVERKET | SWEDISH ENVIRONMENTAL PROTECTION AGENCY</a:t>
            </a:r>
          </a:p>
        </p:txBody>
      </p:sp>
      <p:sp>
        <p:nvSpPr>
          <p:cNvPr id="4" name="Platshållare för bildnummer 3">
            <a:extLst>
              <a:ext uri="{FF2B5EF4-FFF2-40B4-BE49-F238E27FC236}">
                <a16:creationId xmlns:a16="http://schemas.microsoft.com/office/drawing/2014/main" id="{3BCA399C-CA7A-5244-9DC2-0A455669CA72}"/>
              </a:ext>
            </a:extLst>
          </p:cNvPr>
          <p:cNvSpPr>
            <a:spLocks noGrp="1"/>
          </p:cNvSpPr>
          <p:nvPr>
            <p:ph type="sldNum" sz="quarter" idx="12"/>
          </p:nvPr>
        </p:nvSpPr>
        <p:spPr/>
        <p:txBody>
          <a:bodyPr/>
          <a:lstStyle/>
          <a:p>
            <a:fld id="{1844E2AD-2CA4-4022-8F3B-D585D66E2E30}" type="slidenum">
              <a:rPr lang="sv-SE" smtClean="0"/>
              <a:pPr/>
              <a:t>3</a:t>
            </a:fld>
            <a:endParaRPr lang="sv-SE"/>
          </a:p>
        </p:txBody>
      </p:sp>
      <p:sp>
        <p:nvSpPr>
          <p:cNvPr id="12" name="Platshållare för text 11">
            <a:extLst>
              <a:ext uri="{FF2B5EF4-FFF2-40B4-BE49-F238E27FC236}">
                <a16:creationId xmlns:a16="http://schemas.microsoft.com/office/drawing/2014/main" id="{18ACEDCB-A510-424F-884F-98681925804F}"/>
              </a:ext>
            </a:extLst>
          </p:cNvPr>
          <p:cNvSpPr>
            <a:spLocks noGrp="1"/>
          </p:cNvSpPr>
          <p:nvPr>
            <p:ph type="body" sz="quarter" idx="14"/>
          </p:nvPr>
        </p:nvSpPr>
        <p:spPr/>
        <p:txBody>
          <a:bodyPr/>
          <a:lstStyle/>
          <a:p>
            <a:r>
              <a:rPr lang="sv-SE"/>
              <a:t>Miljösamverkan Sverige</a:t>
            </a:r>
          </a:p>
          <a:p>
            <a:r>
              <a:rPr lang="sv-SE"/>
              <a:t>Naturvårdsverket och fem länsstyrelser</a:t>
            </a:r>
          </a:p>
          <a:p>
            <a:r>
              <a:rPr lang="sv-SE"/>
              <a:t>2020-2022</a:t>
            </a:r>
          </a:p>
          <a:p>
            <a:r>
              <a:rPr lang="sv-SE"/>
              <a:t>Öka kunskap om PFAS vid deponier</a:t>
            </a:r>
          </a:p>
        </p:txBody>
      </p:sp>
      <p:sp>
        <p:nvSpPr>
          <p:cNvPr id="10" name="Rubrik 9">
            <a:extLst>
              <a:ext uri="{FF2B5EF4-FFF2-40B4-BE49-F238E27FC236}">
                <a16:creationId xmlns:a16="http://schemas.microsoft.com/office/drawing/2014/main" id="{7C0AAA99-5EB9-5647-872F-3E530B824590}"/>
              </a:ext>
            </a:extLst>
          </p:cNvPr>
          <p:cNvSpPr>
            <a:spLocks noGrp="1"/>
          </p:cNvSpPr>
          <p:nvPr>
            <p:ph type="title"/>
          </p:nvPr>
        </p:nvSpPr>
        <p:spPr/>
        <p:txBody>
          <a:bodyPr/>
          <a:lstStyle/>
          <a:p>
            <a:r>
              <a:rPr lang="sv-SE"/>
              <a:t>Projektet PFAS vid deponier</a:t>
            </a:r>
          </a:p>
        </p:txBody>
      </p:sp>
      <p:sp>
        <p:nvSpPr>
          <p:cNvPr id="5" name="textruta 4">
            <a:extLst>
              <a:ext uri="{FF2B5EF4-FFF2-40B4-BE49-F238E27FC236}">
                <a16:creationId xmlns:a16="http://schemas.microsoft.com/office/drawing/2014/main" id="{273B7BD6-0732-4E66-B0C6-768B5938D8E0}"/>
              </a:ext>
            </a:extLst>
          </p:cNvPr>
          <p:cNvSpPr txBox="1"/>
          <p:nvPr/>
        </p:nvSpPr>
        <p:spPr>
          <a:xfrm>
            <a:off x="251520" y="4640025"/>
            <a:ext cx="2479104" cy="230832"/>
          </a:xfrm>
          <a:prstGeom prst="rect">
            <a:avLst/>
          </a:prstGeom>
          <a:noFill/>
        </p:spPr>
        <p:txBody>
          <a:bodyPr wrap="square" rtlCol="0">
            <a:spAutoFit/>
          </a:bodyPr>
          <a:lstStyle/>
          <a:p>
            <a:r>
              <a:rPr lang="sv-SE" sz="900">
                <a:solidFill>
                  <a:schemeClr val="bg1"/>
                </a:solidFill>
              </a:rPr>
              <a:t>Bild: Helene Ek, Länsstyrelsen Östergötland</a:t>
            </a:r>
          </a:p>
        </p:txBody>
      </p:sp>
      <p:pic>
        <p:nvPicPr>
          <p:cNvPr id="6" name="Platshållare för bild 5">
            <a:extLst>
              <a:ext uri="{FF2B5EF4-FFF2-40B4-BE49-F238E27FC236}">
                <a16:creationId xmlns:a16="http://schemas.microsoft.com/office/drawing/2014/main" id="{F7AAF466-4EE0-B86F-378A-6827582F7FF7}"/>
              </a:ext>
            </a:extLst>
          </p:cNvPr>
          <p:cNvPicPr>
            <a:picLocks noGrp="1" noChangeAspect="1"/>
          </p:cNvPicPr>
          <p:nvPr>
            <p:ph type="pic" sz="quarter" idx="13"/>
          </p:nvPr>
        </p:nvPicPr>
        <p:blipFill>
          <a:blip r:embed="rId3"/>
          <a:srcRect l="8918" r="8918"/>
          <a:stretch/>
        </p:blipFill>
        <p:spPr/>
      </p:pic>
    </p:spTree>
    <p:extLst>
      <p:ext uri="{BB962C8B-B14F-4D97-AF65-F5344CB8AC3E}">
        <p14:creationId xmlns:p14="http://schemas.microsoft.com/office/powerpoint/2010/main" val="4030704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EC086235-CFD7-C348-BA49-60AB4592193C}"/>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C953B614-6C8E-D542-934C-5194512F6F9D}"/>
              </a:ext>
            </a:extLst>
          </p:cNvPr>
          <p:cNvSpPr>
            <a:spLocks noGrp="1"/>
          </p:cNvSpPr>
          <p:nvPr>
            <p:ph type="sldNum" sz="quarter" idx="12"/>
          </p:nvPr>
        </p:nvSpPr>
        <p:spPr/>
        <p:txBody>
          <a:bodyPr/>
          <a:lstStyle/>
          <a:p>
            <a:fld id="{1844E2AD-2CA4-4022-8F3B-D585D66E2E30}" type="slidenum">
              <a:rPr lang="sv-SE" smtClean="0"/>
              <a:pPr/>
              <a:t>4</a:t>
            </a:fld>
            <a:endParaRPr lang="sv-SE"/>
          </a:p>
        </p:txBody>
      </p:sp>
      <p:sp>
        <p:nvSpPr>
          <p:cNvPr id="12" name="Platshållare för text 11">
            <a:extLst>
              <a:ext uri="{FF2B5EF4-FFF2-40B4-BE49-F238E27FC236}">
                <a16:creationId xmlns:a16="http://schemas.microsoft.com/office/drawing/2014/main" id="{0A01A502-803B-E649-9486-2A7C687983AD}"/>
              </a:ext>
            </a:extLst>
          </p:cNvPr>
          <p:cNvSpPr>
            <a:spLocks noGrp="1"/>
          </p:cNvSpPr>
          <p:nvPr>
            <p:ph type="body" sz="quarter" idx="14"/>
          </p:nvPr>
        </p:nvSpPr>
        <p:spPr/>
        <p:txBody>
          <a:bodyPr/>
          <a:lstStyle/>
          <a:p>
            <a:r>
              <a:rPr lang="sv-SE"/>
              <a:t>Handläggarstöd</a:t>
            </a:r>
          </a:p>
          <a:p>
            <a:r>
              <a:rPr lang="sv-SE"/>
              <a:t>Inriktat på utflöde av PFAS från pågående deponier</a:t>
            </a:r>
          </a:p>
          <a:p>
            <a:pPr lvl="1"/>
            <a:r>
              <a:rPr lang="sv-SE"/>
              <a:t>Om information saknas?</a:t>
            </a:r>
          </a:p>
          <a:p>
            <a:pPr lvl="1"/>
            <a:r>
              <a:rPr lang="sv-SE"/>
              <a:t>Vilka krav är lämpliga att ställa?</a:t>
            </a:r>
          </a:p>
          <a:p>
            <a:pPr lvl="2"/>
            <a:r>
              <a:rPr lang="sv-SE"/>
              <a:t>Mätningar</a:t>
            </a:r>
          </a:p>
          <a:p>
            <a:pPr lvl="2"/>
            <a:r>
              <a:rPr lang="sv-SE"/>
              <a:t>Åtgärder</a:t>
            </a:r>
          </a:p>
          <a:p>
            <a:pPr lvl="2"/>
            <a:r>
              <a:rPr lang="sv-SE"/>
              <a:t>Exempel på reningstekniker</a:t>
            </a:r>
          </a:p>
          <a:p>
            <a:r>
              <a:rPr lang="sv-SE"/>
              <a:t>Samla erfarenheter från tillsyn och miljöövervakning</a:t>
            </a:r>
          </a:p>
          <a:p>
            <a:endParaRPr lang="sv-SE"/>
          </a:p>
          <a:p>
            <a:pPr marL="685800" lvl="2" indent="0">
              <a:buNone/>
            </a:pPr>
            <a:endParaRPr lang="sv-SE"/>
          </a:p>
          <a:p>
            <a:pPr lvl="2"/>
            <a:endParaRPr lang="sv-SE"/>
          </a:p>
          <a:p>
            <a:pPr lvl="2"/>
            <a:endParaRPr lang="sv-SE"/>
          </a:p>
          <a:p>
            <a:pPr lvl="1"/>
            <a:endParaRPr lang="sv-SE"/>
          </a:p>
          <a:p>
            <a:endParaRPr lang="sv-SE"/>
          </a:p>
        </p:txBody>
      </p:sp>
      <p:sp>
        <p:nvSpPr>
          <p:cNvPr id="10" name="Rubrik 9">
            <a:extLst>
              <a:ext uri="{FF2B5EF4-FFF2-40B4-BE49-F238E27FC236}">
                <a16:creationId xmlns:a16="http://schemas.microsoft.com/office/drawing/2014/main" id="{8412067D-8539-3E41-B06C-D04C2BCAE7D0}"/>
              </a:ext>
            </a:extLst>
          </p:cNvPr>
          <p:cNvSpPr>
            <a:spLocks noGrp="1"/>
          </p:cNvSpPr>
          <p:nvPr>
            <p:ph type="title"/>
          </p:nvPr>
        </p:nvSpPr>
        <p:spPr/>
        <p:txBody>
          <a:bodyPr/>
          <a:lstStyle/>
          <a:p>
            <a:r>
              <a:rPr lang="sv-SE"/>
              <a:t>Projektets innehåll</a:t>
            </a:r>
          </a:p>
        </p:txBody>
      </p:sp>
      <p:sp>
        <p:nvSpPr>
          <p:cNvPr id="8" name="textruta 7">
            <a:extLst>
              <a:ext uri="{FF2B5EF4-FFF2-40B4-BE49-F238E27FC236}">
                <a16:creationId xmlns:a16="http://schemas.microsoft.com/office/drawing/2014/main" id="{86DFAF8A-E2D1-46E8-B560-4E2EA0485FAF}"/>
              </a:ext>
            </a:extLst>
          </p:cNvPr>
          <p:cNvSpPr txBox="1"/>
          <p:nvPr/>
        </p:nvSpPr>
        <p:spPr>
          <a:xfrm>
            <a:off x="6484801" y="4587974"/>
            <a:ext cx="2479104" cy="230832"/>
          </a:xfrm>
          <a:prstGeom prst="rect">
            <a:avLst/>
          </a:prstGeom>
          <a:noFill/>
        </p:spPr>
        <p:txBody>
          <a:bodyPr wrap="square" rtlCol="0">
            <a:spAutoFit/>
          </a:bodyPr>
          <a:lstStyle/>
          <a:p>
            <a:r>
              <a:rPr lang="sv-SE" sz="900">
                <a:solidFill>
                  <a:schemeClr val="bg1"/>
                </a:solidFill>
              </a:rPr>
              <a:t>Bild: Hanna </a:t>
            </a:r>
            <a:r>
              <a:rPr lang="sv-SE" sz="900" err="1">
                <a:solidFill>
                  <a:schemeClr val="bg1"/>
                </a:solidFill>
              </a:rPr>
              <a:t>Östfeldt</a:t>
            </a:r>
            <a:r>
              <a:rPr lang="sv-SE" sz="900">
                <a:solidFill>
                  <a:schemeClr val="bg1"/>
                </a:solidFill>
              </a:rPr>
              <a:t>, Stockholm vatten</a:t>
            </a:r>
          </a:p>
        </p:txBody>
      </p:sp>
      <p:pic>
        <p:nvPicPr>
          <p:cNvPr id="11" name="Platshållare för bild 1">
            <a:extLst>
              <a:ext uri="{FF2B5EF4-FFF2-40B4-BE49-F238E27FC236}">
                <a16:creationId xmlns:a16="http://schemas.microsoft.com/office/drawing/2014/main" id="{01F21CCE-FFB7-4263-B5F4-C966BF24FC71}"/>
              </a:ext>
            </a:extLst>
          </p:cNvPr>
          <p:cNvPicPr>
            <a:picLocks noGrp="1" noChangeAspect="1"/>
          </p:cNvPicPr>
          <p:nvPr>
            <p:ph type="pic" sz="quarter" idx="13"/>
          </p:nvPr>
        </p:nvPicPr>
        <p:blipFill>
          <a:blip r:embed="rId3"/>
          <a:srcRect l="11045" r="11045"/>
          <a:stretch>
            <a:fillRect/>
          </a:stretch>
        </p:blipFill>
        <p:spPr>
          <a:xfrm>
            <a:off x="6300788" y="0"/>
            <a:ext cx="2847975" cy="4868863"/>
          </a:xfrm>
          <a:prstGeom prst="rect">
            <a:avLst/>
          </a:prstGeom>
        </p:spPr>
      </p:pic>
      <p:sp>
        <p:nvSpPr>
          <p:cNvPr id="7" name="textruta 6">
            <a:extLst>
              <a:ext uri="{FF2B5EF4-FFF2-40B4-BE49-F238E27FC236}">
                <a16:creationId xmlns:a16="http://schemas.microsoft.com/office/drawing/2014/main" id="{BD588B80-C17F-496F-B5E3-0BADC386A2D3}"/>
              </a:ext>
            </a:extLst>
          </p:cNvPr>
          <p:cNvSpPr txBox="1"/>
          <p:nvPr/>
        </p:nvSpPr>
        <p:spPr>
          <a:xfrm>
            <a:off x="6412314" y="4620716"/>
            <a:ext cx="2480166" cy="230832"/>
          </a:xfrm>
          <a:prstGeom prst="rect">
            <a:avLst/>
          </a:prstGeom>
          <a:noFill/>
        </p:spPr>
        <p:txBody>
          <a:bodyPr wrap="none" rtlCol="0">
            <a:spAutoFit/>
          </a:bodyPr>
          <a:lstStyle/>
          <a:p>
            <a:r>
              <a:rPr lang="sv-SE" sz="900">
                <a:solidFill>
                  <a:schemeClr val="bg2"/>
                </a:solidFill>
              </a:rPr>
              <a:t>Foto: Helene Ek, Länsstyrelsen Östergötland</a:t>
            </a:r>
          </a:p>
        </p:txBody>
      </p:sp>
    </p:spTree>
    <p:extLst>
      <p:ext uri="{BB962C8B-B14F-4D97-AF65-F5344CB8AC3E}">
        <p14:creationId xmlns:p14="http://schemas.microsoft.com/office/powerpoint/2010/main" val="8832238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bild 7">
            <a:extLst>
              <a:ext uri="{FF2B5EF4-FFF2-40B4-BE49-F238E27FC236}">
                <a16:creationId xmlns:a16="http://schemas.microsoft.com/office/drawing/2014/main" id="{4BEC9DF6-10B8-99CD-F5B4-A225620E1545}"/>
              </a:ext>
            </a:extLst>
          </p:cNvPr>
          <p:cNvPicPr>
            <a:picLocks noGrp="1" noChangeAspect="1"/>
          </p:cNvPicPr>
          <p:nvPr>
            <p:ph type="pic" sz="quarter" idx="13"/>
          </p:nvPr>
        </p:nvPicPr>
        <p:blipFill>
          <a:blip r:embed="rId3"/>
          <a:srcRect l="11069" r="11069"/>
          <a:stretch/>
        </p:blipFill>
        <p:spPr/>
      </p:pic>
      <p:sp>
        <p:nvSpPr>
          <p:cNvPr id="3" name="Platshållare för sidfot 2">
            <a:extLst>
              <a:ext uri="{FF2B5EF4-FFF2-40B4-BE49-F238E27FC236}">
                <a16:creationId xmlns:a16="http://schemas.microsoft.com/office/drawing/2014/main" id="{728ABF76-DE45-DC82-DC85-177519E623CF}"/>
              </a:ext>
            </a:extLst>
          </p:cNvPr>
          <p:cNvSpPr>
            <a:spLocks noGrp="1"/>
          </p:cNvSpPr>
          <p:nvPr>
            <p:ph type="ftr" sz="quarter" idx="11"/>
          </p:nvPr>
        </p:nvSpPr>
        <p:spPr/>
        <p:txBody>
          <a:bodyPr/>
          <a:lstStyle/>
          <a:p>
            <a:pPr algn="l"/>
            <a:r>
              <a:rPr lang="sv-SE"/>
              <a:t>NATURVÅRDSVERKET | SWEDISH ENVIRONMENTAL PROTECTION AGENCY</a:t>
            </a:r>
          </a:p>
        </p:txBody>
      </p:sp>
      <p:sp>
        <p:nvSpPr>
          <p:cNvPr id="4" name="Platshållare för bildnummer 3">
            <a:extLst>
              <a:ext uri="{FF2B5EF4-FFF2-40B4-BE49-F238E27FC236}">
                <a16:creationId xmlns:a16="http://schemas.microsoft.com/office/drawing/2014/main" id="{1AA89FBA-CEB5-D2D4-3132-6CC113A2AA9E}"/>
              </a:ext>
            </a:extLst>
          </p:cNvPr>
          <p:cNvSpPr>
            <a:spLocks noGrp="1"/>
          </p:cNvSpPr>
          <p:nvPr>
            <p:ph type="sldNum" sz="quarter" idx="12"/>
          </p:nvPr>
        </p:nvSpPr>
        <p:spPr/>
        <p:txBody>
          <a:bodyPr/>
          <a:lstStyle/>
          <a:p>
            <a:fld id="{1844E2AD-2CA4-4022-8F3B-D585D66E2E30}" type="slidenum">
              <a:rPr lang="sv-SE" smtClean="0"/>
              <a:pPr/>
              <a:t>5</a:t>
            </a:fld>
            <a:endParaRPr lang="sv-SE"/>
          </a:p>
        </p:txBody>
      </p:sp>
      <p:sp>
        <p:nvSpPr>
          <p:cNvPr id="5" name="Platshållare för text 4">
            <a:extLst>
              <a:ext uri="{FF2B5EF4-FFF2-40B4-BE49-F238E27FC236}">
                <a16:creationId xmlns:a16="http://schemas.microsoft.com/office/drawing/2014/main" id="{22C9C381-8DB8-08A8-B466-8371D6B7EE27}"/>
              </a:ext>
            </a:extLst>
          </p:cNvPr>
          <p:cNvSpPr>
            <a:spLocks noGrp="1"/>
          </p:cNvSpPr>
          <p:nvPr>
            <p:ph type="body" sz="quarter" idx="14"/>
          </p:nvPr>
        </p:nvSpPr>
        <p:spPr/>
        <p:txBody>
          <a:bodyPr/>
          <a:lstStyle/>
          <a:p>
            <a:r>
              <a:rPr lang="sv-SE"/>
              <a:t>Enkät om mätdata- PFAS</a:t>
            </a:r>
          </a:p>
          <a:p>
            <a:r>
              <a:rPr lang="sv-SE"/>
              <a:t>Besvarades av alla länsstyrelser</a:t>
            </a:r>
          </a:p>
          <a:p>
            <a:r>
              <a:rPr lang="sv-SE"/>
              <a:t>Data från 165 deponier</a:t>
            </a:r>
          </a:p>
          <a:p>
            <a:r>
              <a:rPr lang="sv-SE"/>
              <a:t>1-34 olika PFAS</a:t>
            </a:r>
          </a:p>
          <a:p>
            <a:endParaRPr lang="sv-SE"/>
          </a:p>
        </p:txBody>
      </p:sp>
      <p:sp>
        <p:nvSpPr>
          <p:cNvPr id="6" name="Rubrik 5">
            <a:extLst>
              <a:ext uri="{FF2B5EF4-FFF2-40B4-BE49-F238E27FC236}">
                <a16:creationId xmlns:a16="http://schemas.microsoft.com/office/drawing/2014/main" id="{9CE14C57-7E1C-6405-7FF2-B8A18E217EAE}"/>
              </a:ext>
            </a:extLst>
          </p:cNvPr>
          <p:cNvSpPr>
            <a:spLocks noGrp="1"/>
          </p:cNvSpPr>
          <p:nvPr>
            <p:ph type="title"/>
          </p:nvPr>
        </p:nvSpPr>
        <p:spPr/>
        <p:txBody>
          <a:bodyPr/>
          <a:lstStyle/>
          <a:p>
            <a:r>
              <a:rPr lang="sv-SE"/>
              <a:t>Metod</a:t>
            </a:r>
          </a:p>
        </p:txBody>
      </p:sp>
      <p:sp>
        <p:nvSpPr>
          <p:cNvPr id="12" name="textruta 11">
            <a:extLst>
              <a:ext uri="{FF2B5EF4-FFF2-40B4-BE49-F238E27FC236}">
                <a16:creationId xmlns:a16="http://schemas.microsoft.com/office/drawing/2014/main" id="{4A57C8AB-A33B-79DD-38EA-8478CE9E69D8}"/>
              </a:ext>
            </a:extLst>
          </p:cNvPr>
          <p:cNvSpPr txBox="1"/>
          <p:nvPr/>
        </p:nvSpPr>
        <p:spPr>
          <a:xfrm>
            <a:off x="0" y="4595415"/>
            <a:ext cx="3707315" cy="230832"/>
          </a:xfrm>
          <a:prstGeom prst="rect">
            <a:avLst/>
          </a:prstGeom>
          <a:noFill/>
        </p:spPr>
        <p:txBody>
          <a:bodyPr wrap="square">
            <a:spAutoFit/>
          </a:bodyPr>
          <a:lstStyle/>
          <a:p>
            <a:r>
              <a:rPr lang="sv-SE" sz="900">
                <a:solidFill>
                  <a:schemeClr val="bg1"/>
                </a:solidFill>
              </a:rPr>
              <a:t>Foto: Jenny Håkansson, Naturvårdsverket</a:t>
            </a:r>
          </a:p>
        </p:txBody>
      </p:sp>
    </p:spTree>
    <p:extLst>
      <p:ext uri="{BB962C8B-B14F-4D97-AF65-F5344CB8AC3E}">
        <p14:creationId xmlns:p14="http://schemas.microsoft.com/office/powerpoint/2010/main" val="12655147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bild 7" descr="En bild som visar verktyg, kabel, plast, badrum&#10;&#10;Automatiskt genererad beskrivning">
            <a:extLst>
              <a:ext uri="{FF2B5EF4-FFF2-40B4-BE49-F238E27FC236}">
                <a16:creationId xmlns:a16="http://schemas.microsoft.com/office/drawing/2014/main" id="{652C9374-46B7-0E41-B42A-34A7943A403E}"/>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1004" b="11004"/>
          <a:stretch>
            <a:fillRect/>
          </a:stretch>
        </p:blipFill>
        <p:spPr>
          <a:xfrm rot="5400000">
            <a:off x="5291138" y="1011238"/>
            <a:ext cx="4868862" cy="2847975"/>
          </a:xfrm>
        </p:spPr>
      </p:pic>
      <p:sp>
        <p:nvSpPr>
          <p:cNvPr id="3" name="Platshållare för sidfot 2">
            <a:extLst>
              <a:ext uri="{FF2B5EF4-FFF2-40B4-BE49-F238E27FC236}">
                <a16:creationId xmlns:a16="http://schemas.microsoft.com/office/drawing/2014/main" id="{AC40A9A3-B773-6EA6-B103-FBDE1F1CF8AE}"/>
              </a:ext>
            </a:extLst>
          </p:cNvPr>
          <p:cNvSpPr>
            <a:spLocks noGrp="1"/>
          </p:cNvSpPr>
          <p:nvPr>
            <p:ph type="ftr" sz="quarter" idx="11"/>
          </p:nvPr>
        </p:nvSpPr>
        <p:spPr/>
        <p:txBody>
          <a:bodyPr/>
          <a:lstStyle/>
          <a:p>
            <a:pPr algn="l"/>
            <a:r>
              <a:rPr lang="sv-SE"/>
              <a:t>NATURVÅRDSVERKET | SWEDISH ENVIRONMENTAL PROTECTION AGENCY</a:t>
            </a:r>
          </a:p>
        </p:txBody>
      </p:sp>
      <p:sp>
        <p:nvSpPr>
          <p:cNvPr id="4" name="Platshållare för bildnummer 3">
            <a:extLst>
              <a:ext uri="{FF2B5EF4-FFF2-40B4-BE49-F238E27FC236}">
                <a16:creationId xmlns:a16="http://schemas.microsoft.com/office/drawing/2014/main" id="{C26C1721-A415-8286-0C52-380390C61F74}"/>
              </a:ext>
            </a:extLst>
          </p:cNvPr>
          <p:cNvSpPr>
            <a:spLocks noGrp="1"/>
          </p:cNvSpPr>
          <p:nvPr>
            <p:ph type="sldNum" sz="quarter" idx="12"/>
          </p:nvPr>
        </p:nvSpPr>
        <p:spPr/>
        <p:txBody>
          <a:bodyPr/>
          <a:lstStyle/>
          <a:p>
            <a:fld id="{1844E2AD-2CA4-4022-8F3B-D585D66E2E30}" type="slidenum">
              <a:rPr lang="sv-SE" smtClean="0"/>
              <a:pPr/>
              <a:t>6</a:t>
            </a:fld>
            <a:endParaRPr lang="sv-SE"/>
          </a:p>
        </p:txBody>
      </p:sp>
      <p:sp>
        <p:nvSpPr>
          <p:cNvPr id="5" name="Platshållare för text 4">
            <a:extLst>
              <a:ext uri="{FF2B5EF4-FFF2-40B4-BE49-F238E27FC236}">
                <a16:creationId xmlns:a16="http://schemas.microsoft.com/office/drawing/2014/main" id="{8C609B1F-889A-5728-3C32-668850E2656D}"/>
              </a:ext>
            </a:extLst>
          </p:cNvPr>
          <p:cNvSpPr>
            <a:spLocks noGrp="1"/>
          </p:cNvSpPr>
          <p:nvPr>
            <p:ph type="body" sz="quarter" idx="14"/>
          </p:nvPr>
        </p:nvSpPr>
        <p:spPr>
          <a:xfrm>
            <a:off x="203508" y="1131590"/>
            <a:ext cx="5832648" cy="3024336"/>
          </a:xfrm>
        </p:spPr>
        <p:txBody>
          <a:bodyPr/>
          <a:lstStyle/>
          <a:p>
            <a:r>
              <a:rPr lang="sv-SE"/>
              <a:t>Högst halter : PFBA, PFBS, </a:t>
            </a:r>
            <a:r>
              <a:rPr lang="sv-SE" err="1"/>
              <a:t>PFPeA</a:t>
            </a:r>
            <a:r>
              <a:rPr lang="sv-SE"/>
              <a:t> och PFOS</a:t>
            </a:r>
          </a:p>
          <a:p>
            <a:pPr marL="0" indent="0">
              <a:buNone/>
            </a:pPr>
            <a:endParaRPr lang="sv-SE"/>
          </a:p>
          <a:p>
            <a:r>
              <a:rPr lang="sv-SE"/>
              <a:t>Tendens till högre halter i aktiva deponier</a:t>
            </a:r>
          </a:p>
          <a:p>
            <a:pPr marL="0" indent="0">
              <a:buNone/>
            </a:pPr>
            <a:endParaRPr lang="sv-SE"/>
          </a:p>
          <a:p>
            <a:r>
              <a:rPr lang="sv-SE"/>
              <a:t>Endast generella metoder för lakvattenrening</a:t>
            </a:r>
          </a:p>
          <a:p>
            <a:pPr marL="0" indent="0">
              <a:buNone/>
            </a:pPr>
            <a:endParaRPr lang="sv-SE"/>
          </a:p>
          <a:p>
            <a:r>
              <a:rPr lang="sv-SE"/>
              <a:t>Sprids till närliggande yt- och grundvatten</a:t>
            </a:r>
          </a:p>
          <a:p>
            <a:endParaRPr lang="sv-SE"/>
          </a:p>
        </p:txBody>
      </p:sp>
      <p:sp>
        <p:nvSpPr>
          <p:cNvPr id="6" name="Rubrik 5">
            <a:extLst>
              <a:ext uri="{FF2B5EF4-FFF2-40B4-BE49-F238E27FC236}">
                <a16:creationId xmlns:a16="http://schemas.microsoft.com/office/drawing/2014/main" id="{4F7C53C9-50DD-1793-8153-158122673DE1}"/>
              </a:ext>
            </a:extLst>
          </p:cNvPr>
          <p:cNvSpPr>
            <a:spLocks noGrp="1"/>
          </p:cNvSpPr>
          <p:nvPr>
            <p:ph type="title"/>
          </p:nvPr>
        </p:nvSpPr>
        <p:spPr>
          <a:xfrm>
            <a:off x="323528" y="267494"/>
            <a:ext cx="5832648" cy="720080"/>
          </a:xfrm>
        </p:spPr>
        <p:txBody>
          <a:bodyPr/>
          <a:lstStyle/>
          <a:p>
            <a:r>
              <a:rPr lang="sv-SE"/>
              <a:t>Resultat</a:t>
            </a:r>
          </a:p>
        </p:txBody>
      </p:sp>
      <p:pic>
        <p:nvPicPr>
          <p:cNvPr id="9" name="Platshållare för bild 7" descr="En bild som visar verktyg, kabel, plast, badrum&#10;&#10;Automatiskt genererad beskrivning">
            <a:extLst>
              <a:ext uri="{FF2B5EF4-FFF2-40B4-BE49-F238E27FC236}">
                <a16:creationId xmlns:a16="http://schemas.microsoft.com/office/drawing/2014/main" id="{67DB4FD3-CEF6-E56C-3C19-A148F8B582EC}"/>
              </a:ext>
            </a:extLst>
          </p:cNvPr>
          <p:cNvPicPr>
            <a:picLocks noChangeAspect="1"/>
          </p:cNvPicPr>
          <p:nvPr/>
        </p:nvPicPr>
        <p:blipFill>
          <a:blip r:embed="rId3" cstate="print">
            <a:extLst>
              <a:ext uri="{28A0092B-C50C-407E-A947-70E740481C1C}">
                <a14:useLocalDpi xmlns:a14="http://schemas.microsoft.com/office/drawing/2010/main" val="0"/>
              </a:ext>
            </a:extLst>
          </a:blip>
          <a:srcRect t="11004" b="11004"/>
          <a:stretch>
            <a:fillRect/>
          </a:stretch>
        </p:blipFill>
        <p:spPr>
          <a:xfrm rot="5400000">
            <a:off x="5291138" y="1011239"/>
            <a:ext cx="4868862" cy="2847975"/>
          </a:xfrm>
          <a:prstGeom prst="rect">
            <a:avLst/>
          </a:prstGeom>
          <a:solidFill>
            <a:schemeClr val="bg2">
              <a:lumMod val="95000"/>
              <a:alpha val="85000"/>
            </a:schemeClr>
          </a:solidFill>
        </p:spPr>
      </p:pic>
      <p:sp>
        <p:nvSpPr>
          <p:cNvPr id="13" name="textruta 12">
            <a:extLst>
              <a:ext uri="{FF2B5EF4-FFF2-40B4-BE49-F238E27FC236}">
                <a16:creationId xmlns:a16="http://schemas.microsoft.com/office/drawing/2014/main" id="{0E358BB2-C4AD-4B02-71CF-FBB079F5B5AB}"/>
              </a:ext>
            </a:extLst>
          </p:cNvPr>
          <p:cNvSpPr txBox="1"/>
          <p:nvPr/>
        </p:nvSpPr>
        <p:spPr>
          <a:xfrm>
            <a:off x="6254689" y="4638826"/>
            <a:ext cx="2462663" cy="230832"/>
          </a:xfrm>
          <a:prstGeom prst="rect">
            <a:avLst/>
          </a:prstGeom>
          <a:noFill/>
        </p:spPr>
        <p:txBody>
          <a:bodyPr wrap="square">
            <a:spAutoFit/>
          </a:bodyPr>
          <a:lstStyle/>
          <a:p>
            <a:r>
              <a:rPr lang="sv-SE" sz="900"/>
              <a:t>Foto: Jenny Håkansson, Naturvårdsverket</a:t>
            </a:r>
          </a:p>
        </p:txBody>
      </p:sp>
    </p:spTree>
    <p:extLst>
      <p:ext uri="{BB962C8B-B14F-4D97-AF65-F5344CB8AC3E}">
        <p14:creationId xmlns:p14="http://schemas.microsoft.com/office/powerpoint/2010/main" val="9928178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D2AFE8FF-0D67-9342-A73D-FE46CE2DF100}"/>
              </a:ext>
            </a:extLst>
          </p:cNvPr>
          <p:cNvSpPr>
            <a:spLocks noGrp="1"/>
          </p:cNvSpPr>
          <p:nvPr>
            <p:ph type="ftr" sz="quarter" idx="11"/>
          </p:nvPr>
        </p:nvSpPr>
        <p:spPr/>
        <p:txBody>
          <a:bodyPr/>
          <a:lstStyle/>
          <a:p>
            <a:pPr algn="l"/>
            <a:r>
              <a:rPr lang="sv-SE"/>
              <a:t>NATURVÅRDSVERKET | SWEDISH ENVIRONMENTAL PROTECTION AGENCY</a:t>
            </a:r>
          </a:p>
        </p:txBody>
      </p:sp>
      <p:sp>
        <p:nvSpPr>
          <p:cNvPr id="4" name="Platshållare för bildnummer 3">
            <a:extLst>
              <a:ext uri="{FF2B5EF4-FFF2-40B4-BE49-F238E27FC236}">
                <a16:creationId xmlns:a16="http://schemas.microsoft.com/office/drawing/2014/main" id="{3BCA399C-CA7A-5244-9DC2-0A455669CA72}"/>
              </a:ext>
            </a:extLst>
          </p:cNvPr>
          <p:cNvSpPr>
            <a:spLocks noGrp="1"/>
          </p:cNvSpPr>
          <p:nvPr>
            <p:ph type="sldNum" sz="quarter" idx="12"/>
          </p:nvPr>
        </p:nvSpPr>
        <p:spPr/>
        <p:txBody>
          <a:bodyPr/>
          <a:lstStyle/>
          <a:p>
            <a:fld id="{1844E2AD-2CA4-4022-8F3B-D585D66E2E30}" type="slidenum">
              <a:rPr lang="sv-SE" smtClean="0"/>
              <a:pPr/>
              <a:t>7</a:t>
            </a:fld>
            <a:endParaRPr lang="sv-SE"/>
          </a:p>
        </p:txBody>
      </p:sp>
      <p:sp>
        <p:nvSpPr>
          <p:cNvPr id="12" name="Platshållare för text 11">
            <a:extLst>
              <a:ext uri="{FF2B5EF4-FFF2-40B4-BE49-F238E27FC236}">
                <a16:creationId xmlns:a16="http://schemas.microsoft.com/office/drawing/2014/main" id="{18ACEDCB-A510-424F-884F-98681925804F}"/>
              </a:ext>
            </a:extLst>
          </p:cNvPr>
          <p:cNvSpPr>
            <a:spLocks noGrp="1"/>
          </p:cNvSpPr>
          <p:nvPr>
            <p:ph type="body" sz="quarter" idx="14"/>
          </p:nvPr>
        </p:nvSpPr>
        <p:spPr/>
        <p:txBody>
          <a:bodyPr/>
          <a:lstStyle/>
          <a:p>
            <a:pPr marL="0" indent="0">
              <a:buNone/>
            </a:pPr>
            <a:endParaRPr lang="sv-SE" dirty="0"/>
          </a:p>
          <a:p>
            <a:pPr lvl="1"/>
            <a:r>
              <a:rPr lang="sv-SE" dirty="0"/>
              <a:t>Anpassad rening</a:t>
            </a:r>
          </a:p>
          <a:p>
            <a:pPr lvl="1"/>
            <a:r>
              <a:rPr lang="sv-SE" dirty="0"/>
              <a:t>REVAQ- certifiering av slam från avloppsrening</a:t>
            </a:r>
          </a:p>
          <a:p>
            <a:pPr lvl="1"/>
            <a:r>
              <a:rPr lang="sv-SE" dirty="0"/>
              <a:t>Aktivt kol på Fläskebo och </a:t>
            </a:r>
            <a:r>
              <a:rPr lang="sv-SE" dirty="0" err="1"/>
              <a:t>Tagene</a:t>
            </a:r>
            <a:r>
              <a:rPr lang="sv-SE" dirty="0"/>
              <a:t>, Västra Götaland</a:t>
            </a:r>
          </a:p>
          <a:p>
            <a:pPr lvl="1"/>
            <a:r>
              <a:rPr lang="sv-SE" dirty="0"/>
              <a:t>Skumfraktionering (SAFF) på </a:t>
            </a:r>
            <a:r>
              <a:rPr lang="sv-SE" dirty="0" err="1"/>
              <a:t>Tveta</a:t>
            </a:r>
            <a:r>
              <a:rPr lang="sv-SE" dirty="0"/>
              <a:t>, Södertälje</a:t>
            </a:r>
          </a:p>
          <a:p>
            <a:pPr lvl="1"/>
            <a:r>
              <a:rPr lang="sv-SE" dirty="0"/>
              <a:t>Försök med jonbytarmassa</a:t>
            </a:r>
          </a:p>
          <a:p>
            <a:pPr lvl="1"/>
            <a:r>
              <a:rPr lang="sv-SE" dirty="0"/>
              <a:t>Flera anläggningar med pågående prövotider och teknikutredningar</a:t>
            </a:r>
          </a:p>
          <a:p>
            <a:pPr lvl="1"/>
            <a:endParaRPr lang="sv-SE" dirty="0"/>
          </a:p>
          <a:p>
            <a:endParaRPr lang="sv-SE" dirty="0"/>
          </a:p>
          <a:p>
            <a:pPr marL="0" indent="0">
              <a:buNone/>
            </a:pPr>
            <a:endParaRPr lang="sv-SE" dirty="0"/>
          </a:p>
          <a:p>
            <a:pPr marL="0" indent="0">
              <a:buNone/>
            </a:pPr>
            <a:endParaRPr lang="sv-SE" dirty="0"/>
          </a:p>
        </p:txBody>
      </p:sp>
      <p:sp>
        <p:nvSpPr>
          <p:cNvPr id="10" name="Rubrik 9">
            <a:extLst>
              <a:ext uri="{FF2B5EF4-FFF2-40B4-BE49-F238E27FC236}">
                <a16:creationId xmlns:a16="http://schemas.microsoft.com/office/drawing/2014/main" id="{7C0AAA99-5EB9-5647-872F-3E530B824590}"/>
              </a:ext>
            </a:extLst>
          </p:cNvPr>
          <p:cNvSpPr>
            <a:spLocks noGrp="1"/>
          </p:cNvSpPr>
          <p:nvPr>
            <p:ph type="title"/>
          </p:nvPr>
        </p:nvSpPr>
        <p:spPr/>
        <p:txBody>
          <a:bodyPr/>
          <a:lstStyle/>
          <a:p>
            <a:r>
              <a:rPr lang="sv-SE"/>
              <a:t>Reningstekniker för lakvatten</a:t>
            </a:r>
          </a:p>
        </p:txBody>
      </p:sp>
      <p:sp>
        <p:nvSpPr>
          <p:cNvPr id="5" name="textruta 4">
            <a:extLst>
              <a:ext uri="{FF2B5EF4-FFF2-40B4-BE49-F238E27FC236}">
                <a16:creationId xmlns:a16="http://schemas.microsoft.com/office/drawing/2014/main" id="{273B7BD6-0732-4E66-B0C6-768B5938D8E0}"/>
              </a:ext>
            </a:extLst>
          </p:cNvPr>
          <p:cNvSpPr txBox="1"/>
          <p:nvPr/>
        </p:nvSpPr>
        <p:spPr>
          <a:xfrm>
            <a:off x="69465" y="3340492"/>
            <a:ext cx="2479104" cy="230832"/>
          </a:xfrm>
          <a:prstGeom prst="rect">
            <a:avLst/>
          </a:prstGeom>
          <a:noFill/>
        </p:spPr>
        <p:txBody>
          <a:bodyPr wrap="square" rtlCol="0">
            <a:spAutoFit/>
          </a:bodyPr>
          <a:lstStyle/>
          <a:p>
            <a:r>
              <a:rPr lang="sv-SE" sz="900">
                <a:solidFill>
                  <a:schemeClr val="bg1"/>
                </a:solidFill>
              </a:rPr>
              <a:t>Bild: Helene Ek, Länsstyrelsen Östergötland</a:t>
            </a:r>
          </a:p>
        </p:txBody>
      </p:sp>
      <p:pic>
        <p:nvPicPr>
          <p:cNvPr id="2" name="Platshållare för bild 1">
            <a:extLst>
              <a:ext uri="{FF2B5EF4-FFF2-40B4-BE49-F238E27FC236}">
                <a16:creationId xmlns:a16="http://schemas.microsoft.com/office/drawing/2014/main" id="{0C4CC642-9F10-4968-9269-CBEFC21769DE}"/>
              </a:ext>
            </a:extLst>
          </p:cNvPr>
          <p:cNvPicPr>
            <a:picLocks noGrp="1" noChangeAspect="1"/>
          </p:cNvPicPr>
          <p:nvPr>
            <p:ph type="pic" sz="quarter" idx="13"/>
          </p:nvPr>
        </p:nvPicPr>
        <p:blipFill>
          <a:blip r:embed="rId3"/>
          <a:srcRect l="11053" r="11053"/>
          <a:stretch>
            <a:fillRect/>
          </a:stretch>
        </p:blipFill>
        <p:spPr>
          <a:xfrm>
            <a:off x="150623" y="1384487"/>
            <a:ext cx="2843213" cy="2081213"/>
          </a:xfrm>
          <a:prstGeom prst="rect">
            <a:avLst/>
          </a:prstGeom>
        </p:spPr>
      </p:pic>
      <p:sp>
        <p:nvSpPr>
          <p:cNvPr id="6" name="Rektangel 5">
            <a:extLst>
              <a:ext uri="{FF2B5EF4-FFF2-40B4-BE49-F238E27FC236}">
                <a16:creationId xmlns:a16="http://schemas.microsoft.com/office/drawing/2014/main" id="{C30DEA62-0F83-4753-94C2-9741698F9CF2}"/>
              </a:ext>
            </a:extLst>
          </p:cNvPr>
          <p:cNvSpPr/>
          <p:nvPr/>
        </p:nvSpPr>
        <p:spPr>
          <a:xfrm>
            <a:off x="509" y="4640025"/>
            <a:ext cx="1187624" cy="230832"/>
          </a:xfrm>
          <a:prstGeom prst="rect">
            <a:avLst/>
          </a:prstGeom>
        </p:spPr>
        <p:txBody>
          <a:bodyPr wrap="square">
            <a:spAutoFit/>
          </a:bodyPr>
          <a:lstStyle/>
          <a:p>
            <a:r>
              <a:rPr lang="sv-SE" sz="900">
                <a:solidFill>
                  <a:schemeClr val="bg2"/>
                </a:solidFill>
              </a:rPr>
              <a:t>Foto: </a:t>
            </a:r>
            <a:r>
              <a:rPr lang="sv-SE" sz="900" err="1">
                <a:solidFill>
                  <a:schemeClr val="bg2"/>
                </a:solidFill>
              </a:rPr>
              <a:t>Envytech</a:t>
            </a:r>
            <a:endParaRPr lang="sv-SE" sz="900">
              <a:solidFill>
                <a:schemeClr val="bg2"/>
              </a:solidFill>
            </a:endParaRPr>
          </a:p>
        </p:txBody>
      </p:sp>
      <p:sp>
        <p:nvSpPr>
          <p:cNvPr id="8" name="textruta 7">
            <a:extLst>
              <a:ext uri="{FF2B5EF4-FFF2-40B4-BE49-F238E27FC236}">
                <a16:creationId xmlns:a16="http://schemas.microsoft.com/office/drawing/2014/main" id="{9D997B1F-9C14-4F34-A84F-2EA0FDE46EDA}"/>
              </a:ext>
            </a:extLst>
          </p:cNvPr>
          <p:cNvSpPr txBox="1"/>
          <p:nvPr/>
        </p:nvSpPr>
        <p:spPr>
          <a:xfrm>
            <a:off x="128382" y="3194715"/>
            <a:ext cx="1368152" cy="230832"/>
          </a:xfrm>
          <a:prstGeom prst="rect">
            <a:avLst/>
          </a:prstGeom>
          <a:noFill/>
        </p:spPr>
        <p:txBody>
          <a:bodyPr wrap="square" rtlCol="0">
            <a:spAutoFit/>
          </a:bodyPr>
          <a:lstStyle/>
          <a:p>
            <a:r>
              <a:rPr lang="sv-SE" sz="900">
                <a:solidFill>
                  <a:schemeClr val="bg1"/>
                </a:solidFill>
              </a:rPr>
              <a:t>Foto: </a:t>
            </a:r>
            <a:r>
              <a:rPr lang="sv-SE" sz="900" err="1">
                <a:solidFill>
                  <a:schemeClr val="bg1"/>
                </a:solidFill>
              </a:rPr>
              <a:t>Envytech</a:t>
            </a:r>
            <a:endParaRPr lang="sv-SE" sz="900">
              <a:solidFill>
                <a:schemeClr val="bg1"/>
              </a:solidFill>
            </a:endParaRPr>
          </a:p>
        </p:txBody>
      </p:sp>
    </p:spTree>
    <p:extLst>
      <p:ext uri="{BB962C8B-B14F-4D97-AF65-F5344CB8AC3E}">
        <p14:creationId xmlns:p14="http://schemas.microsoft.com/office/powerpoint/2010/main" val="38355139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D2AFE8FF-0D67-9342-A73D-FE46CE2DF100}"/>
              </a:ext>
            </a:extLst>
          </p:cNvPr>
          <p:cNvSpPr>
            <a:spLocks noGrp="1"/>
          </p:cNvSpPr>
          <p:nvPr>
            <p:ph type="ftr" sz="quarter" idx="11"/>
          </p:nvPr>
        </p:nvSpPr>
        <p:spPr/>
        <p:txBody>
          <a:bodyPr/>
          <a:lstStyle/>
          <a:p>
            <a:pPr algn="l"/>
            <a:r>
              <a:rPr lang="sv-SE"/>
              <a:t>NATURVÅRDSVERKET | SWEDISH ENVIRONMENTAL PROTECTION AGENCY</a:t>
            </a:r>
          </a:p>
        </p:txBody>
      </p:sp>
      <p:sp>
        <p:nvSpPr>
          <p:cNvPr id="4" name="Platshållare för bildnummer 3">
            <a:extLst>
              <a:ext uri="{FF2B5EF4-FFF2-40B4-BE49-F238E27FC236}">
                <a16:creationId xmlns:a16="http://schemas.microsoft.com/office/drawing/2014/main" id="{3BCA399C-CA7A-5244-9DC2-0A455669CA72}"/>
              </a:ext>
            </a:extLst>
          </p:cNvPr>
          <p:cNvSpPr>
            <a:spLocks noGrp="1"/>
          </p:cNvSpPr>
          <p:nvPr>
            <p:ph type="sldNum" sz="quarter" idx="12"/>
          </p:nvPr>
        </p:nvSpPr>
        <p:spPr/>
        <p:txBody>
          <a:bodyPr/>
          <a:lstStyle/>
          <a:p>
            <a:fld id="{1844E2AD-2CA4-4022-8F3B-D585D66E2E30}" type="slidenum">
              <a:rPr lang="sv-SE" smtClean="0"/>
              <a:pPr/>
              <a:t>8</a:t>
            </a:fld>
            <a:endParaRPr lang="sv-SE"/>
          </a:p>
        </p:txBody>
      </p:sp>
      <p:sp>
        <p:nvSpPr>
          <p:cNvPr id="12" name="Platshållare för text 11">
            <a:extLst>
              <a:ext uri="{FF2B5EF4-FFF2-40B4-BE49-F238E27FC236}">
                <a16:creationId xmlns:a16="http://schemas.microsoft.com/office/drawing/2014/main" id="{18ACEDCB-A510-424F-884F-98681925804F}"/>
              </a:ext>
            </a:extLst>
          </p:cNvPr>
          <p:cNvSpPr>
            <a:spLocks noGrp="1"/>
          </p:cNvSpPr>
          <p:nvPr>
            <p:ph type="body" sz="quarter" idx="14"/>
          </p:nvPr>
        </p:nvSpPr>
        <p:spPr/>
        <p:txBody>
          <a:bodyPr/>
          <a:lstStyle/>
          <a:p>
            <a:pPr marL="0" indent="0">
              <a:buNone/>
            </a:pPr>
            <a:r>
              <a:rPr lang="sv-SE"/>
              <a:t>PFAS i samhället = PFAS i avfallet</a:t>
            </a:r>
          </a:p>
          <a:p>
            <a:pPr marL="0" indent="0">
              <a:buNone/>
            </a:pPr>
            <a:r>
              <a:rPr lang="sv-SE"/>
              <a:t>Reglering i inflöde eller utflöde?</a:t>
            </a:r>
          </a:p>
          <a:p>
            <a:r>
              <a:rPr lang="sv-SE"/>
              <a:t>Begränsning i inkommande avfall</a:t>
            </a:r>
          </a:p>
          <a:p>
            <a:pPr lvl="1"/>
            <a:r>
              <a:rPr lang="sv-SE"/>
              <a:t>Deponering – sista utvägen</a:t>
            </a:r>
          </a:p>
          <a:p>
            <a:r>
              <a:rPr lang="sv-SE"/>
              <a:t>Utsläppsgränsvärden för lakvatten</a:t>
            </a:r>
          </a:p>
          <a:p>
            <a:pPr lvl="1"/>
            <a:r>
              <a:rPr lang="sv-SE"/>
              <a:t>Enskild prövning</a:t>
            </a:r>
          </a:p>
          <a:p>
            <a:pPr lvl="1"/>
            <a:r>
              <a:rPr lang="sv-SE"/>
              <a:t>Tillgängliga reningsmetoder</a:t>
            </a:r>
          </a:p>
          <a:p>
            <a:pPr marL="342900" lvl="1" indent="0">
              <a:buNone/>
            </a:pPr>
            <a:endParaRPr lang="sv-SE"/>
          </a:p>
          <a:p>
            <a:endParaRPr lang="sv-SE"/>
          </a:p>
          <a:p>
            <a:pPr marL="0" indent="0">
              <a:buNone/>
            </a:pPr>
            <a:endParaRPr lang="sv-SE"/>
          </a:p>
          <a:p>
            <a:pPr marL="0" indent="0">
              <a:buNone/>
            </a:pPr>
            <a:endParaRPr lang="sv-SE"/>
          </a:p>
        </p:txBody>
      </p:sp>
      <p:sp>
        <p:nvSpPr>
          <p:cNvPr id="10" name="Rubrik 9">
            <a:extLst>
              <a:ext uri="{FF2B5EF4-FFF2-40B4-BE49-F238E27FC236}">
                <a16:creationId xmlns:a16="http://schemas.microsoft.com/office/drawing/2014/main" id="{7C0AAA99-5EB9-5647-872F-3E530B824590}"/>
              </a:ext>
            </a:extLst>
          </p:cNvPr>
          <p:cNvSpPr>
            <a:spLocks noGrp="1"/>
          </p:cNvSpPr>
          <p:nvPr>
            <p:ph type="title"/>
          </p:nvPr>
        </p:nvSpPr>
        <p:spPr/>
        <p:txBody>
          <a:bodyPr/>
          <a:lstStyle/>
          <a:p>
            <a:r>
              <a:rPr lang="sv-SE"/>
              <a:t>Utmaningen med PFAS vid deponier</a:t>
            </a:r>
          </a:p>
        </p:txBody>
      </p:sp>
      <p:sp>
        <p:nvSpPr>
          <p:cNvPr id="5" name="textruta 4">
            <a:extLst>
              <a:ext uri="{FF2B5EF4-FFF2-40B4-BE49-F238E27FC236}">
                <a16:creationId xmlns:a16="http://schemas.microsoft.com/office/drawing/2014/main" id="{273B7BD6-0732-4E66-B0C6-768B5938D8E0}"/>
              </a:ext>
            </a:extLst>
          </p:cNvPr>
          <p:cNvSpPr txBox="1"/>
          <p:nvPr/>
        </p:nvSpPr>
        <p:spPr>
          <a:xfrm>
            <a:off x="251520" y="4640025"/>
            <a:ext cx="2479104" cy="230832"/>
          </a:xfrm>
          <a:prstGeom prst="rect">
            <a:avLst/>
          </a:prstGeom>
          <a:noFill/>
        </p:spPr>
        <p:txBody>
          <a:bodyPr wrap="square" rtlCol="0">
            <a:spAutoFit/>
          </a:bodyPr>
          <a:lstStyle/>
          <a:p>
            <a:r>
              <a:rPr lang="sv-SE" sz="900">
                <a:solidFill>
                  <a:schemeClr val="bg1"/>
                </a:solidFill>
              </a:rPr>
              <a:t>Bild: Helene Ek, Länsstyrelsen Östergötland</a:t>
            </a:r>
          </a:p>
        </p:txBody>
      </p:sp>
      <p:pic>
        <p:nvPicPr>
          <p:cNvPr id="8" name="Platshållare för bild 7">
            <a:extLst>
              <a:ext uri="{FF2B5EF4-FFF2-40B4-BE49-F238E27FC236}">
                <a16:creationId xmlns:a16="http://schemas.microsoft.com/office/drawing/2014/main" id="{C4FD63AE-1E1D-445B-A94C-9BE1A79C9D6E}"/>
              </a:ext>
            </a:extLst>
          </p:cNvPr>
          <p:cNvPicPr>
            <a:picLocks noGrp="1" noChangeAspect="1"/>
          </p:cNvPicPr>
          <p:nvPr>
            <p:ph type="pic" sz="quarter" idx="13"/>
          </p:nvPr>
        </p:nvPicPr>
        <p:blipFill>
          <a:blip r:embed="rId3"/>
          <a:srcRect l="16631" r="16631"/>
          <a:stretch>
            <a:fillRect/>
          </a:stretch>
        </p:blipFill>
        <p:spPr>
          <a:xfrm>
            <a:off x="0" y="0"/>
            <a:ext cx="2843213" cy="4868863"/>
          </a:xfrm>
          <a:prstGeom prst="rect">
            <a:avLst/>
          </a:prstGeom>
        </p:spPr>
      </p:pic>
    </p:spTree>
    <p:extLst>
      <p:ext uri="{BB962C8B-B14F-4D97-AF65-F5344CB8AC3E}">
        <p14:creationId xmlns:p14="http://schemas.microsoft.com/office/powerpoint/2010/main" val="3656942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EC086235-CFD7-C348-BA49-60AB4592193C}"/>
              </a:ext>
            </a:extLst>
          </p:cNvPr>
          <p:cNvSpPr>
            <a:spLocks noGrp="1"/>
          </p:cNvSpPr>
          <p:nvPr>
            <p:ph type="ftr" sz="quarter" idx="11"/>
          </p:nvPr>
        </p:nvSpPr>
        <p:spPr>
          <a:xfrm>
            <a:off x="323528" y="4869726"/>
            <a:ext cx="3086100" cy="273844"/>
          </a:xfrm>
        </p:spPr>
        <p:txBody>
          <a:bodyPr/>
          <a:lstStyle/>
          <a:p>
            <a:r>
              <a:rPr lang="sv-SE"/>
              <a:t>NATURVÅRDSVERKET | SWEDISH ENVIRONMENTAL PROTECTION AGENCY</a:t>
            </a:r>
          </a:p>
        </p:txBody>
      </p:sp>
      <p:sp>
        <p:nvSpPr>
          <p:cNvPr id="3" name="Platshållare för bildnummer 2">
            <a:extLst>
              <a:ext uri="{FF2B5EF4-FFF2-40B4-BE49-F238E27FC236}">
                <a16:creationId xmlns:a16="http://schemas.microsoft.com/office/drawing/2014/main" id="{C953B614-6C8E-D542-934C-5194512F6F9D}"/>
              </a:ext>
            </a:extLst>
          </p:cNvPr>
          <p:cNvSpPr>
            <a:spLocks noGrp="1"/>
          </p:cNvSpPr>
          <p:nvPr>
            <p:ph type="sldNum" sz="quarter" idx="12"/>
          </p:nvPr>
        </p:nvSpPr>
        <p:spPr>
          <a:xfrm>
            <a:off x="6835080" y="4869656"/>
            <a:ext cx="2057400" cy="273844"/>
          </a:xfrm>
        </p:spPr>
        <p:txBody>
          <a:bodyPr/>
          <a:lstStyle/>
          <a:p>
            <a:fld id="{1844E2AD-2CA4-4022-8F3B-D585D66E2E30}" type="slidenum">
              <a:rPr lang="sv-SE" smtClean="0"/>
              <a:pPr/>
              <a:t>9</a:t>
            </a:fld>
            <a:endParaRPr lang="sv-SE"/>
          </a:p>
        </p:txBody>
      </p:sp>
      <p:sp>
        <p:nvSpPr>
          <p:cNvPr id="12" name="Platshållare för text 11">
            <a:extLst>
              <a:ext uri="{FF2B5EF4-FFF2-40B4-BE49-F238E27FC236}">
                <a16:creationId xmlns:a16="http://schemas.microsoft.com/office/drawing/2014/main" id="{0A01A502-803B-E649-9486-2A7C687983AD}"/>
              </a:ext>
            </a:extLst>
          </p:cNvPr>
          <p:cNvSpPr>
            <a:spLocks noGrp="1"/>
          </p:cNvSpPr>
          <p:nvPr>
            <p:ph type="body" sz="quarter" idx="14"/>
          </p:nvPr>
        </p:nvSpPr>
        <p:spPr>
          <a:xfrm>
            <a:off x="323528" y="1563638"/>
            <a:ext cx="5832648" cy="3024336"/>
          </a:xfrm>
        </p:spPr>
        <p:txBody>
          <a:bodyPr/>
          <a:lstStyle/>
          <a:p>
            <a:endParaRPr lang="sv-SE"/>
          </a:p>
          <a:p>
            <a:pPr lvl="2"/>
            <a:r>
              <a:rPr lang="sv-SE"/>
              <a:t>Översyn av mottagningsföreskrifterna (NFS 2004:10)</a:t>
            </a:r>
          </a:p>
          <a:p>
            <a:pPr lvl="2"/>
            <a:endParaRPr lang="sv-SE"/>
          </a:p>
          <a:p>
            <a:pPr lvl="2"/>
            <a:r>
              <a:rPr lang="sv-SE"/>
              <a:t>BAT-slutsatser (Industriutsläppsdirektivet, IED)</a:t>
            </a:r>
          </a:p>
          <a:p>
            <a:pPr lvl="3"/>
            <a:r>
              <a:rPr lang="sv-SE"/>
              <a:t>Avfallsbehandling (WT)</a:t>
            </a:r>
          </a:p>
          <a:p>
            <a:pPr lvl="3"/>
            <a:r>
              <a:rPr lang="sv-SE"/>
              <a:t>Deponier?</a:t>
            </a:r>
          </a:p>
          <a:p>
            <a:pPr marL="685800" lvl="2" indent="0">
              <a:buNone/>
            </a:pPr>
            <a:endParaRPr lang="sv-SE"/>
          </a:p>
          <a:p>
            <a:pPr lvl="1"/>
            <a:endParaRPr lang="sv-SE"/>
          </a:p>
          <a:p>
            <a:endParaRPr lang="sv-SE"/>
          </a:p>
        </p:txBody>
      </p:sp>
      <p:sp>
        <p:nvSpPr>
          <p:cNvPr id="10" name="Rubrik 9">
            <a:extLst>
              <a:ext uri="{FF2B5EF4-FFF2-40B4-BE49-F238E27FC236}">
                <a16:creationId xmlns:a16="http://schemas.microsoft.com/office/drawing/2014/main" id="{8412067D-8539-3E41-B06C-D04C2BCAE7D0}"/>
              </a:ext>
            </a:extLst>
          </p:cNvPr>
          <p:cNvSpPr>
            <a:spLocks noGrp="1"/>
          </p:cNvSpPr>
          <p:nvPr>
            <p:ph type="title"/>
          </p:nvPr>
        </p:nvSpPr>
        <p:spPr>
          <a:xfrm>
            <a:off x="323528" y="267494"/>
            <a:ext cx="5832648" cy="1152128"/>
          </a:xfrm>
        </p:spPr>
        <p:txBody>
          <a:bodyPr/>
          <a:lstStyle/>
          <a:p>
            <a:r>
              <a:rPr lang="sv-SE"/>
              <a:t>Kommande reglering?</a:t>
            </a:r>
          </a:p>
        </p:txBody>
      </p:sp>
      <p:sp>
        <p:nvSpPr>
          <p:cNvPr id="8" name="textruta 7">
            <a:extLst>
              <a:ext uri="{FF2B5EF4-FFF2-40B4-BE49-F238E27FC236}">
                <a16:creationId xmlns:a16="http://schemas.microsoft.com/office/drawing/2014/main" id="{86DFAF8A-E2D1-46E8-B560-4E2EA0485FAF}"/>
              </a:ext>
            </a:extLst>
          </p:cNvPr>
          <p:cNvSpPr txBox="1"/>
          <p:nvPr/>
        </p:nvSpPr>
        <p:spPr>
          <a:xfrm>
            <a:off x="6484801" y="4587974"/>
            <a:ext cx="2479104" cy="230832"/>
          </a:xfrm>
          <a:prstGeom prst="rect">
            <a:avLst/>
          </a:prstGeom>
          <a:noFill/>
        </p:spPr>
        <p:txBody>
          <a:bodyPr wrap="square" rtlCol="0">
            <a:spAutoFit/>
          </a:bodyPr>
          <a:lstStyle/>
          <a:p>
            <a:r>
              <a:rPr lang="sv-SE" sz="900">
                <a:solidFill>
                  <a:schemeClr val="bg1"/>
                </a:solidFill>
              </a:rPr>
              <a:t>Bild: Hanna </a:t>
            </a:r>
            <a:r>
              <a:rPr lang="sv-SE" sz="900" err="1">
                <a:solidFill>
                  <a:schemeClr val="bg1"/>
                </a:solidFill>
              </a:rPr>
              <a:t>Östfeldt</a:t>
            </a:r>
            <a:r>
              <a:rPr lang="sv-SE" sz="900">
                <a:solidFill>
                  <a:schemeClr val="bg1"/>
                </a:solidFill>
              </a:rPr>
              <a:t>, Stockholm vatten</a:t>
            </a:r>
          </a:p>
        </p:txBody>
      </p:sp>
      <p:sp>
        <p:nvSpPr>
          <p:cNvPr id="13" name="textruta 12">
            <a:extLst>
              <a:ext uri="{FF2B5EF4-FFF2-40B4-BE49-F238E27FC236}">
                <a16:creationId xmlns:a16="http://schemas.microsoft.com/office/drawing/2014/main" id="{90F4DC28-EAFE-44D4-8317-D116C82FEA7C}"/>
              </a:ext>
            </a:extLst>
          </p:cNvPr>
          <p:cNvSpPr txBox="1"/>
          <p:nvPr/>
        </p:nvSpPr>
        <p:spPr>
          <a:xfrm>
            <a:off x="6412314" y="4620716"/>
            <a:ext cx="2281394" cy="230832"/>
          </a:xfrm>
          <a:prstGeom prst="rect">
            <a:avLst/>
          </a:prstGeom>
          <a:noFill/>
        </p:spPr>
        <p:txBody>
          <a:bodyPr wrap="none" rtlCol="0">
            <a:spAutoFit/>
          </a:bodyPr>
          <a:lstStyle/>
          <a:p>
            <a:r>
              <a:rPr lang="sv-SE" sz="900">
                <a:solidFill>
                  <a:schemeClr val="bg2"/>
                </a:solidFill>
              </a:rPr>
              <a:t>Foto: Hanna </a:t>
            </a:r>
            <a:r>
              <a:rPr lang="sv-SE" sz="900" err="1">
                <a:solidFill>
                  <a:schemeClr val="bg2"/>
                </a:solidFill>
              </a:rPr>
              <a:t>Östfeldt</a:t>
            </a:r>
            <a:r>
              <a:rPr lang="sv-SE" sz="900">
                <a:solidFill>
                  <a:schemeClr val="bg2"/>
                </a:solidFill>
              </a:rPr>
              <a:t>, Stockholm Vatten</a:t>
            </a:r>
          </a:p>
        </p:txBody>
      </p:sp>
      <p:pic>
        <p:nvPicPr>
          <p:cNvPr id="16" name="Platshållare för bild 15">
            <a:extLst>
              <a:ext uri="{FF2B5EF4-FFF2-40B4-BE49-F238E27FC236}">
                <a16:creationId xmlns:a16="http://schemas.microsoft.com/office/drawing/2014/main" id="{EFB90444-774E-54F5-5462-77EBA1D18334}"/>
              </a:ext>
            </a:extLst>
          </p:cNvPr>
          <p:cNvPicPr>
            <a:picLocks noGrp="1" noChangeAspect="1"/>
          </p:cNvPicPr>
          <p:nvPr>
            <p:ph type="pic" sz="quarter" idx="13"/>
          </p:nvPr>
        </p:nvPicPr>
        <p:blipFill>
          <a:blip r:embed="rId3"/>
          <a:srcRect l="20667" r="20667"/>
          <a:stretch>
            <a:fillRect/>
          </a:stretch>
        </p:blipFill>
        <p:spPr>
          <a:prstGeom prst="rect">
            <a:avLst/>
          </a:prstGeom>
        </p:spPr>
      </p:pic>
    </p:spTree>
    <p:extLst>
      <p:ext uri="{BB962C8B-B14F-4D97-AF65-F5344CB8AC3E}">
        <p14:creationId xmlns:p14="http://schemas.microsoft.com/office/powerpoint/2010/main" val="3204135458"/>
      </p:ext>
    </p:extLst>
  </p:cSld>
  <p:clrMapOvr>
    <a:masterClrMapping/>
  </p:clrMapOvr>
</p:sld>
</file>

<file path=ppt/theme/theme1.xml><?xml version="1.0" encoding="utf-8"?>
<a:theme xmlns:a="http://schemas.openxmlformats.org/drawingml/2006/main" name="Office-tema">
  <a:themeElements>
    <a:clrScheme name="NV 2021 ljust tema">
      <a:dk1>
        <a:srgbClr val="000000"/>
      </a:dk1>
      <a:lt1>
        <a:srgbClr val="FFFFFF"/>
      </a:lt1>
      <a:dk2>
        <a:srgbClr val="003366"/>
      </a:dk2>
      <a:lt2>
        <a:srgbClr val="FFFFFF"/>
      </a:lt2>
      <a:accent1>
        <a:srgbClr val="ACCFDB"/>
      </a:accent1>
      <a:accent2>
        <a:srgbClr val="003366"/>
      </a:accent2>
      <a:accent3>
        <a:srgbClr val="9B6C17"/>
      </a:accent3>
      <a:accent4>
        <a:srgbClr val="0614FF"/>
      </a:accent4>
      <a:accent5>
        <a:srgbClr val="34A775"/>
      </a:accent5>
      <a:accent6>
        <a:srgbClr val="02FEAF"/>
      </a:accent6>
      <a:hlink>
        <a:srgbClr val="0000FF"/>
      </a:hlink>
      <a:folHlink>
        <a:srgbClr val="80008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07F921F-7BB0-477F-A864-B36C2CF10E3D}" vid="{F2304775-93A5-4A6D-A72C-0F65ACB3FB85}"/>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iariefört xmlns="60bf9011-4c84-490e-879e-bf0d29284be5">false</Diariefört>
    <Ärendenummer xmlns="60bf9011-4c84-490e-879e-bf0d29284be5" xsi:nil="true"/>
    <lcf76f155ced4ddcb4097134ff3c332f xmlns="8b4388f5-57ce-4f69-97dc-9be368a194bd">
      <Terms xmlns="http://schemas.microsoft.com/office/infopath/2007/PartnerControls"/>
    </lcf76f155ced4ddcb4097134ff3c332f>
    <TaxCatchAll xmlns="67c04037-aca0-4118-917b-9b3d188107f6" xsi:nil="true"/>
    <i0297e7f0ba4498fb472045cc2479b7e xmlns="67c04037-aca0-4118-917b-9b3d188107f6">
      <Terms xmlns="http://schemas.microsoft.com/office/infopath/2007/PartnerControls"/>
    </i0297e7f0ba4498fb472045cc2479b7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F8792D57F83A1E46AF9865D2B3184168" ma:contentTypeVersion="19" ma:contentTypeDescription="Skapa ett nytt dokument." ma:contentTypeScope="" ma:versionID="7d82d75bbbf0905cf5aa472747617a9c">
  <xsd:schema xmlns:xsd="http://www.w3.org/2001/XMLSchema" xmlns:xs="http://www.w3.org/2001/XMLSchema" xmlns:p="http://schemas.microsoft.com/office/2006/metadata/properties" xmlns:ns2="67c04037-aca0-4118-917b-9b3d188107f6" xmlns:ns3="60bf9011-4c84-490e-879e-bf0d29284be5" xmlns:ns4="8b4388f5-57ce-4f69-97dc-9be368a194bd" targetNamespace="http://schemas.microsoft.com/office/2006/metadata/properties" ma:root="true" ma:fieldsID="c840c70ce2a8aee11f41dbb01530df4d" ns2:_="" ns3:_="" ns4:_="">
    <xsd:import namespace="67c04037-aca0-4118-917b-9b3d188107f6"/>
    <xsd:import namespace="60bf9011-4c84-490e-879e-bf0d29284be5"/>
    <xsd:import namespace="8b4388f5-57ce-4f69-97dc-9be368a194bd"/>
    <xsd:element name="properties">
      <xsd:complexType>
        <xsd:sequence>
          <xsd:element name="documentManagement">
            <xsd:complexType>
              <xsd:all>
                <xsd:element ref="ns2:i0297e7f0ba4498fb472045cc2479b7e" minOccurs="0"/>
                <xsd:element ref="ns2:TaxCatchAll" minOccurs="0"/>
                <xsd:element ref="ns3:Ärendenummer" minOccurs="0"/>
                <xsd:element ref="ns3:Diariefört" minOccurs="0"/>
                <xsd:element ref="ns4:MediaServiceMetadata" minOccurs="0"/>
                <xsd:element ref="ns4:MediaServiceFastMetadata" minOccurs="0"/>
                <xsd:element ref="ns2:SharedWithUsers" minOccurs="0"/>
                <xsd:element ref="ns2:SharedWithDetails" minOccurs="0"/>
                <xsd:element ref="ns4:MediaServiceAutoTags"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lcf76f155ced4ddcb4097134ff3c332f" minOccurs="0"/>
                <xsd:element ref="ns4:MediaServiceObjectDetectorVersions" minOccurs="0"/>
                <xsd:element ref="ns4: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c04037-aca0-4118-917b-9b3d188107f6" elementFormDefault="qualified">
    <xsd:import namespace="http://schemas.microsoft.com/office/2006/documentManagement/types"/>
    <xsd:import namespace="http://schemas.microsoft.com/office/infopath/2007/PartnerControls"/>
    <xsd:element name="i0297e7f0ba4498fb472045cc2479b7e" ma:index="9" nillable="true" ma:taxonomy="true" ma:internalName="i0297e7f0ba4498fb472045cc2479b7e" ma:taxonomyFieldName="NV_Handlingstyp" ma:displayName="Handlingstyp" ma:fieldId="{20297e7f-0ba4-498f-b472-045cc2479b7e}" ma:sspId="f715b3c1-6faf-452c-928b-c1f971cfea52" ma:termSetId="a614e6fe-972d-4df8-9b00-7f0a944dfe6c"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38e17f15-5e7f-4dd6-8209-0abeac677187}" ma:internalName="TaxCatchAll" ma:showField="CatchAllData" ma:web="67c04037-aca0-4118-917b-9b3d188107f6">
      <xsd:complexType>
        <xsd:complexContent>
          <xsd:extension base="dms:MultiChoiceLookup">
            <xsd:sequence>
              <xsd:element name="Value" type="dms:Lookup" maxOccurs="unbounded" minOccurs="0" nillable="true"/>
            </xsd:sequence>
          </xsd:extension>
        </xsd:complexContent>
      </xsd:complexType>
    </xsd:element>
    <xsd:element name="SharedWithUsers" ma:index="15"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lat med informa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0bf9011-4c84-490e-879e-bf0d29284be5" elementFormDefault="qualified">
    <xsd:import namespace="http://schemas.microsoft.com/office/2006/documentManagement/types"/>
    <xsd:import namespace="http://schemas.microsoft.com/office/infopath/2007/PartnerControls"/>
    <xsd:element name="Ärendenummer" ma:index="11" nillable="true" ma:displayName="Ärendenummer" ma:internalName="_x00c4_rendenummer">
      <xsd:simpleType>
        <xsd:restriction base="dms:Text">
          <xsd:maxLength value="255"/>
        </xsd:restriction>
      </xsd:simpleType>
    </xsd:element>
    <xsd:element name="Diariefört" ma:index="12" nillable="true" ma:displayName="Diarieförd" ma:default="0" ma:description="För Modena" ma:internalName="Diarief_x00f6_rt">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8b4388f5-57ce-4f69-97dc-9be368a194bd"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Tags" ma:index="17" nillable="true" ma:displayName="Tags" ma:internalName="MediaServiceAutoTag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DateTaken" ma:index="22" nillable="true" ma:displayName="MediaServiceDateTaken" ma:hidden="true" ma:internalName="MediaServiceDateTaken" ma:readOnly="true">
      <xsd:simpleType>
        <xsd:restriction base="dms:Text"/>
      </xsd:simpleType>
    </xsd:element>
    <xsd:element name="lcf76f155ced4ddcb4097134ff3c332f" ma:index="24" nillable="true" ma:taxonomy="true" ma:internalName="lcf76f155ced4ddcb4097134ff3c332f" ma:taxonomyFieldName="MediaServiceImageTags" ma:displayName="Bildmarkeringar" ma:readOnly="false" ma:fieldId="{5cf76f15-5ced-4ddc-b409-7134ff3c332f}" ma:taxonomyMulti="true" ma:sspId="f715b3c1-6faf-452c-928b-c1f971cfea5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OCR" ma:index="26"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2D4A313-DB1A-4665-A208-527B374BA8A9}">
  <ds:schemaRefs>
    <ds:schemaRef ds:uri="http://schemas.microsoft.com/sharepoint/v3/contenttype/forms"/>
  </ds:schemaRefs>
</ds:datastoreItem>
</file>

<file path=customXml/itemProps2.xml><?xml version="1.0" encoding="utf-8"?>
<ds:datastoreItem xmlns:ds="http://schemas.openxmlformats.org/officeDocument/2006/customXml" ds:itemID="{70AA5F0E-F43F-41C4-AE95-B01BF9579F56}">
  <ds:schemaRefs>
    <ds:schemaRef ds:uri="67296a71-10b2-4ba2-8bf6-4a825978f622"/>
    <ds:schemaRef ds:uri="http://purl.org/dc/terms/"/>
    <ds:schemaRef ds:uri="http://schemas.openxmlformats.org/package/2006/metadata/core-properties"/>
    <ds:schemaRef ds:uri="a7da336e-85a5-45b9-9f12-8db09425aabd"/>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60bf9011-4c84-490e-879e-bf0d29284be5"/>
    <ds:schemaRef ds:uri="http://www.w3.org/XML/1998/namespace"/>
  </ds:schemaRefs>
</ds:datastoreItem>
</file>

<file path=customXml/itemProps3.xml><?xml version="1.0" encoding="utf-8"?>
<ds:datastoreItem xmlns:ds="http://schemas.openxmlformats.org/officeDocument/2006/customXml" ds:itemID="{350861DB-29C5-426E-86DC-BC286707A1CD}"/>
</file>

<file path=docProps/app.xml><?xml version="1.0" encoding="utf-8"?>
<Properties xmlns="http://schemas.openxmlformats.org/officeDocument/2006/extended-properties" xmlns:vt="http://schemas.openxmlformats.org/officeDocument/2006/docPropsVTypes">
  <Template>nv-ljus-sve-16-9</Template>
  <TotalTime>86</TotalTime>
  <Words>1887</Words>
  <Application>Microsoft Office PowerPoint</Application>
  <PresentationFormat>Bildspel på skärmen (16:9)</PresentationFormat>
  <Paragraphs>208</Paragraphs>
  <Slides>10</Slides>
  <Notes>9</Notes>
  <HiddenSlides>0</HiddenSlides>
  <MMClips>0</MMClips>
  <ScaleCrop>false</ScaleCrop>
  <HeadingPairs>
    <vt:vector size="6" baseType="variant">
      <vt:variant>
        <vt:lpstr>Använt teckensnitt</vt:lpstr>
      </vt:variant>
      <vt:variant>
        <vt:i4>2</vt:i4>
      </vt:variant>
      <vt:variant>
        <vt:lpstr>Tema</vt:lpstr>
      </vt:variant>
      <vt:variant>
        <vt:i4>1</vt:i4>
      </vt:variant>
      <vt:variant>
        <vt:lpstr>Bildrubriker</vt:lpstr>
      </vt:variant>
      <vt:variant>
        <vt:i4>10</vt:i4>
      </vt:variant>
    </vt:vector>
  </HeadingPairs>
  <TitlesOfParts>
    <vt:vector size="13" baseType="lpstr">
      <vt:lpstr>Arial</vt:lpstr>
      <vt:lpstr>Times New Roman</vt:lpstr>
      <vt:lpstr>Office-tema</vt:lpstr>
      <vt:lpstr>PFAS vid deponier 2023-11-22 Jenny Håkansson   Naturvårdsverket </vt:lpstr>
      <vt:lpstr>Problembeskrivning</vt:lpstr>
      <vt:lpstr>Projektet PFAS vid deponier</vt:lpstr>
      <vt:lpstr>Projektets innehåll</vt:lpstr>
      <vt:lpstr>Metod</vt:lpstr>
      <vt:lpstr>Resultat</vt:lpstr>
      <vt:lpstr>Reningstekniker för lakvatten</vt:lpstr>
      <vt:lpstr>Utmaningen med PFAS vid deponier</vt:lpstr>
      <vt:lpstr>Kommande reglering?</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PFAS</dc:title>
  <dc:creator>Jenny</dc:creator>
  <cp:lastModifiedBy>Håkansson, Jenny</cp:lastModifiedBy>
  <cp:revision>2</cp:revision>
  <dcterms:created xsi:type="dcterms:W3CDTF">2021-08-17T15:02:50Z</dcterms:created>
  <dcterms:modified xsi:type="dcterms:W3CDTF">2023-11-27T21:21:39Z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0x010100022F45CA453F59458DAD0B0611DB8B4B</vt:lpwstr>
  </property>
  <property fmtid="{D5CDD505-2E9C-101B-9397-08002B2CF9AE}" pid="3" name="MediaServiceImageTags">
    <vt:lpwstr/>
  </property>
</Properties>
</file>