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7" r:id="rId5"/>
    <p:sldId id="260" r:id="rId6"/>
    <p:sldId id="336" r:id="rId7"/>
    <p:sldId id="261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1" autoAdjust="0"/>
    <p:restoredTop sz="85031" autoAdjust="0"/>
  </p:normalViewPr>
  <p:slideViewPr>
    <p:cSldViewPr snapToGrid="0">
      <p:cViewPr varScale="1">
        <p:scale>
          <a:sx n="93" d="100"/>
          <a:sy n="93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D5477-26E8-4951-8CD5-8FFBF7A7AA62}" type="datetimeFigureOut">
              <a:rPr lang="sv-SE" smtClean="0"/>
              <a:t>2023-11-20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9B87-50EB-4F04-8314-7EC272D580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10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Riskbedömning ur ett myndighetsperspektiv</a:t>
            </a:r>
          </a:p>
          <a:p>
            <a:pPr marL="171450" indent="-171450">
              <a:buFontTx/>
              <a:buChar char="-"/>
            </a:pPr>
            <a:r>
              <a:rPr lang="sv-SE" dirty="0"/>
              <a:t>Myndighetens roll</a:t>
            </a:r>
          </a:p>
          <a:p>
            <a:pPr marL="171450" indent="-171450">
              <a:buFontTx/>
              <a:buChar char="-"/>
            </a:pPr>
            <a:r>
              <a:rPr lang="sv-SE" dirty="0"/>
              <a:t>Viktigt moment att bedöma risker, när ska man göra något</a:t>
            </a:r>
          </a:p>
          <a:p>
            <a:pPr marL="171450" indent="-171450">
              <a:buFontTx/>
              <a:buChar char="-"/>
            </a:pPr>
            <a:r>
              <a:rPr lang="sv-SE" dirty="0"/>
              <a:t>PFAS områden skiljer sig ofta avsevärt från andra förorenade områden, större utbredning av föroreningen, större spridning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9B87-50EB-4F04-8314-7EC272D5800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73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en översiktlig riskbedömning – ofta är jämförvärden en viktig faktor för att bedöma risker för människors hälsa och miljön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9B87-50EB-4F04-8314-7EC272D5800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98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NV – platsspecifik bedömning, är 2015 ej lämpliga behövs andra jämförvärden</a:t>
            </a:r>
          </a:p>
          <a:p>
            <a:r>
              <a:rPr lang="sv-SE" dirty="0"/>
              <a:t>Redan vid enkel riskbedömning – titta på </a:t>
            </a:r>
            <a:r>
              <a:rPr lang="sv-SE" dirty="0" err="1"/>
              <a:t>EFSAs</a:t>
            </a:r>
            <a:r>
              <a:rPr lang="sv-SE" dirty="0"/>
              <a:t> TWI, SLVs värden för dricksvatten och SGUs tröskelvärden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9B87-50EB-4F04-8314-7EC272D5800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9B87-50EB-4F04-8314-7EC272D5800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84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78C09FD-2611-47E4-AFAF-163876F2A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0"/>
          <a:stretch/>
        </p:blipFill>
        <p:spPr>
          <a:xfrm>
            <a:off x="0" y="4977441"/>
            <a:ext cx="12192000" cy="19627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3E6D070-069D-4CAC-B6C9-2E2C002878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524" y="1568121"/>
            <a:ext cx="6205268" cy="238760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7565E7-B2D5-41D2-983B-500F2C041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524" y="4037422"/>
            <a:ext cx="6205268" cy="38793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6B6923D-2298-43C1-89E7-7502074CA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6161" r="24450" b="70228"/>
          <a:stretch/>
        </p:blipFill>
        <p:spPr>
          <a:xfrm>
            <a:off x="480713" y="387193"/>
            <a:ext cx="1836000" cy="9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2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.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C5773A-F815-47FD-A148-8EA24BA1A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1519" y="5601508"/>
            <a:ext cx="1648962" cy="845539"/>
          </a:xfrm>
          <a:prstGeom prst="rect">
            <a:avLst/>
          </a:prstGeom>
        </p:spPr>
      </p:pic>
      <p:grpSp>
        <p:nvGrpSpPr>
          <p:cNvPr id="5" name="Grupp 4">
            <a:extLst>
              <a:ext uri="{FF2B5EF4-FFF2-40B4-BE49-F238E27FC236}">
                <a16:creationId xmlns:a16="http://schemas.microsoft.com/office/drawing/2014/main" id="{5F0AD0C9-2FE7-4217-9443-758BB2874EDB}"/>
              </a:ext>
            </a:extLst>
          </p:cNvPr>
          <p:cNvGrpSpPr/>
          <p:nvPr userDrawn="1"/>
        </p:nvGrpSpPr>
        <p:grpSpPr>
          <a:xfrm>
            <a:off x="0" y="6737230"/>
            <a:ext cx="12192000" cy="120770"/>
            <a:chOff x="0" y="6186730"/>
            <a:chExt cx="7776468" cy="29344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42D6F3DE-C43B-4CC6-AB97-DC19A91EF57F}"/>
                </a:ext>
              </a:extLst>
            </p:cNvPr>
            <p:cNvSpPr/>
            <p:nvPr userDrawn="1"/>
          </p:nvSpPr>
          <p:spPr>
            <a:xfrm>
              <a:off x="0" y="6192415"/>
              <a:ext cx="1944117" cy="287760"/>
            </a:xfrm>
            <a:prstGeom prst="rect">
              <a:avLst/>
            </a:prstGeom>
            <a:solidFill>
              <a:srgbClr val="E2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D9855C6B-267D-4B12-ABD5-A564E4864F97}"/>
                </a:ext>
              </a:extLst>
            </p:cNvPr>
            <p:cNvSpPr/>
            <p:nvPr userDrawn="1"/>
          </p:nvSpPr>
          <p:spPr>
            <a:xfrm>
              <a:off x="1944117" y="6192415"/>
              <a:ext cx="1944117" cy="287760"/>
            </a:xfrm>
            <a:prstGeom prst="rect">
              <a:avLst/>
            </a:prstGeom>
            <a:solidFill>
              <a:srgbClr val="E4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47D61AC-8140-4A3B-9B7B-63667AD8E9E1}"/>
                </a:ext>
              </a:extLst>
            </p:cNvPr>
            <p:cNvSpPr/>
            <p:nvPr userDrawn="1"/>
          </p:nvSpPr>
          <p:spPr>
            <a:xfrm>
              <a:off x="3888234" y="6192415"/>
              <a:ext cx="1944117" cy="287760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2A102130-0538-4AE6-A196-E4ED5EF465A5}"/>
                </a:ext>
              </a:extLst>
            </p:cNvPr>
            <p:cNvSpPr/>
            <p:nvPr userDrawn="1"/>
          </p:nvSpPr>
          <p:spPr>
            <a:xfrm>
              <a:off x="5832351" y="6186730"/>
              <a:ext cx="1944117" cy="287760"/>
            </a:xfrm>
            <a:prstGeom prst="rect">
              <a:avLst/>
            </a:prstGeom>
            <a:solidFill>
              <a:srgbClr val="006A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3" name="Bildobjekt 2" descr="Illustration av Skåne och kontaktinformation till Länsstyrelsen Skåne. &#10;Postadress: 205 15 Malmö&#10;Besöksadress: Östra Boulevarden 62 A Kristianstad och Södergatan 5 i Malmö. &#10;Telefon: 010-224 10 00. &#10;E-post: skane@lansstyrelsen.se&#10;Webb: www.lansstyrelsen.se/skane">
            <a:extLst>
              <a:ext uri="{FF2B5EF4-FFF2-40B4-BE49-F238E27FC236}">
                <a16:creationId xmlns:a16="http://schemas.microsoft.com/office/drawing/2014/main" id="{6AB22824-9E16-4B0F-B241-6AB5FCE2A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69" y="367708"/>
            <a:ext cx="6186131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11076" y="647529"/>
            <a:ext cx="10871448" cy="571485"/>
          </a:xfr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2799"/>
              </a:lnSpc>
              <a:defRPr sz="254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/>
              <a:t>Innehåll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711076" y="1333288"/>
            <a:ext cx="10871448" cy="4571015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457133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1501"/>
              </a:spcAft>
              <a:buClrTx/>
              <a:buSzTx/>
              <a:buFont typeface="Arial" pitchFamily="34" charset="0"/>
              <a:buNone/>
              <a:tabLst/>
              <a:defRPr sz="1799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15563" indent="-302409">
              <a:buFont typeface="Arial" panose="020B0604020202020204" pitchFamily="34" charset="0"/>
              <a:buChar char="•"/>
              <a:defRPr sz="1482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51732" indent="-181446">
              <a:buFont typeface="Arial" panose="020B0604020202020204" pitchFamily="34" charset="0"/>
              <a:buChar char="•"/>
              <a:defRPr sz="127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469347" indent="-241927">
              <a:buFont typeface="Arial" panose="020B0604020202020204" pitchFamily="34" charset="0"/>
              <a:buChar char="•"/>
              <a:defRPr sz="127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926481" indent="-241927">
              <a:buFont typeface="Arial" panose="020B0604020202020204" pitchFamily="34" charset="0"/>
              <a:buChar char="•"/>
              <a:defRPr sz="127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  <a:lvl6pPr marL="2323130" indent="-181446">
              <a:buFont typeface="Arial" panose="020B0604020202020204" pitchFamily="34" charset="0"/>
              <a:buChar char="•"/>
              <a:defRPr sz="127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6pPr>
            <a:lvl7pPr marL="2840746" indent="-241927">
              <a:buFont typeface="Arial" panose="020B0604020202020204" pitchFamily="34" charset="0"/>
              <a:buChar char="•"/>
              <a:defRPr sz="127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7pPr>
            <a:lvl8pPr marL="3199929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8pPr>
            <a:lvl9pPr marL="3657063" indent="0">
              <a:buNone/>
              <a:defRPr sz="13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Listnivå 2</a:t>
            </a:r>
          </a:p>
          <a:p>
            <a:pPr lvl="2"/>
            <a:r>
              <a:rPr lang="sv-SE" dirty="0" err="1"/>
              <a:t>Ghghhghghghhghh</a:t>
            </a:r>
            <a:endParaRPr lang="sv-SE" dirty="0"/>
          </a:p>
          <a:p>
            <a:pPr lvl="3"/>
            <a:r>
              <a:rPr lang="sv-SE" dirty="0" err="1"/>
              <a:t>Dfdfd</a:t>
            </a:r>
            <a:endParaRPr lang="sv-SE" dirty="0"/>
          </a:p>
          <a:p>
            <a:pPr lvl="4"/>
            <a:r>
              <a:rPr lang="sv-SE" dirty="0" err="1"/>
              <a:t>Fhjhjhjfhjjhf</a:t>
            </a:r>
            <a:endParaRPr lang="sv-SE" dirty="0"/>
          </a:p>
          <a:p>
            <a:pPr lvl="5"/>
            <a:r>
              <a:rPr lang="sv-SE" dirty="0" err="1"/>
              <a:t>Löjölööjlööljöjlöjlöljö</a:t>
            </a:r>
            <a:endParaRPr lang="sv-SE" dirty="0"/>
          </a:p>
          <a:p>
            <a:pPr lvl="6"/>
            <a:r>
              <a:rPr lang="sv-SE" dirty="0" err="1"/>
              <a:t>lölööjlölööjlöllöjölöj</a:t>
            </a:r>
            <a:endParaRPr lang="sv-SE" dirty="0"/>
          </a:p>
          <a:p>
            <a:pPr lvl="0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47787E-8D83-40C2-AC15-EC849D3EF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1" b="12772"/>
          <a:stretch/>
        </p:blipFill>
        <p:spPr>
          <a:xfrm>
            <a:off x="-139174" y="5447727"/>
            <a:ext cx="12432915" cy="156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4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8954C-D4BC-4E85-B1CE-021A13F6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717A9-5458-4D76-A08B-D8C1911B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17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Tx/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Tx/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Tx/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8616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C8954C-D4BC-4E85-B1CE-021A13F6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717A9-5458-4D76-A08B-D8C1911B1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659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F8059-8B34-465E-80D1-A6E79FA8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924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63694C-4BC1-49C7-82F8-E187FA55C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09249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EC8B289A-6071-479D-9623-3FCFE76072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41473" y="0"/>
            <a:ext cx="5354198" cy="69351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9886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vart bakgr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A7A7A6D-3A92-45A7-A3CC-5DFB72FA4637}"/>
              </a:ext>
            </a:extLst>
          </p:cNvPr>
          <p:cNvSpPr/>
          <p:nvPr userDrawn="1"/>
        </p:nvSpPr>
        <p:spPr>
          <a:xfrm>
            <a:off x="0" y="1"/>
            <a:ext cx="12192000" cy="709299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AAFD8B-24C9-4700-8AEB-6EC8BEB92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528"/>
          <a:stretch/>
        </p:blipFill>
        <p:spPr>
          <a:xfrm>
            <a:off x="0" y="5023776"/>
            <a:ext cx="12192000" cy="206921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C27CB39-214B-4A8E-BD3D-34D6807F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D231913-855D-4774-A288-71C1AD488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Tx/>
              <a:buNone/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Tx/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Tx/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700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vart bakgrun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BA7A7A6D-3A92-45A7-A3CC-5DFB72FA4637}"/>
              </a:ext>
            </a:extLst>
          </p:cNvPr>
          <p:cNvSpPr/>
          <p:nvPr userDrawn="1"/>
        </p:nvSpPr>
        <p:spPr>
          <a:xfrm>
            <a:off x="0" y="1"/>
            <a:ext cx="12192000" cy="709299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AAFD8B-24C9-4700-8AEB-6EC8BEB92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528"/>
          <a:stretch/>
        </p:blipFill>
        <p:spPr>
          <a:xfrm>
            <a:off x="0" y="5023776"/>
            <a:ext cx="12192000" cy="2069218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CC2787BA-BC21-42B9-BBAB-188D903F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924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1A9E03A-0EAE-4825-A370-9F1174234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0924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D2629485-453E-4B9B-94D2-448378B545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837802" y="0"/>
            <a:ext cx="5354198" cy="70929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992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3B3482-C904-4CD6-B804-14B3741C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204" y="365125"/>
            <a:ext cx="554118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D4A7C1-91C2-4094-B040-5D3783F24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14204" y="1690688"/>
            <a:ext cx="5541184" cy="504061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2564B28A-E2A1-484A-8BF2-EDCC6ED8E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54198" cy="69957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1979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.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C3243-3259-4B2E-BE4F-B4FBFC3E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27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Ligg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9D92179-8FF9-4EC8-A3ED-AA85221E3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23692" y="365125"/>
            <a:ext cx="6896558" cy="4559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723B4DC-59B9-4016-800D-130637DB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33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E1262A75-C974-4D79-9953-E105BE0921B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825625"/>
            <a:ext cx="3888037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768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B82E67A-8C45-4E52-938A-96866175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718B94-E205-411A-9BFF-EC5A733E8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0"/>
          <a:stretch/>
        </p:blipFill>
        <p:spPr>
          <a:xfrm>
            <a:off x="0" y="4977441"/>
            <a:ext cx="12192000" cy="1962798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604109-51CF-4F0A-A13D-0DE915B5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9619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61" r:id="rId6"/>
    <p:sldLayoutId id="2147483653" r:id="rId7"/>
    <p:sldLayoutId id="2147483654" r:id="rId8"/>
    <p:sldLayoutId id="2147483657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493188-3811-4614-A7CA-377AA03EF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524" y="1568121"/>
            <a:ext cx="6683076" cy="2387600"/>
          </a:xfrm>
        </p:spPr>
        <p:txBody>
          <a:bodyPr/>
          <a:lstStyle/>
          <a:p>
            <a:r>
              <a:rPr lang="sv-SE" dirty="0"/>
              <a:t>Riskbedömning av förorenade områden med avseende på PFAS</a:t>
            </a:r>
            <a:br>
              <a:rPr lang="sv-SE" dirty="0"/>
            </a:br>
            <a:r>
              <a:rPr lang="sv-SE" dirty="0"/>
              <a:t>- </a:t>
            </a:r>
            <a:r>
              <a:rPr lang="en-US" dirty="0" err="1"/>
              <a:t>ur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myndighetsperspekt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7FC7D0-1F60-49D7-8C69-F1D9C7126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Myndighetsnätverket för PFAS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9B96D82-E046-4D31-95CF-6C07DF84D915}"/>
              </a:ext>
            </a:extLst>
          </p:cNvPr>
          <p:cNvSpPr txBox="1">
            <a:spLocks/>
          </p:cNvSpPr>
          <p:nvPr/>
        </p:nvSpPr>
        <p:spPr>
          <a:xfrm>
            <a:off x="911524" y="4460309"/>
            <a:ext cx="6205268" cy="38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b="1" dirty="0"/>
              <a:t>Jessica Ewald, 2023-11-22</a:t>
            </a:r>
          </a:p>
        </p:txBody>
      </p:sp>
    </p:spTree>
    <p:extLst>
      <p:ext uri="{BB962C8B-B14F-4D97-AF65-F5344CB8AC3E}">
        <p14:creationId xmlns:p14="http://schemas.microsoft.com/office/powerpoint/2010/main" val="118001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FF1B9CAD-F1FE-6F83-9BC3-FEF5A89A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82" y="261025"/>
            <a:ext cx="5709248" cy="68842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Riskbedömning</a:t>
            </a:r>
            <a:r>
              <a:rPr lang="en-US" dirty="0"/>
              <a:t> av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förorenat</a:t>
            </a:r>
            <a:r>
              <a:rPr lang="en-US" dirty="0"/>
              <a:t> områden – PFAS-</a:t>
            </a:r>
            <a:r>
              <a:rPr lang="en-US" dirty="0" err="1"/>
              <a:t>branscher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40496A7-B03F-2936-34E6-4211B9C51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1" y="1162878"/>
            <a:ext cx="6077548" cy="5505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Kommuner</a:t>
            </a:r>
          </a:p>
          <a:p>
            <a:pPr lvl="1"/>
            <a:r>
              <a:rPr lang="en-US" sz="2000" dirty="0" err="1"/>
              <a:t>Räddningstjänsternas</a:t>
            </a:r>
            <a:r>
              <a:rPr lang="en-US" sz="2000" dirty="0"/>
              <a:t> </a:t>
            </a:r>
            <a:r>
              <a:rPr lang="en-US" sz="2000" dirty="0" err="1"/>
              <a:t>brandstationer</a:t>
            </a:r>
            <a:r>
              <a:rPr lang="en-US" sz="2000" dirty="0"/>
              <a:t> och </a:t>
            </a:r>
            <a:r>
              <a:rPr lang="en-US" sz="2000" dirty="0" err="1"/>
              <a:t>brandövningsplatser</a:t>
            </a:r>
            <a:r>
              <a:rPr lang="en-US" sz="2000" dirty="0"/>
              <a:t> (BÖP) </a:t>
            </a:r>
            <a:r>
              <a:rPr lang="en-US" sz="2000" dirty="0" err="1"/>
              <a:t>samt</a:t>
            </a:r>
            <a:r>
              <a:rPr lang="en-US" sz="2000" dirty="0"/>
              <a:t> BÖP </a:t>
            </a:r>
            <a:r>
              <a:rPr lang="en-US" sz="2000" dirty="0" err="1"/>
              <a:t>inom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endParaRPr lang="en-US" sz="2000" dirty="0"/>
          </a:p>
          <a:p>
            <a:pPr lvl="1"/>
            <a:r>
              <a:rPr lang="en-US" sz="2000" dirty="0" err="1"/>
              <a:t>Övrigt</a:t>
            </a:r>
            <a:r>
              <a:rPr lang="en-US" sz="2000" dirty="0"/>
              <a:t> </a:t>
            </a:r>
            <a:r>
              <a:rPr lang="en-US" sz="2000" dirty="0" err="1"/>
              <a:t>brandskydd</a:t>
            </a:r>
            <a:r>
              <a:rPr lang="en-US" sz="2000" dirty="0"/>
              <a:t> </a:t>
            </a:r>
            <a:r>
              <a:rPr lang="en-US" sz="2000" dirty="0" err="1"/>
              <a:t>inom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endParaRPr lang="en-US" sz="2000" dirty="0"/>
          </a:p>
          <a:p>
            <a:pPr lvl="1"/>
            <a:r>
              <a:rPr lang="en-US" sz="2000" dirty="0" err="1"/>
              <a:t>Deponier</a:t>
            </a:r>
            <a:r>
              <a:rPr lang="en-US" sz="2000" dirty="0"/>
              <a:t> (</a:t>
            </a:r>
            <a:r>
              <a:rPr lang="en-US" sz="2000" dirty="0" err="1"/>
              <a:t>nedlagda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Avfallshantering</a:t>
            </a:r>
            <a:r>
              <a:rPr lang="en-US" sz="2000" dirty="0"/>
              <a:t> (</a:t>
            </a:r>
            <a:r>
              <a:rPr lang="en-US" sz="2000" dirty="0" err="1"/>
              <a:t>ej</a:t>
            </a:r>
            <a:r>
              <a:rPr lang="en-US" sz="2000" dirty="0"/>
              <a:t> </a:t>
            </a:r>
            <a:r>
              <a:rPr lang="en-US" sz="2000" dirty="0" err="1"/>
              <a:t>tillståndspliktig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 err="1"/>
              <a:t>Länsstyrelser</a:t>
            </a:r>
            <a:endParaRPr lang="en-US" sz="2000" b="1" dirty="0"/>
          </a:p>
          <a:p>
            <a:pPr lvl="1"/>
            <a:r>
              <a:rPr lang="en-US" sz="2000" dirty="0" err="1"/>
              <a:t>Brandsövningsplatser</a:t>
            </a:r>
            <a:r>
              <a:rPr lang="en-US" sz="2000" dirty="0"/>
              <a:t> (BÖP) </a:t>
            </a:r>
            <a:r>
              <a:rPr lang="en-US" sz="2000" dirty="0" err="1"/>
              <a:t>inom</a:t>
            </a:r>
            <a:r>
              <a:rPr lang="en-US" sz="2000" dirty="0"/>
              <a:t> </a:t>
            </a:r>
            <a:r>
              <a:rPr lang="en-US" sz="2000" dirty="0" err="1"/>
              <a:t>flygplatser</a:t>
            </a:r>
            <a:r>
              <a:rPr lang="en-US" sz="2000" dirty="0"/>
              <a:t> och </a:t>
            </a:r>
            <a:r>
              <a:rPr lang="en-US" sz="2000" dirty="0" err="1"/>
              <a:t>industi</a:t>
            </a:r>
            <a:endParaRPr lang="en-US" sz="2000" dirty="0"/>
          </a:p>
          <a:p>
            <a:pPr lvl="1"/>
            <a:r>
              <a:rPr lang="en-US" sz="2000" dirty="0" err="1"/>
              <a:t>Övrigt</a:t>
            </a:r>
            <a:r>
              <a:rPr lang="en-US" sz="2000" dirty="0"/>
              <a:t> </a:t>
            </a:r>
            <a:r>
              <a:rPr lang="en-US" sz="2000" dirty="0" err="1"/>
              <a:t>brandskydd</a:t>
            </a:r>
            <a:r>
              <a:rPr lang="en-US" sz="2000" dirty="0"/>
              <a:t> </a:t>
            </a:r>
            <a:r>
              <a:rPr lang="en-US" sz="2000" dirty="0" err="1"/>
              <a:t>inom</a:t>
            </a:r>
            <a:r>
              <a:rPr lang="en-US" sz="2000" dirty="0"/>
              <a:t> </a:t>
            </a:r>
            <a:r>
              <a:rPr lang="en-US" sz="2000" dirty="0" err="1"/>
              <a:t>industri</a:t>
            </a:r>
            <a:endParaRPr lang="en-US" sz="2000" dirty="0"/>
          </a:p>
          <a:p>
            <a:pPr lvl="1"/>
            <a:r>
              <a:rPr lang="en-US" sz="2000" dirty="0" err="1"/>
              <a:t>Deponier</a:t>
            </a:r>
            <a:r>
              <a:rPr lang="en-US" sz="2000" dirty="0"/>
              <a:t> (</a:t>
            </a:r>
            <a:r>
              <a:rPr lang="en-US" sz="2000" dirty="0" err="1"/>
              <a:t>tillståndspliktiga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Textilindustri</a:t>
            </a:r>
            <a:endParaRPr lang="en-US" sz="2000" dirty="0"/>
          </a:p>
          <a:p>
            <a:pPr lvl="1"/>
            <a:r>
              <a:rPr lang="en-US" sz="2000" dirty="0" err="1"/>
              <a:t>Gruvindustri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FIHM (</a:t>
            </a:r>
            <a:r>
              <a:rPr lang="en-US" sz="2000" b="1" dirty="0" err="1"/>
              <a:t>Försvarsinspektören</a:t>
            </a:r>
            <a:r>
              <a:rPr lang="en-US" sz="2000" b="1" dirty="0"/>
              <a:t> för </a:t>
            </a:r>
            <a:r>
              <a:rPr lang="en-US" sz="2000" b="1" dirty="0" err="1"/>
              <a:t>hälsa</a:t>
            </a:r>
            <a:r>
              <a:rPr lang="en-US" sz="2000" b="1" dirty="0"/>
              <a:t> och miljö)</a:t>
            </a:r>
          </a:p>
          <a:p>
            <a:pPr lvl="1"/>
            <a:r>
              <a:rPr lang="en-US" sz="2000" dirty="0" err="1"/>
              <a:t>Försvarsmaktens</a:t>
            </a:r>
            <a:r>
              <a:rPr lang="en-US" sz="2000" dirty="0"/>
              <a:t> </a:t>
            </a:r>
            <a:r>
              <a:rPr lang="en-US" sz="2000" dirty="0" err="1"/>
              <a:t>verksamheter</a:t>
            </a:r>
            <a:r>
              <a:rPr lang="en-US" sz="2000" dirty="0"/>
              <a:t> (</a:t>
            </a:r>
            <a:r>
              <a:rPr lang="en-US" sz="2000" dirty="0" err="1"/>
              <a:t>brandskydd</a:t>
            </a:r>
            <a:r>
              <a:rPr lang="en-US" sz="2000" dirty="0"/>
              <a:t>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3314D17-05A0-5200-587E-47E99AE23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473" y="672353"/>
            <a:ext cx="5354198" cy="5590412"/>
          </a:xfrm>
          <a:prstGeom prst="rect">
            <a:avLst/>
          </a:prstGeo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9FB8F2D-5A0D-50ED-D2C4-C2746F5AD1D3}"/>
              </a:ext>
            </a:extLst>
          </p:cNvPr>
          <p:cNvSpPr txBox="1"/>
          <p:nvPr/>
        </p:nvSpPr>
        <p:spPr>
          <a:xfrm>
            <a:off x="6525631" y="605237"/>
            <a:ext cx="484998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dirty="0"/>
              <a:t>RUPFO – Naturvårdsverkets regeringsuppdrag om PFAS kommer att ge en uppdaterad branschlista</a:t>
            </a:r>
          </a:p>
        </p:txBody>
      </p:sp>
    </p:spTree>
    <p:extLst>
      <p:ext uri="{BB962C8B-B14F-4D97-AF65-F5344CB8AC3E}">
        <p14:creationId xmlns:p14="http://schemas.microsoft.com/office/powerpoint/2010/main" val="16436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161BBE6-302A-424E-9D43-CD215B4F6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4" r="12361" b="4713"/>
          <a:stretch>
            <a:fillRect/>
          </a:stretch>
        </p:blipFill>
        <p:spPr bwMode="auto">
          <a:xfrm>
            <a:off x="1676026" y="1027906"/>
            <a:ext cx="8696213" cy="45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AD1C19A-85AE-4249-87DF-572806A1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573" y="1295221"/>
            <a:ext cx="1981367" cy="213377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71" tIns="48386" rIns="96771" bIns="48386" numCol="1" anchor="t" anchorCtr="0" compatLnSpc="1">
            <a:prstTxWarp prst="textNoShape">
              <a:avLst/>
            </a:prstTxWarp>
          </a:bodyPr>
          <a:lstStyle/>
          <a:p>
            <a:endParaRPr lang="sv-SE" sz="1905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D8BCE9F-6F48-498F-9129-C0D86EF51653}"/>
              </a:ext>
            </a:extLst>
          </p:cNvPr>
          <p:cNvSpPr txBox="1">
            <a:spLocks/>
          </p:cNvSpPr>
          <p:nvPr/>
        </p:nvSpPr>
        <p:spPr>
          <a:xfrm rot="19736103">
            <a:off x="4068139" y="4675487"/>
            <a:ext cx="3280364" cy="46010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Risker att äta fisk från sjöar</a:t>
            </a:r>
            <a:endParaRPr lang="sv-SE" sz="2117" dirty="0"/>
          </a:p>
        </p:txBody>
      </p:sp>
      <p:sp>
        <p:nvSpPr>
          <p:cNvPr id="2" name="Stjärna: 5 punkter 1">
            <a:extLst>
              <a:ext uri="{FF2B5EF4-FFF2-40B4-BE49-F238E27FC236}">
                <a16:creationId xmlns:a16="http://schemas.microsoft.com/office/drawing/2014/main" id="{33D33BEF-67BB-4C35-893B-3114D8FCEE05}"/>
              </a:ext>
            </a:extLst>
          </p:cNvPr>
          <p:cNvSpPr/>
          <p:nvPr/>
        </p:nvSpPr>
        <p:spPr>
          <a:xfrm>
            <a:off x="8763224" y="2438317"/>
            <a:ext cx="205650" cy="228619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5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F69D892A-7AC6-4B8B-9E43-200427481D06}"/>
              </a:ext>
            </a:extLst>
          </p:cNvPr>
          <p:cNvSpPr txBox="1">
            <a:spLocks/>
          </p:cNvSpPr>
          <p:nvPr/>
        </p:nvSpPr>
        <p:spPr>
          <a:xfrm rot="19736103">
            <a:off x="1831586" y="4460426"/>
            <a:ext cx="3406240" cy="750994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Risker för lantbrukare med kor och grödor</a:t>
            </a:r>
            <a:endParaRPr lang="sv-SE" sz="2117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9CEDDC2-0436-4DC7-9E15-924C4B777CE9}"/>
              </a:ext>
            </a:extLst>
          </p:cNvPr>
          <p:cNvSpPr txBox="1">
            <a:spLocks/>
          </p:cNvSpPr>
          <p:nvPr/>
        </p:nvSpPr>
        <p:spPr>
          <a:xfrm rot="19736103">
            <a:off x="8062305" y="4453834"/>
            <a:ext cx="3801922" cy="374389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Risker med att äta vilt från området</a:t>
            </a:r>
            <a:endParaRPr lang="sv-SE" sz="2117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A5D9A29D-3674-4B6F-B432-0EC4A58F8FB7}"/>
              </a:ext>
            </a:extLst>
          </p:cNvPr>
          <p:cNvSpPr txBox="1">
            <a:spLocks/>
          </p:cNvSpPr>
          <p:nvPr/>
        </p:nvSpPr>
        <p:spPr>
          <a:xfrm rot="19736103">
            <a:off x="160414" y="1617128"/>
            <a:ext cx="3280364" cy="46010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Spridning långt nedströms</a:t>
            </a:r>
            <a:endParaRPr lang="sv-SE" sz="2117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9D7375A3-80CF-0A2D-BB74-A9918D74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Riskbedömning av ett PFAS-förorenat område - avgränsning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35FB0E1-35A8-AFA7-177E-D21C0AF2BC47}"/>
              </a:ext>
            </a:extLst>
          </p:cNvPr>
          <p:cNvSpPr txBox="1">
            <a:spLocks/>
          </p:cNvSpPr>
          <p:nvPr/>
        </p:nvSpPr>
        <p:spPr>
          <a:xfrm rot="19736103">
            <a:off x="4004994" y="1580406"/>
            <a:ext cx="3068436" cy="417209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Risker med att äta kräftor </a:t>
            </a:r>
            <a:endParaRPr lang="sv-SE" sz="2117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C19B680-6583-E3EC-D3D3-D2671D8273AB}"/>
              </a:ext>
            </a:extLst>
          </p:cNvPr>
          <p:cNvSpPr txBox="1">
            <a:spLocks/>
          </p:cNvSpPr>
          <p:nvPr/>
        </p:nvSpPr>
        <p:spPr>
          <a:xfrm rot="19736103">
            <a:off x="103516" y="3403171"/>
            <a:ext cx="3068436" cy="1176858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Risker med att privatpersoner bevattnar trädgårdsodlingar</a:t>
            </a:r>
            <a:endParaRPr lang="sv-SE" sz="2117" dirty="0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55C33CF-1CA8-2169-1A06-B3E13F82F312}"/>
              </a:ext>
            </a:extLst>
          </p:cNvPr>
          <p:cNvSpPr txBox="1">
            <a:spLocks/>
          </p:cNvSpPr>
          <p:nvPr/>
        </p:nvSpPr>
        <p:spPr>
          <a:xfrm rot="19736103">
            <a:off x="6459548" y="4548326"/>
            <a:ext cx="3707717" cy="460100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Risker dricksvatten egen brunn</a:t>
            </a:r>
            <a:endParaRPr lang="sv-SE" sz="2117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8EB85BC6-8566-C419-7E11-6F88648A0DBD}"/>
              </a:ext>
            </a:extLst>
          </p:cNvPr>
          <p:cNvSpPr txBox="1">
            <a:spLocks/>
          </p:cNvSpPr>
          <p:nvPr/>
        </p:nvSpPr>
        <p:spPr>
          <a:xfrm rot="19736103">
            <a:off x="5596271" y="1482186"/>
            <a:ext cx="3068436" cy="715264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Risker för markmiljö, vilt, sekundärförgiftning</a:t>
            </a:r>
            <a:endParaRPr lang="sv-SE" sz="2117" dirty="0"/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19D8641F-6A23-4763-A50B-7984ECDD4BE5}"/>
              </a:ext>
            </a:extLst>
          </p:cNvPr>
          <p:cNvSpPr txBox="1">
            <a:spLocks/>
          </p:cNvSpPr>
          <p:nvPr/>
        </p:nvSpPr>
        <p:spPr>
          <a:xfrm rot="19736103">
            <a:off x="2992225" y="1184047"/>
            <a:ext cx="1906567" cy="337174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t" anchorCtr="0">
            <a:noAutofit/>
          </a:bodyPr>
          <a:lstStyle>
            <a:lvl1pPr algn="ctr" defTabSz="431950" rtl="0" eaLnBrk="1" latinLnBrk="0" hangingPunct="1">
              <a:lnSpc>
                <a:spcPts val="2645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117" dirty="0">
                <a:solidFill>
                  <a:srgbClr val="FF0000"/>
                </a:solidFill>
              </a:rPr>
              <a:t>MKN överskrids</a:t>
            </a:r>
            <a:endParaRPr lang="sv-SE" sz="2117" dirty="0"/>
          </a:p>
        </p:txBody>
      </p:sp>
    </p:spTree>
    <p:extLst>
      <p:ext uri="{BB962C8B-B14F-4D97-AF65-F5344CB8AC3E}">
        <p14:creationId xmlns:p14="http://schemas.microsoft.com/office/powerpoint/2010/main" val="358931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DF543A-180D-4D2E-AFFB-F6CCE70E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5"/>
            <a:ext cx="10515600" cy="548640"/>
          </a:xfrm>
        </p:spPr>
        <p:txBody>
          <a:bodyPr/>
          <a:lstStyle/>
          <a:p>
            <a:r>
              <a:rPr lang="sv-SE" dirty="0"/>
              <a:t>Riskbedömning av ett PFAS-förorenat område - jämförvärden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D990710-B55A-D22C-AAFA-DB3A0E23F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" y="877825"/>
            <a:ext cx="6264965" cy="3295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4C961E1-2BEF-AEB6-5CCD-43DFB939B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5" y="1027906"/>
            <a:ext cx="5646834" cy="3799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04731D7-2527-D7D4-7C79-FE7A9F2FE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34" y="3528730"/>
            <a:ext cx="5233096" cy="3460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latshållare för innehåll 4">
            <a:extLst>
              <a:ext uri="{FF2B5EF4-FFF2-40B4-BE49-F238E27FC236}">
                <a16:creationId xmlns:a16="http://schemas.microsoft.com/office/drawing/2014/main" id="{CF206870-67B9-A135-5890-73C8B0EF2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78" y="3769322"/>
            <a:ext cx="4902200" cy="3219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C98C71-546A-47F1-BDF0-8D0B067A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72" y="237743"/>
            <a:ext cx="5709248" cy="896747"/>
          </a:xfrm>
        </p:spPr>
        <p:txBody>
          <a:bodyPr anchor="ctr">
            <a:normAutofit/>
          </a:bodyPr>
          <a:lstStyle/>
          <a:p>
            <a:r>
              <a:rPr lang="sv-SE" dirty="0"/>
              <a:t>Slutet av 2023 – hur gör vi?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9C1456-CC66-F2C2-F29C-921E544E2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771" y="1134490"/>
            <a:ext cx="5861649" cy="5485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Vid </a:t>
            </a:r>
            <a:r>
              <a:rPr lang="en-US" sz="2400" b="1" dirty="0" err="1"/>
              <a:t>riskbedömning</a:t>
            </a:r>
            <a:r>
              <a:rPr lang="en-US" sz="2400" b="1" dirty="0"/>
              <a:t> </a:t>
            </a:r>
          </a:p>
          <a:p>
            <a:pPr lvl="1"/>
            <a:r>
              <a:rPr lang="en-US" sz="2300" dirty="0"/>
              <a:t>SGIs </a:t>
            </a:r>
            <a:r>
              <a:rPr lang="en-US" sz="2300" dirty="0" err="1"/>
              <a:t>preliminära</a:t>
            </a:r>
            <a:r>
              <a:rPr lang="en-US" sz="2300" dirty="0"/>
              <a:t> </a:t>
            </a:r>
            <a:r>
              <a:rPr lang="en-US" sz="2300" dirty="0" err="1"/>
              <a:t>riktvärden</a:t>
            </a:r>
            <a:r>
              <a:rPr lang="en-US" sz="2300" dirty="0"/>
              <a:t> 2015 </a:t>
            </a:r>
            <a:r>
              <a:rPr lang="en-US" sz="2300" u="sng" dirty="0"/>
              <a:t>och</a:t>
            </a:r>
            <a:r>
              <a:rPr lang="en-US" sz="2300" dirty="0"/>
              <a:t> SGIs </a:t>
            </a:r>
            <a:r>
              <a:rPr lang="en-US" sz="2300" dirty="0" err="1"/>
              <a:t>remitterade</a:t>
            </a:r>
            <a:r>
              <a:rPr lang="en-US" sz="2300" dirty="0"/>
              <a:t> </a:t>
            </a:r>
            <a:r>
              <a:rPr lang="en-US" sz="2300" dirty="0" err="1"/>
              <a:t>riktvärden</a:t>
            </a:r>
            <a:r>
              <a:rPr lang="en-US" sz="2300" dirty="0"/>
              <a:t> 2022 (</a:t>
            </a:r>
            <a:r>
              <a:rPr lang="en-US" sz="2300" dirty="0" err="1"/>
              <a:t>egenligen</a:t>
            </a:r>
            <a:r>
              <a:rPr lang="en-US" sz="2300" dirty="0"/>
              <a:t> EFSAs TWI) =&gt; </a:t>
            </a:r>
            <a:r>
              <a:rPr lang="en-US" sz="2300" dirty="0" err="1"/>
              <a:t>Platsspecifika</a:t>
            </a:r>
            <a:r>
              <a:rPr lang="en-US" sz="2300" dirty="0"/>
              <a:t> </a:t>
            </a:r>
            <a:r>
              <a:rPr lang="en-US" sz="2300" dirty="0" err="1"/>
              <a:t>bedömningar</a:t>
            </a:r>
            <a:endParaRPr lang="en-US" sz="2300" dirty="0"/>
          </a:p>
          <a:p>
            <a:pPr marL="0" indent="0">
              <a:buNone/>
            </a:pPr>
            <a:r>
              <a:rPr lang="en-US" sz="2400" b="1" dirty="0" err="1"/>
              <a:t>Grundvatten</a:t>
            </a:r>
            <a:endParaRPr lang="en-US" sz="2400" dirty="0"/>
          </a:p>
          <a:p>
            <a:pPr lvl="1"/>
            <a:r>
              <a:rPr lang="en-US" sz="2300" dirty="0" err="1"/>
              <a:t>förutom</a:t>
            </a:r>
            <a:r>
              <a:rPr lang="en-US" sz="2300" dirty="0"/>
              <a:t> SGIs </a:t>
            </a:r>
            <a:r>
              <a:rPr lang="en-US" sz="2300" dirty="0" err="1"/>
              <a:t>riktvärde</a:t>
            </a:r>
            <a:r>
              <a:rPr lang="en-US" sz="2300" dirty="0"/>
              <a:t> </a:t>
            </a:r>
            <a:r>
              <a:rPr lang="en-US" sz="2300" dirty="0" err="1"/>
              <a:t>från</a:t>
            </a:r>
            <a:r>
              <a:rPr lang="en-US" sz="2300" dirty="0"/>
              <a:t> 2015 </a:t>
            </a:r>
            <a:r>
              <a:rPr lang="en-US" sz="2300" dirty="0" err="1"/>
              <a:t>finns</a:t>
            </a:r>
            <a:r>
              <a:rPr lang="en-US" sz="2300" dirty="0"/>
              <a:t> </a:t>
            </a:r>
            <a:r>
              <a:rPr lang="en-US" sz="2300" dirty="0" err="1"/>
              <a:t>jämförvärden</a:t>
            </a:r>
            <a:r>
              <a:rPr lang="en-US" sz="2300" dirty="0"/>
              <a:t> (</a:t>
            </a:r>
            <a:r>
              <a:rPr lang="en-US" sz="2300" dirty="0" err="1"/>
              <a:t>nya</a:t>
            </a:r>
            <a:r>
              <a:rPr lang="en-US" sz="2300" dirty="0"/>
              <a:t> </a:t>
            </a:r>
            <a:r>
              <a:rPr lang="en-US" sz="2300" dirty="0" err="1"/>
              <a:t>gränsvärden</a:t>
            </a:r>
            <a:r>
              <a:rPr lang="en-US" sz="2300" dirty="0"/>
              <a:t>) för </a:t>
            </a:r>
            <a:r>
              <a:rPr lang="en-US" sz="2300" dirty="0" err="1"/>
              <a:t>dricksvatten</a:t>
            </a:r>
            <a:r>
              <a:rPr lang="en-US" sz="2300" dirty="0"/>
              <a:t> </a:t>
            </a:r>
            <a:r>
              <a:rPr lang="en-US" sz="2300" dirty="0" err="1"/>
              <a:t>samt</a:t>
            </a:r>
            <a:r>
              <a:rPr lang="en-US" sz="2300" dirty="0"/>
              <a:t> SGUs </a:t>
            </a:r>
            <a:r>
              <a:rPr lang="en-US" sz="2300" dirty="0" err="1"/>
              <a:t>tröskelvärde</a:t>
            </a:r>
            <a:endParaRPr lang="en-US" sz="2300" dirty="0"/>
          </a:p>
          <a:p>
            <a:pPr marL="0" indent="0">
              <a:buNone/>
            </a:pPr>
            <a:r>
              <a:rPr lang="en-US" sz="2400" b="1" dirty="0" err="1"/>
              <a:t>Avvaktar</a:t>
            </a:r>
            <a:r>
              <a:rPr lang="en-US" sz="2400" dirty="0"/>
              <a:t> </a:t>
            </a:r>
            <a:r>
              <a:rPr lang="en-US" sz="2400" dirty="0" err="1"/>
              <a:t>ibland</a:t>
            </a:r>
            <a:r>
              <a:rPr lang="en-US" sz="2400" dirty="0"/>
              <a:t> med </a:t>
            </a:r>
            <a:r>
              <a:rPr lang="en-US" sz="2400" dirty="0" err="1"/>
              <a:t>åtgärd</a:t>
            </a:r>
            <a:r>
              <a:rPr lang="en-US" sz="2400" dirty="0"/>
              <a:t> av </a:t>
            </a:r>
            <a:r>
              <a:rPr lang="en-US" sz="2400" dirty="0" err="1"/>
              <a:t>förorening</a:t>
            </a:r>
            <a:r>
              <a:rPr lang="en-US" sz="2400" dirty="0"/>
              <a:t> i </a:t>
            </a:r>
            <a:r>
              <a:rPr lang="en-US" sz="2400" dirty="0" err="1"/>
              <a:t>jord</a:t>
            </a:r>
            <a:r>
              <a:rPr lang="en-US" sz="2400" dirty="0"/>
              <a:t>,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spridning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Försiktiga</a:t>
            </a:r>
            <a:r>
              <a:rPr lang="en-US" sz="2400" dirty="0"/>
              <a:t> med/</a:t>
            </a:r>
            <a:r>
              <a:rPr lang="en-US" sz="2400" dirty="0" err="1"/>
              <a:t>undviker</a:t>
            </a:r>
            <a:r>
              <a:rPr lang="en-US" sz="2400" dirty="0"/>
              <a:t> </a:t>
            </a:r>
            <a:r>
              <a:rPr lang="en-US" sz="2400" dirty="0" err="1"/>
              <a:t>deponering</a:t>
            </a:r>
            <a:r>
              <a:rPr lang="en-US" sz="2400" dirty="0"/>
              <a:t> av </a:t>
            </a:r>
            <a:r>
              <a:rPr lang="en-US" sz="2400" dirty="0" err="1"/>
              <a:t>jord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Bakgrundshalter</a:t>
            </a:r>
            <a:endParaRPr lang="en-US" sz="2400" b="1" dirty="0"/>
          </a:p>
          <a:p>
            <a:endParaRPr lang="en-US" sz="24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24FC095-EA88-2DDC-3D0B-9D7249E7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117" y="0"/>
            <a:ext cx="5320910" cy="6935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47A83-ADE3-40E5-A367-117919BD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9248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Nytt fokus i riskbedömningar – risker </a:t>
            </a:r>
            <a:r>
              <a:rPr lang="sv-SE" dirty="0" err="1"/>
              <a:t>pga</a:t>
            </a:r>
            <a:r>
              <a:rPr lang="sv-SE" dirty="0"/>
              <a:t> långväga spridning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D99B0-5ACC-4317-B51B-61A146728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092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 err="1"/>
              <a:t>Livmedel</a:t>
            </a:r>
            <a:r>
              <a:rPr lang="sv-SE" sz="2400" b="1" dirty="0"/>
              <a:t> (livsmedelsproduktion)</a:t>
            </a:r>
          </a:p>
          <a:p>
            <a:pPr lvl="1"/>
            <a:r>
              <a:rPr lang="sv-SE" sz="2400" dirty="0"/>
              <a:t>Bevattning av grödor </a:t>
            </a:r>
          </a:p>
          <a:p>
            <a:pPr lvl="1"/>
            <a:r>
              <a:rPr lang="sv-SE" sz="2400" dirty="0"/>
              <a:t>Vatten och foder till djurproduktion</a:t>
            </a:r>
          </a:p>
          <a:p>
            <a:pPr lvl="1"/>
            <a:r>
              <a:rPr lang="sv-SE" sz="2400" dirty="0"/>
              <a:t>Fisk</a:t>
            </a:r>
          </a:p>
          <a:p>
            <a:pPr lvl="1"/>
            <a:r>
              <a:rPr lang="sv-SE" sz="2400" dirty="0"/>
              <a:t>Vilt</a:t>
            </a:r>
          </a:p>
          <a:p>
            <a:pPr lvl="1"/>
            <a:r>
              <a:rPr lang="sv-SE" sz="2400" dirty="0"/>
              <a:t>Kräftor i dammar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3D41A6-02DA-FF5F-85C0-B09DEFD54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802" y="102364"/>
            <a:ext cx="5354198" cy="6888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303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23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l_EXTERN.potm" id="{566B0D49-40E9-48BF-B24E-C1E5A7FF6AC4}" vid="{42DFBF49-8E72-450D-AA1A-A76694B4246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ariefört xmlns="60bf9011-4c84-490e-879e-bf0d29284be5">false</Diariefört>
    <Ärendenummer xmlns="60bf9011-4c84-490e-879e-bf0d29284be5" xsi:nil="true"/>
    <TaxCatchAll xmlns="67c04037-aca0-4118-917b-9b3d188107f6" xsi:nil="true"/>
    <i0297e7f0ba4498fb472045cc2479b7e xmlns="67c04037-aca0-4118-917b-9b3d188107f6">
      <Terms xmlns="http://schemas.microsoft.com/office/infopath/2007/PartnerControls"/>
    </i0297e7f0ba4498fb472045cc2479b7e>
    <lcf76f155ced4ddcb4097134ff3c332f xmlns="8b4388f5-57ce-4f69-97dc-9be368a194b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792D57F83A1E46AF9865D2B3184168" ma:contentTypeVersion="19" ma:contentTypeDescription="Skapa ett nytt dokument." ma:contentTypeScope="" ma:versionID="7d82d75bbbf0905cf5aa472747617a9c">
  <xsd:schema xmlns:xsd="http://www.w3.org/2001/XMLSchema" xmlns:xs="http://www.w3.org/2001/XMLSchema" xmlns:p="http://schemas.microsoft.com/office/2006/metadata/properties" xmlns:ns2="67c04037-aca0-4118-917b-9b3d188107f6" xmlns:ns3="60bf9011-4c84-490e-879e-bf0d29284be5" xmlns:ns4="8b4388f5-57ce-4f69-97dc-9be368a194bd" targetNamespace="http://schemas.microsoft.com/office/2006/metadata/properties" ma:root="true" ma:fieldsID="c840c70ce2a8aee11f41dbb01530df4d" ns2:_="" ns3:_="" ns4:_="">
    <xsd:import namespace="67c04037-aca0-4118-917b-9b3d188107f6"/>
    <xsd:import namespace="60bf9011-4c84-490e-879e-bf0d29284be5"/>
    <xsd:import namespace="8b4388f5-57ce-4f69-97dc-9be368a194bd"/>
    <xsd:element name="properties">
      <xsd:complexType>
        <xsd:sequence>
          <xsd:element name="documentManagement">
            <xsd:complexType>
              <xsd:all>
                <xsd:element ref="ns2:i0297e7f0ba4498fb472045cc2479b7e" minOccurs="0"/>
                <xsd:element ref="ns2:TaxCatchAll" minOccurs="0"/>
                <xsd:element ref="ns3:Ärendenummer" minOccurs="0"/>
                <xsd:element ref="ns3:Diariefört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lcf76f155ced4ddcb4097134ff3c332f" minOccurs="0"/>
                <xsd:element ref="ns4:MediaServiceObjectDetectorVersion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04037-aca0-4118-917b-9b3d188107f6" elementFormDefault="qualified">
    <xsd:import namespace="http://schemas.microsoft.com/office/2006/documentManagement/types"/>
    <xsd:import namespace="http://schemas.microsoft.com/office/infopath/2007/PartnerControls"/>
    <xsd:element name="i0297e7f0ba4498fb472045cc2479b7e" ma:index="9" nillable="true" ma:taxonomy="true" ma:internalName="i0297e7f0ba4498fb472045cc2479b7e" ma:taxonomyFieldName="NV_Handlingstyp" ma:displayName="Handlingstyp" ma:fieldId="{20297e7f-0ba4-498f-b472-045cc2479b7e}" ma:sspId="f715b3c1-6faf-452c-928b-c1f971cfea52" ma:termSetId="a614e6fe-972d-4df8-9b00-7f0a944dfe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38e17f15-5e7f-4dd6-8209-0abeac677187}" ma:internalName="TaxCatchAll" ma:showField="CatchAllData" ma:web="67c04037-aca0-4118-917b-9b3d188107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f9011-4c84-490e-879e-bf0d29284be5" elementFormDefault="qualified">
    <xsd:import namespace="http://schemas.microsoft.com/office/2006/documentManagement/types"/>
    <xsd:import namespace="http://schemas.microsoft.com/office/infopath/2007/PartnerControls"/>
    <xsd:element name="Ärendenummer" ma:index="11" nillable="true" ma:displayName="Ärendenummer" ma:internalName="_x00c4_rendenummer">
      <xsd:simpleType>
        <xsd:restriction base="dms:Text">
          <xsd:maxLength value="255"/>
        </xsd:restriction>
      </xsd:simpleType>
    </xsd:element>
    <xsd:element name="Diariefört" ma:index="12" nillable="true" ma:displayName="Diarieförd" ma:default="0" ma:description="För Modena" ma:internalName="Diarief_x00f6_r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388f5-57ce-4f69-97dc-9be368a19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f715b3c1-6faf-452c-928b-c1f971cfea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65713B-9C1C-4605-89A7-BF63686781F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0BE6FB-EF8D-417F-940B-F5F18E847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BD48E-6790-40AD-82E2-71DAAE3D3FBD}"/>
</file>

<file path=docProps/app.xml><?xml version="1.0" encoding="utf-8"?>
<Properties xmlns="http://schemas.openxmlformats.org/officeDocument/2006/extended-properties" xmlns:vt="http://schemas.openxmlformats.org/officeDocument/2006/docPropsVTypes">
  <Template>PPT_mall_EXTERN</Template>
  <TotalTime>1296</TotalTime>
  <Words>335</Words>
  <Application>Microsoft Office PowerPoint</Application>
  <PresentationFormat>Bredbild</PresentationFormat>
  <Paragraphs>55</Paragraphs>
  <Slides>7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Semilight</vt:lpstr>
      <vt:lpstr>Office-tema</vt:lpstr>
      <vt:lpstr>Riskbedömning av förorenade områden med avseende på PFAS - ur ett myndighetsperspekt</vt:lpstr>
      <vt:lpstr>Riskbedömning av ett förorenat områden – PFAS-branscher</vt:lpstr>
      <vt:lpstr>Riskbedömning av ett PFAS-förorenat område - avgränsning</vt:lpstr>
      <vt:lpstr>Riskbedömning av ett PFAS-förorenat område - jämförvärden</vt:lpstr>
      <vt:lpstr>Slutet av 2023 – hur gör vi?</vt:lpstr>
      <vt:lpstr>Nytt fokus i riskbedömningar – risker pga långväga spridning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Riskbedömning av förorenade områden med avseende på PFAS</dc:title>
  <dc:creator>Bernfreed Ewald Jessica</dc:creator>
  <cp:lastModifiedBy>Bernfreed Ewald Jessica</cp:lastModifiedBy>
  <cp:revision>27</cp:revision>
  <dcterms:created xsi:type="dcterms:W3CDTF">2023-10-27T13:02:55Z</dcterms:created>
  <dcterms:modified xsi:type="dcterms:W3CDTF">2023-11-20T14:00:34Z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0x0101001622414CA390544FBD959EC7A5AE8A74</vt:lpwstr>
  </property>
</Properties>
</file>